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61" r:id="rId4"/>
    <p:sldId id="262" r:id="rId5"/>
    <p:sldId id="549" r:id="rId6"/>
    <p:sldId id="609" r:id="rId7"/>
    <p:sldId id="598" r:id="rId8"/>
    <p:sldId id="572" r:id="rId9"/>
    <p:sldId id="606" r:id="rId10"/>
    <p:sldId id="559" r:id="rId11"/>
    <p:sldId id="560" r:id="rId12"/>
    <p:sldId id="561" r:id="rId13"/>
    <p:sldId id="296" r:id="rId14"/>
    <p:sldId id="297" r:id="rId15"/>
    <p:sldId id="301" r:id="rId16"/>
    <p:sldId id="616" r:id="rId17"/>
    <p:sldId id="336" r:id="rId18"/>
    <p:sldId id="608" r:id="rId19"/>
    <p:sldId id="615" r:id="rId20"/>
    <p:sldId id="607" r:id="rId21"/>
    <p:sldId id="601" r:id="rId22"/>
    <p:sldId id="602" r:id="rId23"/>
    <p:sldId id="603" r:id="rId24"/>
    <p:sldId id="604" r:id="rId25"/>
    <p:sldId id="613" r:id="rId26"/>
    <p:sldId id="610" r:id="rId27"/>
    <p:sldId id="612" r:id="rId28"/>
    <p:sldId id="611" r:id="rId29"/>
    <p:sldId id="614" r:id="rId30"/>
    <p:sldId id="605" r:id="rId31"/>
    <p:sldId id="61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8"/>
    <p:restoredTop sz="68603"/>
  </p:normalViewPr>
  <p:slideViewPr>
    <p:cSldViewPr snapToGrid="0">
      <p:cViewPr>
        <p:scale>
          <a:sx n="93" d="100"/>
          <a:sy n="93" d="100"/>
        </p:scale>
        <p:origin x="744"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168A1-809C-5D4B-B0CF-3AF9B9A0669D}" type="datetimeFigureOut">
              <a:rPr lang="en-US" smtClean="0"/>
              <a:t>4/29/24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05172B-D84E-CF44-A94C-6E182A65BA61}" type="slidenum">
              <a:rPr lang="en-US" smtClean="0"/>
              <a:t>‹#›</a:t>
            </a:fld>
            <a:endParaRPr lang="en-US"/>
          </a:p>
        </p:txBody>
      </p:sp>
    </p:spTree>
    <p:extLst>
      <p:ext uri="{BB962C8B-B14F-4D97-AF65-F5344CB8AC3E}">
        <p14:creationId xmlns:p14="http://schemas.microsoft.com/office/powerpoint/2010/main" val="2998774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Aptos" panose="020B0004020202020204" pitchFamily="34" charset="0"/>
              </a:rPr>
              <a:t>The near-ultraviolet wavelength range contains a valuable Ozone absorption feature for characterizing the atmospheric composition of Earth-like exoplanets. Both the LUVOIR and </a:t>
            </a:r>
            <a:r>
              <a:rPr lang="en-US" b="0" i="0" u="none" strike="noStrike" dirty="0" err="1">
                <a:solidFill>
                  <a:srgbClr val="212121"/>
                </a:solidFill>
                <a:effectLst/>
                <a:latin typeface="Aptos" panose="020B0004020202020204" pitchFamily="34" charset="0"/>
              </a:rPr>
              <a:t>HabEx</a:t>
            </a:r>
            <a:r>
              <a:rPr lang="en-US" b="0" i="0" u="none" strike="noStrike" dirty="0">
                <a:solidFill>
                  <a:srgbClr val="212121"/>
                </a:solidFill>
                <a:effectLst/>
                <a:latin typeface="Aptos" panose="020B0004020202020204" pitchFamily="34" charset="0"/>
              </a:rPr>
              <a:t> decadal mission concept studies baselined instrumentation for obtaining photometry of directly imaged exoplanets down to wavelengths of 200 nm. Both of their proposed implementations present challenges: in the case of the </a:t>
            </a:r>
            <a:r>
              <a:rPr lang="en-US" b="0" i="0" u="none" strike="noStrike" dirty="0" err="1">
                <a:solidFill>
                  <a:srgbClr val="212121"/>
                </a:solidFill>
                <a:effectLst/>
                <a:latin typeface="Aptos" panose="020B0004020202020204" pitchFamily="34" charset="0"/>
              </a:rPr>
              <a:t>HabEx</a:t>
            </a:r>
            <a:r>
              <a:rPr lang="en-US" b="0" i="0" u="none" strike="noStrike" dirty="0">
                <a:solidFill>
                  <a:srgbClr val="212121"/>
                </a:solidFill>
                <a:effectLst/>
                <a:latin typeface="Aptos" panose="020B0004020202020204" pitchFamily="34" charset="0"/>
              </a:rPr>
              <a:t> </a:t>
            </a:r>
            <a:r>
              <a:rPr lang="en-US" b="0" i="0" u="none" strike="noStrike" dirty="0" err="1">
                <a:solidFill>
                  <a:srgbClr val="212121"/>
                </a:solidFill>
                <a:effectLst/>
                <a:latin typeface="Aptos" panose="020B0004020202020204" pitchFamily="34" charset="0"/>
              </a:rPr>
              <a:t>starshade</a:t>
            </a:r>
            <a:r>
              <a:rPr lang="en-US" b="0" i="0" u="none" strike="noStrike" dirty="0">
                <a:solidFill>
                  <a:srgbClr val="212121"/>
                </a:solidFill>
                <a:effectLst/>
                <a:latin typeface="Aptos" panose="020B0004020202020204" pitchFamily="34" charset="0"/>
              </a:rPr>
              <a:t> occulter, a separate spacecraft is required; in the case of a UV channel within the main coronagraph instrument, non-UV-optimized optics limit the performance. Yet, the science requirements allow the relaxation of some of the trades of a dedicated near-UV coronagraph. Here we present the preliminary design of a standalone UV coronagraph instrument for the Habitable Worlds Observatory concept based on the science requirements. We describe the trades and rationale behind the decision of separating the UV coronagraph from the main instrument and show the evaluation of several coronagraph designs in the UV. We assess the effect of polarization aberrations and describe potential UV detectors and wavefront sensing and control strategies.</a:t>
            </a:r>
            <a:endParaRPr lang="en-US" dirty="0"/>
          </a:p>
        </p:txBody>
      </p:sp>
      <p:sp>
        <p:nvSpPr>
          <p:cNvPr id="4" name="Slide Number Placeholder 3"/>
          <p:cNvSpPr>
            <a:spLocks noGrp="1"/>
          </p:cNvSpPr>
          <p:nvPr>
            <p:ph type="sldNum" sz="quarter" idx="5"/>
          </p:nvPr>
        </p:nvSpPr>
        <p:spPr/>
        <p:txBody>
          <a:bodyPr/>
          <a:lstStyle/>
          <a:p>
            <a:fld id="{D705172B-D84E-CF44-A94C-6E182A65BA61}" type="slidenum">
              <a:rPr lang="en-US" smtClean="0"/>
              <a:t>1</a:t>
            </a:fld>
            <a:endParaRPr lang="en-US"/>
          </a:p>
        </p:txBody>
      </p:sp>
    </p:spTree>
    <p:extLst>
      <p:ext uri="{BB962C8B-B14F-4D97-AF65-F5344CB8AC3E}">
        <p14:creationId xmlns:p14="http://schemas.microsoft.com/office/powerpoint/2010/main" val="573838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81C0D-B3AB-1145-96E4-A53F083A55C2}" type="slidenum">
              <a:rPr lang="en-US" smtClean="0"/>
              <a:t>2</a:t>
            </a:fld>
            <a:endParaRPr lang="en-US"/>
          </a:p>
        </p:txBody>
      </p:sp>
    </p:spTree>
    <p:extLst>
      <p:ext uri="{BB962C8B-B14F-4D97-AF65-F5344CB8AC3E}">
        <p14:creationId xmlns:p14="http://schemas.microsoft.com/office/powerpoint/2010/main" val="1728771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we could highlight the access from the ground and space on this plot</a:t>
            </a:r>
          </a:p>
          <a:p>
            <a:endParaRPr lang="en-US" dirty="0"/>
          </a:p>
          <a:p>
            <a:endParaRPr lang="en-US" dirty="0"/>
          </a:p>
        </p:txBody>
      </p:sp>
      <p:sp>
        <p:nvSpPr>
          <p:cNvPr id="4" name="Slide Number Placeholder 3"/>
          <p:cNvSpPr>
            <a:spLocks noGrp="1"/>
          </p:cNvSpPr>
          <p:nvPr>
            <p:ph type="sldNum" sz="quarter" idx="5"/>
          </p:nvPr>
        </p:nvSpPr>
        <p:spPr/>
        <p:txBody>
          <a:bodyPr/>
          <a:lstStyle/>
          <a:p>
            <a:fld id="{38A81C0D-B3AB-1145-96E4-A53F083A55C2}" type="slidenum">
              <a:rPr lang="en-US" smtClean="0"/>
              <a:t>4</a:t>
            </a:fld>
            <a:endParaRPr lang="en-US"/>
          </a:p>
        </p:txBody>
      </p:sp>
    </p:spTree>
    <p:extLst>
      <p:ext uri="{BB962C8B-B14F-4D97-AF65-F5344CB8AC3E}">
        <p14:creationId xmlns:p14="http://schemas.microsoft.com/office/powerpoint/2010/main" val="303370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architecture of the modern solar system, showing the interplay between planets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debris dust. The left panel shows a model of the entire system out to a radius of 50 AU from</a:t>
            </a:r>
          </a:p>
          <a:p>
            <a:r>
              <a:rPr lang="en-US" sz="1200" kern="1200" dirty="0">
                <a:solidFill>
                  <a:schemeClr val="tx1"/>
                </a:solidFill>
                <a:effectLst/>
                <a:latin typeface="+mn-lt"/>
                <a:ea typeface="+mn-ea"/>
                <a:cs typeface="+mn-cs"/>
              </a:rPr>
              <a:t>the Sun, while the inset panel zooms in on the inner system. For ease of viewing, the Sun and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possible astrophysical background sources are not included. The bright region at the center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the image is emission from warm debris dust (aka. exozodiacal dust). Two gaps in the dust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are visible, the inner one caused by Jupiter and the outer one marking the 3:2 mean motion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resonance with Neptune. </a:t>
            </a:r>
            <a:endParaRPr lang="en-US" dirty="0"/>
          </a:p>
          <a:p>
            <a:pPr algn="just">
              <a:lnSpc>
                <a:spcPct val="120000"/>
              </a:lnSpc>
            </a:pPr>
            <a:endParaRPr lang="en-US" dirty="0">
              <a:latin typeface="Helvetica Light" charset="0"/>
              <a:ea typeface="Helvetica Light" charset="0"/>
              <a:cs typeface="Helvetica Light" charset="0"/>
            </a:endParaRPr>
          </a:p>
          <a:p>
            <a:pPr algn="just">
              <a:lnSpc>
                <a:spcPct val="120000"/>
              </a:lnSpc>
            </a:pPr>
            <a:endParaRPr lang="en-US" dirty="0">
              <a:latin typeface="Helvetica Light" charset="0"/>
              <a:ea typeface="Helvetica Light" charset="0"/>
              <a:cs typeface="Helvetica Light" charset="0"/>
            </a:endParaRPr>
          </a:p>
          <a:p>
            <a:pPr algn="just">
              <a:lnSpc>
                <a:spcPct val="120000"/>
              </a:lnSpc>
            </a:pPr>
            <a:r>
              <a:rPr lang="en-US" dirty="0">
                <a:latin typeface="Helvetica Light" charset="0"/>
                <a:ea typeface="Helvetica Light" charset="0"/>
                <a:cs typeface="Helvetica Light" charset="0"/>
              </a:rPr>
              <a:t>We use </a:t>
            </a:r>
            <a:r>
              <a:rPr lang="en-US" b="1" dirty="0">
                <a:latin typeface="Helvetica Light" charset="0"/>
                <a:ea typeface="Helvetica Light" charset="0"/>
                <a:cs typeface="Helvetica Light" charset="0"/>
              </a:rPr>
              <a:t>Haystacks</a:t>
            </a:r>
            <a:r>
              <a:rPr lang="en-US" dirty="0">
                <a:latin typeface="Helvetica Light" charset="0"/>
                <a:ea typeface="Helvetica Light" charset="0"/>
                <a:cs typeface="Helvetica Light" charset="0"/>
              </a:rPr>
              <a:t> models of the Archean and Modern solar system as inputs to the LUVOIR coronagraph model.</a:t>
            </a:r>
          </a:p>
          <a:p>
            <a:pPr algn="just">
              <a:lnSpc>
                <a:spcPct val="120000"/>
              </a:lnSpc>
            </a:pPr>
            <a:r>
              <a:rPr lang="en-US" dirty="0">
                <a:latin typeface="Helvetica Light" charset="0"/>
                <a:ea typeface="Helvetica Light" charset="0"/>
                <a:cs typeface="Helvetica Light" charset="0"/>
              </a:rPr>
              <a:t>The models contain detailed information from the </a:t>
            </a:r>
            <a:r>
              <a:rPr lang="en-US" b="1" dirty="0">
                <a:latin typeface="Helvetica Light" charset="0"/>
                <a:ea typeface="Helvetica Light" charset="0"/>
                <a:cs typeface="Helvetica Light" charset="0"/>
              </a:rPr>
              <a:t>planetary architecture</a:t>
            </a:r>
            <a:r>
              <a:rPr lang="en-US" dirty="0">
                <a:latin typeface="Helvetica Light" charset="0"/>
                <a:ea typeface="Helvetica Light" charset="0"/>
                <a:cs typeface="Helvetica Light" charset="0"/>
              </a:rPr>
              <a:t>, the </a:t>
            </a:r>
            <a:r>
              <a:rPr lang="en-US" b="1" dirty="0">
                <a:latin typeface="Helvetica Light" charset="0"/>
                <a:ea typeface="Helvetica Light" charset="0"/>
                <a:cs typeface="Helvetica Light" charset="0"/>
              </a:rPr>
              <a:t>dust structure</a:t>
            </a:r>
            <a:r>
              <a:rPr lang="en-US" dirty="0">
                <a:latin typeface="Helvetica Light" charset="0"/>
                <a:ea typeface="Helvetica Light" charset="0"/>
                <a:cs typeface="Helvetica Light" charset="0"/>
              </a:rPr>
              <a:t>, the </a:t>
            </a:r>
            <a:r>
              <a:rPr lang="en-US" b="1" dirty="0">
                <a:latin typeface="Helvetica Light" charset="0"/>
                <a:ea typeface="Helvetica Light" charset="0"/>
                <a:cs typeface="Helvetica Light" charset="0"/>
              </a:rPr>
              <a:t>background stars</a:t>
            </a:r>
            <a:r>
              <a:rPr lang="en-US" dirty="0">
                <a:latin typeface="Helvetica Light" charset="0"/>
                <a:ea typeface="Helvetica Light" charset="0"/>
                <a:cs typeface="Helvetica Light" charset="0"/>
              </a:rPr>
              <a:t>, and the </a:t>
            </a:r>
            <a:r>
              <a:rPr lang="en-US" b="1" dirty="0">
                <a:latin typeface="Helvetica Light" charset="0"/>
                <a:ea typeface="Helvetica Light" charset="0"/>
                <a:cs typeface="Helvetica Light" charset="0"/>
              </a:rPr>
              <a:t>background galaxies</a:t>
            </a:r>
            <a:r>
              <a:rPr lang="en-US" dirty="0">
                <a:latin typeface="Helvetica Light" charset="0"/>
                <a:ea typeface="Helvetica Light" charset="0"/>
                <a:cs typeface="Helvetica Light" charset="0"/>
              </a:rPr>
              <a:t>.</a:t>
            </a:r>
          </a:p>
          <a:p>
            <a:pPr algn="just">
              <a:lnSpc>
                <a:spcPct val="120000"/>
              </a:lnSpc>
            </a:pPr>
            <a:r>
              <a:rPr lang="en-US" dirty="0">
                <a:latin typeface="Helvetica Light" charset="0"/>
                <a:ea typeface="Helvetica Light" charset="0"/>
                <a:cs typeface="Helvetica Light" charset="0"/>
              </a:rPr>
              <a:t>Everything has spectral information from </a:t>
            </a:r>
            <a:r>
              <a:rPr lang="en-US" b="1" dirty="0">
                <a:latin typeface="Helvetica Light" charset="0"/>
                <a:ea typeface="Helvetica Light" charset="0"/>
                <a:cs typeface="Helvetica Light" charset="0"/>
              </a:rPr>
              <a:t>0.3 to 2.5 um</a:t>
            </a:r>
            <a:r>
              <a:rPr lang="en-US" dirty="0">
                <a:latin typeface="Helvetica Light" charset="0"/>
                <a:ea typeface="Helvetica Light" charset="0"/>
                <a:cs typeface="Helvetica Light" charset="0"/>
              </a:rPr>
              <a:t>, to cover the range of interest from future planet characterization flagship missions.</a:t>
            </a:r>
          </a:p>
          <a:p>
            <a:endParaRPr lang="en-US" dirty="0"/>
          </a:p>
          <a:p>
            <a:endParaRPr lang="en-US" dirty="0"/>
          </a:p>
          <a:p>
            <a:r>
              <a:rPr lang="en-US" dirty="0"/>
              <a:t>But we don’t just want to find these dots. Characterizing them is the real goal. What we want is spectra of light coming from the planet, also known as direct spectra. </a:t>
            </a:r>
            <a:r>
              <a:rPr lang="en-US" b="1" dirty="0"/>
              <a:t>CLICK</a:t>
            </a:r>
          </a:p>
          <a:p>
            <a:endParaRPr lang="en-US" dirty="0"/>
          </a:p>
          <a:p>
            <a:r>
              <a:rPr lang="en-US" dirty="0"/>
              <a:t>Direct spectra are much less sensitive to clouds, hazes, and refraction than transit spectroscopy, which can only probe a planet’s upper layers. Simulations have shown that probing the whole atmosphere of Earth-like planets around solar-type stars can only be done with direct spectroscopy.</a:t>
            </a:r>
          </a:p>
          <a:p>
            <a:endParaRPr lang="en-US" dirty="0"/>
          </a:p>
          <a:p>
            <a:r>
              <a:rPr lang="en-US" dirty="0"/>
              <a:t>In particular, the ultimate goal is to see if small rocky planets in the habitable zones of nearby stars are truly habitable and if they in fact harbor life. </a:t>
            </a:r>
            <a:r>
              <a:rPr lang="en-US" b="0" dirty="0"/>
              <a:t>We will start by searching for signs that the planet is habitable. Namely, we’ll hunt for liquid water in the atmosphere. </a:t>
            </a:r>
            <a:endParaRPr lang="en-US" b="1"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high-quality direct spectrum of the Earth in reflected light from optical to near-IR wavelengths. The rise in brightness on the far left is literally our blue sky. </a:t>
            </a:r>
            <a:r>
              <a:rPr lang="en-US"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narrow feature is an absorption band of molecular oxygen, coming from  photosynthesis. </a:t>
            </a:r>
            <a:r>
              <a:rPr lang="en-US"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And finally, over here is part of a methane feature. In our atmosphere, methane is largely produced by bacteria in the guts of our livestock and in swamps. </a:t>
            </a:r>
          </a:p>
          <a:p>
            <a:endParaRPr lang="en-US" dirty="0"/>
          </a:p>
          <a:p>
            <a:r>
              <a:rPr lang="en-US" dirty="0"/>
              <a:t>Oxygen and methane could not be present in our atmosphere at the observed concentrations without life. They are in disequilibrium, making them biosignature gases. This is what we want to observe in exoplanet atmospheres. </a:t>
            </a:r>
            <a:r>
              <a:rPr lang="en-US" b="1" dirty="0"/>
              <a:t>CLICK</a:t>
            </a:r>
            <a:endParaRPr lang="en-US" dirty="0"/>
          </a:p>
          <a:p>
            <a:endParaRPr lang="en-US" b="0" dirty="0"/>
          </a:p>
          <a:p>
            <a:endParaRPr lang="en-US" b="0" dirty="0"/>
          </a:p>
          <a:p>
            <a:r>
              <a:rPr lang="en-US" b="0" dirty="0"/>
              <a:t>If we find water, we’ll search for gases produced by life, also known as biosignatures. The important biosignatures of Earth are oxygen and its photochemical byproduct ozone. Oxygen in Earth’s atmosphere comes from photosynthesis, the dominant metabolism on our planet </a:t>
            </a:r>
            <a:r>
              <a:rPr lang="en-US" b="1" dirty="0"/>
              <a:t>CLICK</a:t>
            </a:r>
          </a:p>
          <a:p>
            <a:endParaRPr lang="en-US" b="0" dirty="0"/>
          </a:p>
          <a:p>
            <a:r>
              <a:rPr lang="en-US" b="0" dirty="0"/>
              <a:t>Another important biosignature for Earth is methane, which is produced by simple microbes. Methane-producing metabolisms may have been among the earliest to evolve on our planet. </a:t>
            </a:r>
            <a:r>
              <a:rPr lang="en-US" b="1" dirty="0"/>
              <a:t>CLICK</a:t>
            </a:r>
          </a:p>
          <a:p>
            <a:endParaRPr lang="en-US" b="1" dirty="0"/>
          </a:p>
          <a:p>
            <a:r>
              <a:rPr lang="en-US" b="1" dirty="0"/>
              <a:t>The spectrum of planet Earth reveals atmospheric and surface signatures that indicate habitability and life – and that could be detected </a:t>
            </a:r>
          </a:p>
          <a:p>
            <a:endParaRPr lang="en-US" b="0" dirty="0"/>
          </a:p>
          <a:p>
            <a:r>
              <a:rPr lang="en-US" b="0" dirty="0"/>
              <a:t>We could also look for surface reflectance signatures from plant life, which is labeled here as </a:t>
            </a:r>
            <a:r>
              <a:rPr lang="en-US" dirty="0"/>
              <a:t>“</a:t>
            </a:r>
            <a:r>
              <a:rPr lang="en-US" b="0" dirty="0"/>
              <a:t>vegetation</a:t>
            </a:r>
            <a:r>
              <a:rPr lang="en-US" dirty="0"/>
              <a:t>”. </a:t>
            </a:r>
            <a:r>
              <a:rPr lang="en-US" b="1" dirty="0"/>
              <a:t>CLICK</a:t>
            </a:r>
            <a:endParaRPr lang="en-US" b="0" dirty="0"/>
          </a:p>
          <a:p>
            <a:endParaRPr lang="en-US" dirty="0"/>
          </a:p>
        </p:txBody>
      </p:sp>
      <p:sp>
        <p:nvSpPr>
          <p:cNvPr id="4" name="Slide Number Placeholder 3"/>
          <p:cNvSpPr>
            <a:spLocks noGrp="1"/>
          </p:cNvSpPr>
          <p:nvPr>
            <p:ph type="sldNum" sz="quarter" idx="10"/>
          </p:nvPr>
        </p:nvSpPr>
        <p:spPr/>
        <p:txBody>
          <a:bodyPr/>
          <a:lstStyle/>
          <a:p>
            <a:fld id="{ECE10EBC-D37A-5546-9719-12CBD7808A9B}" type="slidenum">
              <a:rPr lang="en-US" smtClean="0"/>
              <a:t>5</a:t>
            </a:fld>
            <a:endParaRPr lang="en-US"/>
          </a:p>
        </p:txBody>
      </p:sp>
    </p:spTree>
    <p:extLst>
      <p:ext uri="{BB962C8B-B14F-4D97-AF65-F5344CB8AC3E}">
        <p14:creationId xmlns:p14="http://schemas.microsoft.com/office/powerpoint/2010/main" val="317537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Earth is 1x10</a:t>
            </a:r>
            <a:r>
              <a:rPr lang="en-US" sz="1200" kern="1200" baseline="30000" dirty="0">
                <a:solidFill>
                  <a:schemeClr val="tx1"/>
                </a:solidFill>
                <a:effectLst/>
                <a:latin typeface="+mn-lt"/>
                <a:ea typeface="+mn-ea"/>
                <a:cs typeface="+mn-cs"/>
              </a:rPr>
              <a:t>-10</a:t>
            </a:r>
            <a:r>
              <a:rPr lang="en-US" sz="1200" kern="1200" dirty="0">
                <a:solidFill>
                  <a:schemeClr val="tx1"/>
                </a:solidFill>
                <a:effectLst/>
                <a:latin typeface="+mn-lt"/>
                <a:ea typeface="+mn-ea"/>
                <a:cs typeface="+mn-cs"/>
              </a:rPr>
              <a:t> times dimmer than the Sun.</a:t>
            </a:r>
          </a:p>
          <a:p>
            <a:r>
              <a:rPr lang="en-US" sz="1200" kern="1200" dirty="0">
                <a:solidFill>
                  <a:schemeClr val="tx1"/>
                </a:solidFill>
                <a:effectLst/>
                <a:latin typeface="+mn-lt"/>
                <a:ea typeface="+mn-ea"/>
                <a:cs typeface="+mn-cs"/>
              </a:rPr>
              <a:t>Need D ~ 2 km for 1 AU separation at 10 pc</a:t>
            </a:r>
          </a:p>
          <a:p>
            <a:r>
              <a:rPr lang="en-US" sz="1200" kern="1200" dirty="0">
                <a:solidFill>
                  <a:schemeClr val="tx1"/>
                </a:solidFill>
                <a:effectLst/>
                <a:latin typeface="+mn-lt"/>
                <a:ea typeface="+mn-ea"/>
                <a:cs typeface="+mn-cs"/>
              </a:rPr>
              <a:t>A solution: Beat diffraction with a coronagraph</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complexity of imaging exoplanets resides in the extreme ratio in flux with respect to their parent star, in addition to their sub-arcsecond angular proximity. For this reason, not only large telescope apertures with extreme sensitivity are required, we also need coronagraph instruments for starlight suppression.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7</a:t>
            </a:fld>
            <a:endParaRPr lang="en-US"/>
          </a:p>
        </p:txBody>
      </p:sp>
    </p:spTree>
    <p:extLst>
      <p:ext uri="{BB962C8B-B14F-4D97-AF65-F5344CB8AC3E}">
        <p14:creationId xmlns:p14="http://schemas.microsoft.com/office/powerpoint/2010/main" val="4010359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complexity of imaging exoplanets resides in the extreme ratio in flux with respect to their parent star, in addition to their sub-arcsecond angular proximity. For this reason, not only large telescope apertures with extreme sensitivity are required, we also need coronagraph instruments for starlight suppression. </a:t>
            </a:r>
          </a:p>
          <a:p>
            <a:pPr algn="just"/>
            <a:r>
              <a:rPr lang="en-US" sz="1200" b="1" dirty="0"/>
              <a:t>G2V </a:t>
            </a:r>
            <a:r>
              <a:rPr lang="en-US" sz="1200" dirty="0"/>
              <a:t>(yellow dwarf)</a:t>
            </a:r>
          </a:p>
          <a:p>
            <a:pPr algn="just"/>
            <a:r>
              <a:rPr lang="en-US" sz="1200" b="1" dirty="0"/>
              <a:t>M3V</a:t>
            </a:r>
          </a:p>
          <a:p>
            <a:pPr algn="just"/>
            <a:r>
              <a:rPr lang="en-US" sz="1200" dirty="0"/>
              <a:t>(red </a:t>
            </a:r>
            <a:r>
              <a:rPr lang="en-US" sz="1200" dirty="0">
                <a:latin typeface="Helvetica Light" panose="020B0403020202020204" pitchFamily="34" charset="0"/>
              </a:rPr>
              <a:t>dwarf</a:t>
            </a:r>
            <a:r>
              <a:rPr lang="en-US" sz="1200" dirty="0"/>
              <a:t>) at 6.3 pc</a:t>
            </a:r>
          </a:p>
          <a:p>
            <a:pPr algn="ctr"/>
            <a:r>
              <a:rPr lang="en-US" sz="1200" dirty="0"/>
              <a:t>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8</a:t>
            </a:fld>
            <a:endParaRPr lang="en-US"/>
          </a:p>
        </p:txBody>
      </p:sp>
    </p:spTree>
    <p:extLst>
      <p:ext uri="{BB962C8B-B14F-4D97-AF65-F5344CB8AC3E}">
        <p14:creationId xmlns:p14="http://schemas.microsoft.com/office/powerpoint/2010/main" val="3128523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Principle of operation of an APLC. Starlight (orange) and planet light (blue) enter the optical system and, after being modulated by the apodizer, are focused on the FPM plane. The stellar PSF is highly suppressed in a dark zone prescribed by the apodizer’s transmission pattern, while off-axis planet light propagates through attenuated only by the apodizer and </a:t>
            </a:r>
            <a:r>
              <a:rPr lang="en-US" sz="1200" b="0" kern="1200" dirty="0" err="1">
                <a:solidFill>
                  <a:schemeClr val="tx1"/>
                </a:solidFill>
                <a:effectLst/>
                <a:latin typeface="+mn-lt"/>
                <a:ea typeface="+mn-ea"/>
                <a:cs typeface="+mn-cs"/>
              </a:rPr>
              <a:t>Lyot</a:t>
            </a:r>
            <a:r>
              <a:rPr lang="en-US" sz="1200" b="0" kern="1200" dirty="0">
                <a:solidFill>
                  <a:schemeClr val="tx1"/>
                </a:solidFill>
                <a:effectLst/>
                <a:latin typeface="+mn-lt"/>
                <a:ea typeface="+mn-ea"/>
                <a:cs typeface="+mn-cs"/>
              </a:rPr>
              <a:t> stop.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10</a:t>
            </a:fld>
            <a:endParaRPr lang="en-US"/>
          </a:p>
        </p:txBody>
      </p:sp>
    </p:spTree>
    <p:extLst>
      <p:ext uri="{BB962C8B-B14F-4D97-AF65-F5344CB8AC3E}">
        <p14:creationId xmlns:p14="http://schemas.microsoft.com/office/powerpoint/2010/main" val="2423948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Principle of operation of an APLC. Starlight (orange) and planet light (blue) enter the optical system and, after being modulated by the apodizer, are focused on the FPM plane. The stellar PSF is highly suppressed in a dark zone prescribed by the apodizer’s transmission pattern, while off-axis planet light propagates through attenuated only by the apodizer and </a:t>
            </a:r>
            <a:r>
              <a:rPr lang="en-US" sz="1200" b="0" kern="1200" dirty="0" err="1">
                <a:solidFill>
                  <a:schemeClr val="tx1"/>
                </a:solidFill>
                <a:effectLst/>
                <a:latin typeface="+mn-lt"/>
                <a:ea typeface="+mn-ea"/>
                <a:cs typeface="+mn-cs"/>
              </a:rPr>
              <a:t>Lyot</a:t>
            </a:r>
            <a:r>
              <a:rPr lang="en-US" sz="1200" b="0" kern="1200" dirty="0">
                <a:solidFill>
                  <a:schemeClr val="tx1"/>
                </a:solidFill>
                <a:effectLst/>
                <a:latin typeface="+mn-lt"/>
                <a:ea typeface="+mn-ea"/>
                <a:cs typeface="+mn-cs"/>
              </a:rPr>
              <a:t> stop.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11</a:t>
            </a:fld>
            <a:endParaRPr lang="en-US"/>
          </a:p>
        </p:txBody>
      </p:sp>
    </p:spTree>
    <p:extLst>
      <p:ext uri="{BB962C8B-B14F-4D97-AF65-F5344CB8AC3E}">
        <p14:creationId xmlns:p14="http://schemas.microsoft.com/office/powerpoint/2010/main" val="3769274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Principle of operation of an APLC. Starlight (orange) and planet light (blue) enter the optical system and, after being modulated by the apodizer, are focused on the FPM plane. The stellar PSF is highly suppressed in a dark zone prescribed by the apodizer’s transmission pattern, while off-axis planet light propagates through attenuated only by the apodizer and </a:t>
            </a:r>
            <a:r>
              <a:rPr lang="en-US" sz="1200" b="0" kern="1200" dirty="0" err="1">
                <a:solidFill>
                  <a:schemeClr val="tx1"/>
                </a:solidFill>
                <a:effectLst/>
                <a:latin typeface="+mn-lt"/>
                <a:ea typeface="+mn-ea"/>
                <a:cs typeface="+mn-cs"/>
              </a:rPr>
              <a:t>Lyot</a:t>
            </a:r>
            <a:r>
              <a:rPr lang="en-US" sz="1200" b="0" kern="1200" dirty="0">
                <a:solidFill>
                  <a:schemeClr val="tx1"/>
                </a:solidFill>
                <a:effectLst/>
                <a:latin typeface="+mn-lt"/>
                <a:ea typeface="+mn-ea"/>
                <a:cs typeface="+mn-cs"/>
              </a:rPr>
              <a:t> stop.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12</a:t>
            </a:fld>
            <a:endParaRPr lang="en-US"/>
          </a:p>
        </p:txBody>
      </p:sp>
    </p:spTree>
    <p:extLst>
      <p:ext uri="{BB962C8B-B14F-4D97-AF65-F5344CB8AC3E}">
        <p14:creationId xmlns:p14="http://schemas.microsoft.com/office/powerpoint/2010/main" val="928363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Principle of operation of an APLC. Starlight (orange) and planet light (blue) enter the optical system and, after being modulated by the apodizer, are focused on the FPM plane. The stellar PSF is highly suppressed in a dark zone prescribed by the apodizer’s transmission pattern, while off-axis planet light propagates through attenuated only by the apodizer and </a:t>
            </a:r>
            <a:r>
              <a:rPr lang="en-US" sz="1200" b="0" kern="1200" dirty="0" err="1">
                <a:solidFill>
                  <a:schemeClr val="tx1"/>
                </a:solidFill>
                <a:effectLst/>
                <a:latin typeface="+mn-lt"/>
                <a:ea typeface="+mn-ea"/>
                <a:cs typeface="+mn-cs"/>
              </a:rPr>
              <a:t>Lyot</a:t>
            </a:r>
            <a:r>
              <a:rPr lang="en-US" sz="1200" b="0" kern="1200" dirty="0">
                <a:solidFill>
                  <a:schemeClr val="tx1"/>
                </a:solidFill>
                <a:effectLst/>
                <a:latin typeface="+mn-lt"/>
                <a:ea typeface="+mn-ea"/>
                <a:cs typeface="+mn-cs"/>
              </a:rPr>
              <a:t> stop. </a:t>
            </a:r>
            <a:endParaRPr lang="en-US" dirty="0"/>
          </a:p>
          <a:p>
            <a:endParaRPr lang="en-US" dirty="0"/>
          </a:p>
        </p:txBody>
      </p:sp>
      <p:sp>
        <p:nvSpPr>
          <p:cNvPr id="4" name="Slide Number Placeholder 3"/>
          <p:cNvSpPr>
            <a:spLocks noGrp="1"/>
          </p:cNvSpPr>
          <p:nvPr>
            <p:ph type="sldNum" sz="quarter" idx="5"/>
          </p:nvPr>
        </p:nvSpPr>
        <p:spPr/>
        <p:txBody>
          <a:bodyPr/>
          <a:lstStyle/>
          <a:p>
            <a:fld id="{A575B5E8-B688-1D48-B5C0-9732ABEB2501}" type="slidenum">
              <a:rPr lang="en-US" smtClean="0"/>
              <a:t>13</a:t>
            </a:fld>
            <a:endParaRPr lang="en-US"/>
          </a:p>
        </p:txBody>
      </p:sp>
    </p:spTree>
    <p:extLst>
      <p:ext uri="{BB962C8B-B14F-4D97-AF65-F5344CB8AC3E}">
        <p14:creationId xmlns:p14="http://schemas.microsoft.com/office/powerpoint/2010/main" val="1887159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dirty="0">
                <a:solidFill>
                  <a:schemeClr val="tx2"/>
                </a:solidFill>
                <a:latin typeface="Helvetica" pitchFamily="2" charset="0"/>
              </a:rPr>
              <a:t>Coronagraph sensitivity to telescope aberrations</a:t>
            </a:r>
            <a:endParaRPr lang="en-US" dirty="0"/>
          </a:p>
        </p:txBody>
      </p:sp>
      <p:sp>
        <p:nvSpPr>
          <p:cNvPr id="4" name="Slide Number Placeholder 3"/>
          <p:cNvSpPr>
            <a:spLocks noGrp="1"/>
          </p:cNvSpPr>
          <p:nvPr>
            <p:ph type="sldNum" sz="quarter" idx="10"/>
          </p:nvPr>
        </p:nvSpPr>
        <p:spPr/>
        <p:txBody>
          <a:bodyPr/>
          <a:lstStyle/>
          <a:p>
            <a:fld id="{A575B5E8-B688-1D48-B5C0-9732ABEB2501}" type="slidenum">
              <a:rPr lang="en-US" smtClean="0"/>
              <a:t>15</a:t>
            </a:fld>
            <a:endParaRPr lang="en-US"/>
          </a:p>
        </p:txBody>
      </p:sp>
    </p:spTree>
    <p:extLst>
      <p:ext uri="{BB962C8B-B14F-4D97-AF65-F5344CB8AC3E}">
        <p14:creationId xmlns:p14="http://schemas.microsoft.com/office/powerpoint/2010/main" val="2239888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aberrations:</a:t>
            </a:r>
          </a:p>
          <a:p>
            <a:r>
              <a:rPr lang="en-US" dirty="0"/>
              <a:t>spherical: 55.53</a:t>
            </a:r>
          </a:p>
          <a:p>
            <a:r>
              <a:rPr lang="en-US" dirty="0"/>
              <a:t>trefoil: 366.91</a:t>
            </a:r>
          </a:p>
          <a:p>
            <a:r>
              <a:rPr lang="en-US" dirty="0"/>
              <a:t>coma: 158.18</a:t>
            </a:r>
          </a:p>
          <a:p>
            <a:r>
              <a:rPr lang="en-US" dirty="0"/>
              <a:t>astigmatism: 1309.46</a:t>
            </a:r>
          </a:p>
          <a:p>
            <a:r>
              <a:rPr lang="en-US" dirty="0"/>
              <a:t>focus: 749.76</a:t>
            </a:r>
          </a:p>
          <a:p>
            <a:r>
              <a:rPr lang="en-US" dirty="0"/>
              <a:t>bend-y: 1064.69</a:t>
            </a:r>
          </a:p>
          <a:p>
            <a:r>
              <a:rPr lang="en-US" dirty="0"/>
              <a:t>bend-x: 1123.97</a:t>
            </a:r>
          </a:p>
          <a:p>
            <a:endParaRPr lang="en-US" dirty="0"/>
          </a:p>
          <a:p>
            <a:r>
              <a:rPr lang="en-US" dirty="0"/>
              <a:t>Segment phasing errors:</a:t>
            </a:r>
          </a:p>
          <a:p>
            <a:r>
              <a:rPr lang="en-US" dirty="0"/>
              <a:t>piston:9.24</a:t>
            </a:r>
          </a:p>
          <a:p>
            <a:r>
              <a:rPr lang="en-US" dirty="0" err="1"/>
              <a:t>tiptilt</a:t>
            </a:r>
            <a:r>
              <a:rPr lang="en-US" dirty="0"/>
              <a:t>: 11.16</a:t>
            </a:r>
          </a:p>
          <a:p>
            <a:r>
              <a:rPr lang="en-US" dirty="0"/>
              <a:t>focus:17.92</a:t>
            </a:r>
          </a:p>
          <a:p>
            <a:r>
              <a:rPr lang="en-US" dirty="0"/>
              <a:t>astigmatism: 16.49</a:t>
            </a:r>
          </a:p>
          <a:p>
            <a:r>
              <a:rPr lang="en-US" dirty="0"/>
              <a:t>coma: 29.20</a:t>
            </a:r>
          </a:p>
          <a:p>
            <a:r>
              <a:rPr lang="en-US" dirty="0"/>
              <a:t>trefoil: 29.33</a:t>
            </a:r>
          </a:p>
          <a:p>
            <a:r>
              <a:rPr lang="en-US" dirty="0"/>
              <a:t>spherical: 42.26</a:t>
            </a:r>
          </a:p>
          <a:p>
            <a:endParaRPr lang="en-US" dirty="0"/>
          </a:p>
          <a:p>
            <a:endParaRPr lang="en-US" dirty="0"/>
          </a:p>
          <a:p>
            <a:r>
              <a:rPr lang="en-US" dirty="0" err="1"/>
              <a:t>nbw</a:t>
            </a:r>
            <a:endParaRPr lang="en-US" dirty="0"/>
          </a:p>
          <a:p>
            <a:r>
              <a:rPr lang="en-US" dirty="0"/>
              <a:t>Out[81]: 5</a:t>
            </a:r>
          </a:p>
          <a:p>
            <a:endParaRPr lang="en-US" dirty="0"/>
          </a:p>
          <a:p>
            <a:r>
              <a:rPr lang="en-US" dirty="0" err="1"/>
              <a:t>bw</a:t>
            </a:r>
            <a:endParaRPr lang="en-US" dirty="0"/>
          </a:p>
          <a:p>
            <a:r>
              <a:rPr lang="en-US" dirty="0"/>
              <a:t>Out[82]: 10.0</a:t>
            </a:r>
          </a:p>
          <a:p>
            <a:endParaRPr lang="en-US" dirty="0"/>
          </a:p>
          <a:p>
            <a:r>
              <a:rPr lang="en-US" dirty="0" err="1"/>
              <a:t>wavelength_c</a:t>
            </a:r>
            <a:endParaRPr lang="en-US" dirty="0"/>
          </a:p>
          <a:p>
            <a:r>
              <a:rPr lang="en-US" dirty="0"/>
              <a:t>Out[83]: 5.75e-07</a:t>
            </a:r>
          </a:p>
          <a:p>
            <a:endParaRPr lang="en-US" dirty="0"/>
          </a:p>
          <a:p>
            <a:r>
              <a:rPr lang="en-US" dirty="0" err="1"/>
              <a:t>coro.wavelength_c</a:t>
            </a:r>
            <a:endParaRPr lang="en-US" dirty="0"/>
          </a:p>
          <a:p>
            <a:r>
              <a:rPr lang="en-US" dirty="0"/>
              <a:t>Out[84]: 5.75e-07</a:t>
            </a:r>
          </a:p>
          <a:p>
            <a:endParaRPr lang="en-US" dirty="0"/>
          </a:p>
        </p:txBody>
      </p:sp>
      <p:sp>
        <p:nvSpPr>
          <p:cNvPr id="4" name="Slide Number Placeholder 3"/>
          <p:cNvSpPr>
            <a:spLocks noGrp="1"/>
          </p:cNvSpPr>
          <p:nvPr>
            <p:ph type="sldNum" sz="quarter" idx="5"/>
          </p:nvPr>
        </p:nvSpPr>
        <p:spPr/>
        <p:txBody>
          <a:bodyPr/>
          <a:lstStyle/>
          <a:p>
            <a:fld id="{839BEF77-A706-5540-BD99-F32BBE53041D}" type="slidenum">
              <a:rPr lang="en-US" smtClean="0"/>
              <a:t>17</a:t>
            </a:fld>
            <a:endParaRPr lang="en-US"/>
          </a:p>
        </p:txBody>
      </p:sp>
    </p:spTree>
    <p:extLst>
      <p:ext uri="{BB962C8B-B14F-4D97-AF65-F5344CB8AC3E}">
        <p14:creationId xmlns:p14="http://schemas.microsoft.com/office/powerpoint/2010/main" val="2737769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75B5E8-B688-1D48-B5C0-9732ABEB2501}" type="slidenum">
              <a:rPr lang="en-US" smtClean="0"/>
              <a:t>18</a:t>
            </a:fld>
            <a:endParaRPr lang="en-US"/>
          </a:p>
        </p:txBody>
      </p:sp>
    </p:spTree>
    <p:extLst>
      <p:ext uri="{BB962C8B-B14F-4D97-AF65-F5344CB8AC3E}">
        <p14:creationId xmlns:p14="http://schemas.microsoft.com/office/powerpoint/2010/main" val="2241029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err_val</a:t>
            </a:r>
            <a:r>
              <a:rPr lang="en-US" dirty="0"/>
              <a:t> [1.00000000e-09, 2.66072506e-09, 7.07945785e-09, 1.88364909e-08]</a:t>
            </a:r>
          </a:p>
          <a:p>
            <a:r>
              <a:rPr lang="en-US" dirty="0"/>
              <a:t>initial aberrated: array([4.06546029e-07, 2.70497859e-06, 1.92158416e-05, 1.25318803e-04])</a:t>
            </a:r>
          </a:p>
        </p:txBody>
      </p:sp>
      <p:sp>
        <p:nvSpPr>
          <p:cNvPr id="4" name="Slide Number Placeholder 3"/>
          <p:cNvSpPr>
            <a:spLocks noGrp="1"/>
          </p:cNvSpPr>
          <p:nvPr>
            <p:ph type="sldNum" sz="quarter" idx="5"/>
          </p:nvPr>
        </p:nvSpPr>
        <p:spPr/>
        <p:txBody>
          <a:bodyPr/>
          <a:lstStyle/>
          <a:p>
            <a:fld id="{839BEF77-A706-5540-BD99-F32BBE53041D}" type="slidenum">
              <a:rPr lang="en-US" smtClean="0"/>
              <a:t>19</a:t>
            </a:fld>
            <a:endParaRPr lang="en-US"/>
          </a:p>
        </p:txBody>
      </p:sp>
    </p:spTree>
    <p:extLst>
      <p:ext uri="{BB962C8B-B14F-4D97-AF65-F5344CB8AC3E}">
        <p14:creationId xmlns:p14="http://schemas.microsoft.com/office/powerpoint/2010/main" val="2884158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NimbusRomNo9L"/>
              </a:rPr>
              <a:t>high value of near-ultraviolet wavelength coverage for characterizing the atmospheres of Earth-like exoplanets. In particular, the EASS panel noted that a key biosignature, O2, was only detectable remotely during the past 1-2 </a:t>
            </a:r>
            <a:r>
              <a:rPr lang="en-US" sz="1800" dirty="0" err="1">
                <a:effectLst/>
                <a:latin typeface="NimbusRomNo9L"/>
              </a:rPr>
              <a:t>Gyr</a:t>
            </a:r>
            <a:r>
              <a:rPr lang="en-US" sz="1800" dirty="0">
                <a:effectLst/>
                <a:latin typeface="NimbusRomNo9L"/>
              </a:rPr>
              <a:t> of Earth’s history. The O3 Hartley-Huggins absorption band at 200–350 nm, however, is a much more sensitive indicator of the presence of Oxygen, presenting a strong feature in Earth’s reflected light spectrum even when O2 was at the much lower concentrations that occurred during the Proterozoic epoch (0.1%): “UV observations therefore critically enhance sensitivity to signs of photosynthesis over a larger range of a planet’s lifetime.” </a:t>
            </a:r>
          </a:p>
          <a:p>
            <a:r>
              <a:rPr lang="en-US" sz="1800" dirty="0">
                <a:effectLst/>
                <a:latin typeface="NimbusRomNo9L"/>
              </a:rPr>
              <a:t>Motivated in large part by the high sensitivity of the O3 Hartley-Huggins band as a proxy for photosynthetically produced Oxygen, as well as the measurement of spectral slope features induced </a:t>
            </a:r>
            <a:endParaRPr lang="en-US" dirty="0"/>
          </a:p>
          <a:p>
            <a:r>
              <a:rPr lang="en-US" sz="1800" dirty="0">
                <a:effectLst/>
                <a:latin typeface="NimbusRomNo9L"/>
              </a:rPr>
              <a:t>by scattering from atmospheric hazes, both the LUVOIR and </a:t>
            </a:r>
            <a:r>
              <a:rPr lang="en-US" sz="1800" dirty="0" err="1">
                <a:effectLst/>
                <a:latin typeface="NimbusRomNo9L"/>
              </a:rPr>
              <a:t>HabEx</a:t>
            </a:r>
            <a:r>
              <a:rPr lang="en-US" sz="1800" dirty="0">
                <a:effectLst/>
                <a:latin typeface="NimbusRomNo9L"/>
              </a:rPr>
              <a:t> decadal mission concept studies baselined instrumentation for characterizing the atmospheres of directly imaged </a:t>
            </a:r>
            <a:r>
              <a:rPr lang="en-US" sz="1800" dirty="0" err="1">
                <a:effectLst/>
                <a:latin typeface="NimbusRomNo9L"/>
              </a:rPr>
              <a:t>exoplan</a:t>
            </a:r>
            <a:r>
              <a:rPr lang="en-US" sz="1800" dirty="0">
                <a:effectLst/>
                <a:latin typeface="NimbusRomNo9L"/>
              </a:rPr>
              <a:t>- </a:t>
            </a:r>
            <a:r>
              <a:rPr lang="en-US" sz="1800" dirty="0" err="1">
                <a:effectLst/>
                <a:latin typeface="NimbusRomNo9L"/>
              </a:rPr>
              <a:t>ets</a:t>
            </a:r>
            <a:r>
              <a:rPr lang="en-US" sz="1800" dirty="0">
                <a:effectLst/>
                <a:latin typeface="NimbusRomNo9L"/>
              </a:rPr>
              <a:t> down to wavelengths of 200 nm. The coronagraph instrument concepts for both LUVOIR-A and LUVOIR-B included a near-UV channel for direct coronagraphic imaging with a delta-doped EMCCD over a 200–525 nm wavelength range. Broadband photometry of an exoplanet over a series of color filters in this range enables an effective spectral resolution of R</a:t>
            </a:r>
            <a:r>
              <a:rPr lang="en-US" sz="1800" dirty="0">
                <a:effectLst/>
                <a:latin typeface="CMSY10"/>
              </a:rPr>
              <a:t>∼</a:t>
            </a:r>
            <a:r>
              <a:rPr lang="en-US" sz="1800" dirty="0">
                <a:effectLst/>
                <a:latin typeface="NimbusRomNo9L"/>
              </a:rPr>
              <a:t>6, which is </a:t>
            </a:r>
            <a:r>
              <a:rPr lang="en-US" sz="1800" dirty="0" err="1">
                <a:effectLst/>
                <a:latin typeface="NimbusRomNo9L"/>
              </a:rPr>
              <a:t>suffi</a:t>
            </a:r>
            <a:r>
              <a:rPr lang="en-US" sz="1800" dirty="0">
                <a:effectLst/>
                <a:latin typeface="NimbusRomNo9L"/>
              </a:rPr>
              <a:t>- </a:t>
            </a:r>
            <a:r>
              <a:rPr lang="en-US" sz="1800" dirty="0" err="1">
                <a:effectLst/>
                <a:latin typeface="NimbusRomNo9L"/>
              </a:rPr>
              <a:t>cient</a:t>
            </a:r>
            <a:r>
              <a:rPr lang="en-US" sz="1800" dirty="0">
                <a:effectLst/>
                <a:latin typeface="NimbusRomNo9L"/>
              </a:rPr>
              <a:t> to sample the profile of the Hartley-Huggins absorption band. In the </a:t>
            </a:r>
            <a:r>
              <a:rPr lang="en-US" sz="1800" dirty="0" err="1">
                <a:effectLst/>
                <a:latin typeface="NimbusRomNo9L"/>
              </a:rPr>
              <a:t>HabEx</a:t>
            </a:r>
            <a:r>
              <a:rPr lang="en-US" sz="1800" dirty="0">
                <a:effectLst/>
                <a:latin typeface="NimbusRomNo9L"/>
              </a:rPr>
              <a:t> mission concept baseline, only the </a:t>
            </a:r>
            <a:r>
              <a:rPr lang="en-US" sz="1800" dirty="0" err="1">
                <a:effectLst/>
                <a:latin typeface="NimbusRomNo9L"/>
              </a:rPr>
              <a:t>Starshade</a:t>
            </a:r>
            <a:r>
              <a:rPr lang="en-US" sz="1800" dirty="0">
                <a:effectLst/>
                <a:latin typeface="NimbusRomNo9L"/>
              </a:rPr>
              <a:t> Instrument (SSI) operates at near-UV wavelengths;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705172B-D84E-CF44-A94C-6E182A65BA61}" type="slidenum">
              <a:rPr lang="en-US" smtClean="0"/>
              <a:t>21</a:t>
            </a:fld>
            <a:endParaRPr lang="en-US"/>
          </a:p>
        </p:txBody>
      </p:sp>
    </p:spTree>
    <p:extLst>
      <p:ext uri="{BB962C8B-B14F-4D97-AF65-F5344CB8AC3E}">
        <p14:creationId xmlns:p14="http://schemas.microsoft.com/office/powerpoint/2010/main" val="3963602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NimbusRomNo9L"/>
              </a:rPr>
              <a:t>Preliminary retrievals of O3 on a moderate O2 abundance (0.5% PAL- present atmospheric level) Earth twin. Two 20% photometric </a:t>
            </a:r>
            <a:r>
              <a:rPr lang="en-US" sz="1800" dirty="0" err="1">
                <a:effectLst/>
                <a:latin typeface="NimbusRomNo9L"/>
              </a:rPr>
              <a:t>bandpasses</a:t>
            </a:r>
            <a:r>
              <a:rPr lang="en-US" sz="1800" dirty="0">
                <a:effectLst/>
                <a:latin typeface="NimbusRomNo9L"/>
              </a:rPr>
              <a:t> near the red edge of the O3 feature appear adequate with reasonable SNR (Amber Young, private communication)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NimbusRomNo9L"/>
              </a:rPr>
              <a:t>Observations to search for O3 would most likely occur along the red edge of the O3 band- pass, where stellar flux is significantly brighter. As shown in the middle panel of Figure </a:t>
            </a:r>
            <a:r>
              <a:rPr lang="en-US" sz="1800" dirty="0">
                <a:solidFill>
                  <a:srgbClr val="0000FF"/>
                </a:solidFill>
                <a:effectLst/>
                <a:latin typeface="NimbusRomNo9L"/>
              </a:rPr>
              <a:t>4</a:t>
            </a:r>
            <a:r>
              <a:rPr lang="en-US" sz="1800" dirty="0">
                <a:effectLst/>
                <a:latin typeface="NimbusRomNo9L"/>
              </a:rPr>
              <a:t>, pre- liminary efforts to retrieve O3 on moderate O2 abundance (0.5% PAL) Earths suggest that only two photometric </a:t>
            </a:r>
            <a:r>
              <a:rPr lang="en-US" sz="1800" dirty="0" err="1">
                <a:effectLst/>
                <a:latin typeface="NimbusRomNo9L"/>
              </a:rPr>
              <a:t>bandpasses</a:t>
            </a:r>
            <a:r>
              <a:rPr lang="en-US" sz="1800" dirty="0">
                <a:effectLst/>
                <a:latin typeface="NimbusRomNo9L"/>
              </a:rPr>
              <a:t> straddling the red edge of the feature are required to detect O3, with one bandpass near the continuum and the other solidly within the feature (Amber Young, private communication). These </a:t>
            </a:r>
            <a:r>
              <a:rPr lang="en-US" sz="1800" dirty="0" err="1">
                <a:effectLst/>
                <a:latin typeface="NimbusRomNo9L"/>
              </a:rPr>
              <a:t>bandpasses</a:t>
            </a:r>
            <a:r>
              <a:rPr lang="en-US" sz="1800" dirty="0">
                <a:effectLst/>
                <a:latin typeface="NimbusRomNo9L"/>
              </a:rPr>
              <a:t> were assumed to be 20% (R=5) and exposure times were benchmarked to achieve an SNR=10 at 550 nm. Results are similar for an even lower abundance scenario. These results assume O3 is the only absorber in the UV and no confusion exists from SO2 . </a:t>
            </a:r>
            <a:endParaRPr lang="en-US" dirty="0"/>
          </a:p>
          <a:p>
            <a:endParaRPr lang="en-US" dirty="0"/>
          </a:p>
          <a:p>
            <a:r>
              <a:rPr lang="en-US" dirty="0" err="1"/>
              <a:t>Esentially</a:t>
            </a:r>
            <a:r>
              <a:rPr lang="en-US" dirty="0"/>
              <a:t> Proterozoic Earth had much less oxygen than present day where estimates for the O2 abundance range anywhere between 0.1% and 10% of present day levels. The simulations I did were actually on the low range at 0.5% and 0.05% (sorry it's not quite the same as the older labeled plot above but I made sure the correct values were quoted in the report)</a:t>
            </a:r>
          </a:p>
        </p:txBody>
      </p:sp>
      <p:sp>
        <p:nvSpPr>
          <p:cNvPr id="4" name="Slide Number Placeholder 3"/>
          <p:cNvSpPr>
            <a:spLocks noGrp="1"/>
          </p:cNvSpPr>
          <p:nvPr>
            <p:ph type="sldNum" sz="quarter" idx="5"/>
          </p:nvPr>
        </p:nvSpPr>
        <p:spPr/>
        <p:txBody>
          <a:bodyPr/>
          <a:lstStyle/>
          <a:p>
            <a:fld id="{D705172B-D84E-CF44-A94C-6E182A65BA61}" type="slidenum">
              <a:rPr lang="en-US" smtClean="0"/>
              <a:t>25</a:t>
            </a:fld>
            <a:endParaRPr lang="en-US"/>
          </a:p>
        </p:txBody>
      </p:sp>
    </p:spTree>
    <p:extLst>
      <p:ext uri="{BB962C8B-B14F-4D97-AF65-F5344CB8AC3E}">
        <p14:creationId xmlns:p14="http://schemas.microsoft.com/office/powerpoint/2010/main" val="143989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05172B-D84E-CF44-A94C-6E182A65BA61}" type="slidenum">
              <a:rPr lang="en-US" smtClean="0"/>
              <a:t>27</a:t>
            </a:fld>
            <a:endParaRPr lang="en-US"/>
          </a:p>
        </p:txBody>
      </p:sp>
    </p:spTree>
    <p:extLst>
      <p:ext uri="{BB962C8B-B14F-4D97-AF65-F5344CB8AC3E}">
        <p14:creationId xmlns:p14="http://schemas.microsoft.com/office/powerpoint/2010/main" val="2056160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05172B-D84E-CF44-A94C-6E182A65BA61}" type="slidenum">
              <a:rPr lang="en-US" smtClean="0"/>
              <a:t>28</a:t>
            </a:fld>
            <a:endParaRPr lang="en-US"/>
          </a:p>
        </p:txBody>
      </p:sp>
    </p:spTree>
    <p:extLst>
      <p:ext uri="{BB962C8B-B14F-4D97-AF65-F5344CB8AC3E}">
        <p14:creationId xmlns:p14="http://schemas.microsoft.com/office/powerpoint/2010/main" val="1191205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05172B-D84E-CF44-A94C-6E182A65BA61}" type="slidenum">
              <a:rPr lang="en-US" smtClean="0"/>
              <a:t>29</a:t>
            </a:fld>
            <a:endParaRPr lang="en-US"/>
          </a:p>
        </p:txBody>
      </p:sp>
    </p:spTree>
    <p:extLst>
      <p:ext uri="{BB962C8B-B14F-4D97-AF65-F5344CB8AC3E}">
        <p14:creationId xmlns:p14="http://schemas.microsoft.com/office/powerpoint/2010/main" val="1161766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60FC8-4660-7930-12B8-09F9820E34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39CAAD-6555-01D2-6700-CAAE05A4D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6CDF44-D2EE-D645-98BA-D60AD8EB0278}"/>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735BE988-60A9-BA24-B33B-E035BEEC9B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608BF-A1D5-73D3-96ED-8F69E361877E}"/>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182331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6D42-4840-367D-F3A2-061013FA79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CB2A1C-FEBD-8C8A-8A9F-A4B0D85894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B8C970-2636-CF4D-7C03-3F99A585C45E}"/>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849509A1-6648-DFA0-2B50-B44EA19B3D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F5374-75A2-EF70-6BCD-A4EA2F1ACD41}"/>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50314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ECCB-DB90-2787-7264-1B011AB39A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190D18-304A-C7C3-7704-953497BA1F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BD3CE-4CA3-0442-1AEE-3B6A9BDB5E50}"/>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DBD1AB65-7DD6-A734-1399-70B500EC8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30F15-78FA-A71F-F1EE-9ACC70C50E90}"/>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3907067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44A73-92C5-5F54-F50F-584A0D89DD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B8BF18-C11A-4551-BA40-313E8DF4DD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676B6-30DB-AD86-B5C4-F93826393B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120F32-285F-093B-9BC4-413526267B1B}"/>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6" name="Footer Placeholder 5">
            <a:extLst>
              <a:ext uri="{FF2B5EF4-FFF2-40B4-BE49-F238E27FC236}">
                <a16:creationId xmlns:a16="http://schemas.microsoft.com/office/drawing/2014/main" id="{A31A0152-007D-5CBE-3BD6-5C130B730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05F5CD-7998-6650-E5DD-1CEB31D10D48}"/>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2758524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978B4-BA1A-D471-D813-BB1FF7B326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0E4D22-E0C8-A90C-0112-12113EB123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26F46F-BD11-99B6-9E27-DB7B35198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4D5BEB-83A5-6D74-AFB4-2BD08A1D24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84398A-B489-5E96-2851-6060FEFDA4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AAA0A5-F5A3-DABA-980B-E859C0B2E933}"/>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8" name="Footer Placeholder 7">
            <a:extLst>
              <a:ext uri="{FF2B5EF4-FFF2-40B4-BE49-F238E27FC236}">
                <a16:creationId xmlns:a16="http://schemas.microsoft.com/office/drawing/2014/main" id="{183AE909-2AD5-B364-2A13-761BD40A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A48A7F-DE67-1D9C-B9B1-A7E8CEC70285}"/>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85805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BA5DC-2EB5-23FB-E479-EAF4745CAB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729AFA-AD95-373E-201A-35347061C5C1}"/>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4" name="Footer Placeholder 3">
            <a:extLst>
              <a:ext uri="{FF2B5EF4-FFF2-40B4-BE49-F238E27FC236}">
                <a16:creationId xmlns:a16="http://schemas.microsoft.com/office/drawing/2014/main" id="{DFC65048-1A9A-C27C-C17A-D760DCF7E1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17042D-60C4-6F6D-27C1-060EFBAAEF33}"/>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288139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2BF51-5918-87E7-9E9F-6A04A20119F4}"/>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3" name="Footer Placeholder 2">
            <a:extLst>
              <a:ext uri="{FF2B5EF4-FFF2-40B4-BE49-F238E27FC236}">
                <a16:creationId xmlns:a16="http://schemas.microsoft.com/office/drawing/2014/main" id="{346FFFBB-0EE6-BB54-5433-7AA9DBB0E4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4F6C7F-0564-1116-9453-BA239E484850}"/>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1033972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7A561-9D31-44F0-772C-2C8462B8A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F3B95F-B7EE-3F3A-05DC-179756AC5E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2A6BE7-BE18-C5E5-4DCB-A41E0E7DE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A3E568-445C-8B63-EEB6-D53995DA22E1}"/>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6" name="Footer Placeholder 5">
            <a:extLst>
              <a:ext uri="{FF2B5EF4-FFF2-40B4-BE49-F238E27FC236}">
                <a16:creationId xmlns:a16="http://schemas.microsoft.com/office/drawing/2014/main" id="{BD28486C-BB97-D97E-7C48-2FE778EF4E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0477A-2EDE-00DE-E706-040E2807C163}"/>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1484190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3401-E8C9-6F38-0C2D-E7D79D0B35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D4A8F7-FD55-FC98-B7AE-CD877DD32F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13B342-58E4-7CDF-E146-C4C4486FE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9F4C75-0211-D988-083E-CAB96A448C60}"/>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6" name="Footer Placeholder 5">
            <a:extLst>
              <a:ext uri="{FF2B5EF4-FFF2-40B4-BE49-F238E27FC236}">
                <a16:creationId xmlns:a16="http://schemas.microsoft.com/office/drawing/2014/main" id="{BB458F29-2FAF-5AA8-87B5-5C5C11F09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4976E1-770D-17F9-D6BE-DEAFFD626DF3}"/>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1007547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C118-770E-344A-BDEC-0A96BA8B54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AA2B00-9A60-06A9-285A-779701F8FD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79E8E-F6C4-458A-32ED-AE641D719E73}"/>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EB08A672-2FD8-A68A-92E2-1ED97E76D5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82555-0CA8-CD67-15B0-E8B3779B2770}"/>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2156699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443F5B-6B60-AE29-BA04-0C8FB0A955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084D55-7C46-E097-5A20-4B19DC311D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70F66-226D-BC50-5AD3-54BE6C5F10F2}"/>
              </a:ext>
            </a:extLst>
          </p:cNvPr>
          <p:cNvSpPr>
            <a:spLocks noGrp="1"/>
          </p:cNvSpPr>
          <p:nvPr>
            <p:ph type="dt" sz="half" idx="10"/>
          </p:nvPr>
        </p:nvSpPr>
        <p:spPr/>
        <p:txBody>
          <a:body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0D348451-806E-32B4-F377-CFAB251A0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4429B-B421-F8BB-06C8-BD886918E288}"/>
              </a:ext>
            </a:extLst>
          </p:cNvPr>
          <p:cNvSpPr>
            <a:spLocks noGrp="1"/>
          </p:cNvSpPr>
          <p:nvPr>
            <p:ph type="sldNum" sz="quarter" idx="12"/>
          </p:nvPr>
        </p:nvSpPr>
        <p:spPr/>
        <p:txBody>
          <a:bodyPr/>
          <a:lstStyle/>
          <a:p>
            <a:fld id="{E11CFC74-7023-AD42-95A3-026BB0B6E11A}" type="slidenum">
              <a:rPr lang="en-US" smtClean="0"/>
              <a:t>‹#›</a:t>
            </a:fld>
            <a:endParaRPr lang="en-US"/>
          </a:p>
        </p:txBody>
      </p:sp>
    </p:spTree>
    <p:extLst>
      <p:ext uri="{BB962C8B-B14F-4D97-AF65-F5344CB8AC3E}">
        <p14:creationId xmlns:p14="http://schemas.microsoft.com/office/powerpoint/2010/main" val="1602977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988B62-6A3F-4E7E-F0CF-8D61DD3B6D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99D382-BB97-C26E-CB82-B55B2A6B05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BA528-E615-28D6-03F7-506C09CE7E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8F6707-463E-C24C-809F-128D89EA1481}" type="datetimeFigureOut">
              <a:rPr lang="en-US" smtClean="0"/>
              <a:t>4/29/24</a:t>
            </a:fld>
            <a:endParaRPr lang="en-US"/>
          </a:p>
        </p:txBody>
      </p:sp>
      <p:sp>
        <p:nvSpPr>
          <p:cNvPr id="5" name="Footer Placeholder 4">
            <a:extLst>
              <a:ext uri="{FF2B5EF4-FFF2-40B4-BE49-F238E27FC236}">
                <a16:creationId xmlns:a16="http://schemas.microsoft.com/office/drawing/2014/main" id="{B5DB117F-1E99-B008-70A9-FFC4FB6AE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D5DDB8E-B00C-47FB-44C3-083136B63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1CFC74-7023-AD42-95A3-026BB0B6E11A}" type="slidenum">
              <a:rPr lang="en-US" smtClean="0"/>
              <a:t>‹#›</a:t>
            </a:fld>
            <a:endParaRPr lang="en-US"/>
          </a:p>
        </p:txBody>
      </p:sp>
    </p:spTree>
    <p:extLst>
      <p:ext uri="{BB962C8B-B14F-4D97-AF65-F5344CB8AC3E}">
        <p14:creationId xmlns:p14="http://schemas.microsoft.com/office/powerpoint/2010/main" val="2080613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tiff"/><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tif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7.tiff"/><Relationship Id="rId7"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5.emf"/><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emf"/><Relationship Id="rId7"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6.emf"/><Relationship Id="rId5" Type="http://schemas.openxmlformats.org/officeDocument/2006/relationships/image" Target="../media/image18.emf"/><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image" Target="../media/image16.emf"/><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tif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tiff"/><Relationship Id="rId5" Type="http://schemas.openxmlformats.org/officeDocument/2006/relationships/image" Target="../media/image26.tif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9.emf"/><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tiff"/><Relationship Id="rId9" Type="http://schemas.openxmlformats.org/officeDocument/2006/relationships/image" Target="../media/image34.emf"/></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em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3C79-9414-FFF2-45EA-98AD4F326822}"/>
              </a:ext>
            </a:extLst>
          </p:cNvPr>
          <p:cNvSpPr>
            <a:spLocks noGrp="1"/>
          </p:cNvSpPr>
          <p:nvPr>
            <p:ph type="ctrTitle"/>
          </p:nvPr>
        </p:nvSpPr>
        <p:spPr/>
        <p:txBody>
          <a:bodyPr>
            <a:noAutofit/>
          </a:bodyPr>
          <a:lstStyle/>
          <a:p>
            <a:r>
              <a:rPr lang="en-US" sz="3600" b="1" i="0" u="none" strike="noStrike" dirty="0">
                <a:solidFill>
                  <a:schemeClr val="tx2">
                    <a:lumMod val="25000"/>
                    <a:lumOff val="75000"/>
                  </a:schemeClr>
                </a:solidFill>
                <a:effectLst/>
                <a:latin typeface="Aptos" panose="020B0004020202020204" pitchFamily="34" charset="0"/>
              </a:rPr>
              <a:t>A standalone UV coronagraph instrument for the</a:t>
            </a:r>
            <a:br>
              <a:rPr lang="en-US" sz="3600" b="1" i="0" u="none" strike="noStrike" dirty="0">
                <a:solidFill>
                  <a:schemeClr val="tx2">
                    <a:lumMod val="25000"/>
                    <a:lumOff val="75000"/>
                  </a:schemeClr>
                </a:solidFill>
                <a:effectLst/>
                <a:latin typeface="Aptos" panose="020B0004020202020204" pitchFamily="34" charset="0"/>
              </a:rPr>
            </a:br>
            <a:r>
              <a:rPr lang="en-US" sz="3600" b="1" i="0" u="none" strike="noStrike" dirty="0">
                <a:solidFill>
                  <a:schemeClr val="tx2">
                    <a:lumMod val="25000"/>
                    <a:lumOff val="75000"/>
                  </a:schemeClr>
                </a:solidFill>
                <a:effectLst/>
                <a:latin typeface="Aptos" panose="020B0004020202020204" pitchFamily="34" charset="0"/>
              </a:rPr>
              <a:t>Habitable Worlds Observatory</a:t>
            </a:r>
            <a:endParaRPr lang="en-US" sz="3600" b="1" dirty="0">
              <a:solidFill>
                <a:schemeClr val="tx2">
                  <a:lumMod val="25000"/>
                  <a:lumOff val="75000"/>
                </a:schemeClr>
              </a:solidFill>
            </a:endParaRPr>
          </a:p>
        </p:txBody>
      </p:sp>
      <p:sp>
        <p:nvSpPr>
          <p:cNvPr id="3" name="Subtitle 2">
            <a:extLst>
              <a:ext uri="{FF2B5EF4-FFF2-40B4-BE49-F238E27FC236}">
                <a16:creationId xmlns:a16="http://schemas.microsoft.com/office/drawing/2014/main" id="{24BB24DD-3B6A-E89E-582D-0CE646147E48}"/>
              </a:ext>
            </a:extLst>
          </p:cNvPr>
          <p:cNvSpPr>
            <a:spLocks noGrp="1"/>
          </p:cNvSpPr>
          <p:nvPr>
            <p:ph type="subTitle" idx="1"/>
          </p:nvPr>
        </p:nvSpPr>
        <p:spPr>
          <a:xfrm>
            <a:off x="1643449" y="4312509"/>
            <a:ext cx="10396151" cy="2387599"/>
          </a:xfrm>
        </p:spPr>
        <p:txBody>
          <a:bodyPr>
            <a:normAutofit lnSpcReduction="10000"/>
          </a:bodyPr>
          <a:lstStyle/>
          <a:p>
            <a:pPr algn="r"/>
            <a:r>
              <a:rPr lang="en-US" b="1" dirty="0" err="1">
                <a:solidFill>
                  <a:schemeClr val="accent2"/>
                </a:solidFill>
              </a:rPr>
              <a:t>Roser</a:t>
            </a:r>
            <a:r>
              <a:rPr lang="en-US" b="1" dirty="0">
                <a:solidFill>
                  <a:schemeClr val="accent2"/>
                </a:solidFill>
              </a:rPr>
              <a:t> </a:t>
            </a:r>
            <a:r>
              <a:rPr lang="en-US" b="1" dirty="0" err="1">
                <a:solidFill>
                  <a:schemeClr val="accent2"/>
                </a:solidFill>
              </a:rPr>
              <a:t>Juanola-Parramon</a:t>
            </a:r>
            <a:r>
              <a:rPr lang="en-US" b="1" dirty="0">
                <a:solidFill>
                  <a:schemeClr val="accent2"/>
                </a:solidFill>
              </a:rPr>
              <a:t> (NASA GSFC)</a:t>
            </a:r>
          </a:p>
          <a:p>
            <a:pPr algn="r"/>
            <a:r>
              <a:rPr lang="en-US" dirty="0">
                <a:solidFill>
                  <a:schemeClr val="bg1"/>
                </a:solidFill>
              </a:rPr>
              <a:t>on behalf of the CTR UV-Vis point design team</a:t>
            </a:r>
          </a:p>
          <a:p>
            <a:pPr algn="r"/>
            <a:endParaRPr lang="en-US" dirty="0">
              <a:solidFill>
                <a:schemeClr val="bg1"/>
              </a:solidFill>
            </a:endParaRPr>
          </a:p>
          <a:p>
            <a:pPr algn="r"/>
            <a:r>
              <a:rPr lang="en-US" dirty="0">
                <a:solidFill>
                  <a:schemeClr val="bg1"/>
                </a:solidFill>
              </a:rPr>
              <a:t> </a:t>
            </a:r>
            <a:r>
              <a:rPr lang="en-US" sz="2000" dirty="0">
                <a:solidFill>
                  <a:schemeClr val="bg1"/>
                </a:solidFill>
              </a:rPr>
              <a:t>JPL’s Ultraviolet Science and Instrumentation Workshop: On the Way to the NASA Habitable Worlds Observatory and Beyond</a:t>
            </a:r>
          </a:p>
          <a:p>
            <a:pPr algn="r"/>
            <a:r>
              <a:rPr lang="en-US" sz="2000" dirty="0">
                <a:solidFill>
                  <a:schemeClr val="bg1"/>
                </a:solidFill>
              </a:rPr>
              <a:t>May 7, 2024</a:t>
            </a:r>
            <a:endParaRPr lang="en-US" dirty="0">
              <a:solidFill>
                <a:schemeClr val="bg1"/>
              </a:solidFill>
            </a:endParaRPr>
          </a:p>
        </p:txBody>
      </p:sp>
    </p:spTree>
    <p:extLst>
      <p:ext uri="{BB962C8B-B14F-4D97-AF65-F5344CB8AC3E}">
        <p14:creationId xmlns:p14="http://schemas.microsoft.com/office/powerpoint/2010/main" val="3591025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6330-8543-080D-2E8F-C8439EEC6ED7}"/>
              </a:ext>
            </a:extLst>
          </p:cNvPr>
          <p:cNvSpPr>
            <a:spLocks noGrp="1"/>
          </p:cNvSpPr>
          <p:nvPr>
            <p:ph type="title"/>
          </p:nvPr>
        </p:nvSpPr>
        <p:spPr/>
        <p:txBody>
          <a:bodyPr>
            <a:noAutofit/>
          </a:bodyPr>
          <a:lstStyle/>
          <a:p>
            <a:r>
              <a:rPr lang="en-US" sz="2800" b="1" i="0" u="none" strike="noStrike" dirty="0">
                <a:solidFill>
                  <a:schemeClr val="tx2">
                    <a:lumMod val="25000"/>
                    <a:lumOff val="75000"/>
                  </a:schemeClr>
                </a:solidFill>
                <a:effectLst/>
                <a:latin typeface="Aptos" panose="020B0004020202020204" pitchFamily="34" charset="0"/>
              </a:rPr>
              <a:t>A standalone UV coronagraph instrument for the</a:t>
            </a:r>
            <a:r>
              <a:rPr lang="en-US" sz="2800" b="1" dirty="0">
                <a:solidFill>
                  <a:schemeClr val="tx2">
                    <a:lumMod val="25000"/>
                    <a:lumOff val="75000"/>
                  </a:schemeClr>
                </a:solidFill>
                <a:latin typeface="Aptos" panose="020B0004020202020204" pitchFamily="34" charset="0"/>
              </a:rPr>
              <a:t> </a:t>
            </a:r>
            <a:r>
              <a:rPr lang="en-US" sz="2800" b="1" i="0" u="none" strike="noStrike" dirty="0">
                <a:solidFill>
                  <a:schemeClr val="tx2">
                    <a:lumMod val="25000"/>
                    <a:lumOff val="75000"/>
                  </a:schemeClr>
                </a:solidFill>
                <a:effectLst/>
                <a:latin typeface="Aptos" panose="020B0004020202020204" pitchFamily="34" charset="0"/>
              </a:rPr>
              <a:t>HWO</a:t>
            </a:r>
            <a:br>
              <a:rPr lang="en-US" sz="2800" b="1" dirty="0">
                <a:latin typeface="Helvetica" pitchFamily="2" charset="0"/>
              </a:rPr>
            </a:br>
            <a:r>
              <a:rPr lang="en-US" sz="2800" b="1" dirty="0">
                <a:solidFill>
                  <a:srgbClr val="FFC000"/>
                </a:solidFill>
                <a:latin typeface="Helvetica" pitchFamily="2" charset="0"/>
              </a:rPr>
              <a:t>Outline</a:t>
            </a:r>
          </a:p>
        </p:txBody>
      </p:sp>
      <p:sp>
        <p:nvSpPr>
          <p:cNvPr id="3" name="Content Placeholder 2">
            <a:extLst>
              <a:ext uri="{FF2B5EF4-FFF2-40B4-BE49-F238E27FC236}">
                <a16:creationId xmlns:a16="http://schemas.microsoft.com/office/drawing/2014/main" id="{3926BDB9-730A-5892-B900-1C8BFD762CBE}"/>
              </a:ext>
            </a:extLst>
          </p:cNvPr>
          <p:cNvSpPr>
            <a:spLocks noGrp="1"/>
          </p:cNvSpPr>
          <p:nvPr>
            <p:ph idx="1"/>
          </p:nvPr>
        </p:nvSpPr>
        <p:spPr/>
        <p:txBody>
          <a:bodyPr>
            <a:normAutofit lnSpcReduction="10000"/>
          </a:bodyPr>
          <a:lstStyle/>
          <a:p>
            <a:pPr algn="l" rtl="0" fontAlgn="base">
              <a:buFont typeface="Arial" panose="020B0604020202020204" pitchFamily="34" charset="0"/>
              <a:buChar char="•"/>
            </a:pPr>
            <a:r>
              <a:rPr lang="en-US" dirty="0">
                <a:solidFill>
                  <a:schemeClr val="bg1"/>
                </a:solidFill>
                <a:latin typeface="Helvetica" pitchFamily="2" charset="0"/>
              </a:rPr>
              <a:t>The search for Exoplanets - </a:t>
            </a:r>
            <a:r>
              <a:rPr lang="en-US" b="0" i="0" u="none" strike="noStrike" dirty="0">
                <a:solidFill>
                  <a:schemeClr val="bg1"/>
                </a:solidFill>
                <a:effectLst/>
                <a:latin typeface="Helvetica" pitchFamily="2" charset="0"/>
              </a:rPr>
              <a:t>Science access and limitations</a:t>
            </a:r>
            <a:r>
              <a:rPr lang="en-US" b="0" i="0" dirty="0">
                <a:solidFill>
                  <a:schemeClr val="bg1"/>
                </a:solidFill>
                <a:effectLst/>
                <a:latin typeface="Helvetica" pitchFamily="2" charset="0"/>
              </a:rPr>
              <a:t>​</a:t>
            </a:r>
          </a:p>
          <a:p>
            <a:pPr algn="l" rtl="0" fontAlgn="base">
              <a:buFont typeface="Arial" panose="020B0604020202020204" pitchFamily="34" charset="0"/>
              <a:buChar char="•"/>
            </a:pPr>
            <a:endParaRPr lang="en-US" b="0" i="0" u="none" strike="noStrike" dirty="0">
              <a:solidFill>
                <a:schemeClr val="bg1"/>
              </a:solidFill>
              <a:effectLst/>
              <a:latin typeface="Helvetica" pitchFamily="2" charset="0"/>
            </a:endParaRPr>
          </a:p>
          <a:p>
            <a:pPr algn="l" rtl="0" fontAlgn="base">
              <a:buFont typeface="Arial" panose="020B0604020202020204" pitchFamily="34" charset="0"/>
              <a:buChar char="•"/>
            </a:pPr>
            <a:r>
              <a:rPr lang="en-US" b="0" i="0" u="none" strike="noStrike" dirty="0">
                <a:solidFill>
                  <a:schemeClr val="bg1"/>
                </a:solidFill>
                <a:effectLst/>
                <a:latin typeface="Helvetica" pitchFamily="2" charset="0"/>
              </a:rPr>
              <a:t>An introduction to </a:t>
            </a:r>
            <a:r>
              <a:rPr lang="en-US" b="0" i="0" u="none" strike="noStrike" dirty="0" err="1">
                <a:solidFill>
                  <a:schemeClr val="bg1"/>
                </a:solidFill>
                <a:effectLst/>
                <a:latin typeface="Helvetica" pitchFamily="2" charset="0"/>
              </a:rPr>
              <a:t>Coronagraphy</a:t>
            </a:r>
            <a:endParaRPr lang="en-US" b="0" i="0" dirty="0">
              <a:solidFill>
                <a:schemeClr val="bg1"/>
              </a:solidFill>
              <a:effectLst/>
              <a:latin typeface="Helvetica" pitchFamily="2" charset="0"/>
            </a:endParaRPr>
          </a:p>
          <a:p>
            <a:pPr algn="l" rtl="0" fontAlgn="base">
              <a:buFont typeface="Arial" panose="020B0604020202020204" pitchFamily="34" charset="0"/>
              <a:buChar char="•"/>
            </a:pPr>
            <a:endParaRPr lang="en-US" b="0" i="0" u="none" strike="noStrike" dirty="0">
              <a:solidFill>
                <a:schemeClr val="bg1"/>
              </a:solidFill>
              <a:effectLst/>
              <a:latin typeface="Helvetica" pitchFamily="2" charset="0"/>
            </a:endParaRPr>
          </a:p>
          <a:p>
            <a:pPr algn="l" rtl="0" fontAlgn="base">
              <a:buFont typeface="Arial" panose="020B0604020202020204" pitchFamily="34" charset="0"/>
              <a:buChar char="•"/>
            </a:pPr>
            <a:r>
              <a:rPr lang="en-US" dirty="0">
                <a:solidFill>
                  <a:schemeClr val="bg1"/>
                </a:solidFill>
                <a:latin typeface="Helvetica" pitchFamily="2" charset="0"/>
              </a:rPr>
              <a:t>Characterizing exoplanets in the UV</a:t>
            </a:r>
          </a:p>
          <a:p>
            <a:pPr algn="l" rtl="0" fontAlgn="base">
              <a:buFont typeface="Arial" panose="020B0604020202020204" pitchFamily="34" charset="0"/>
              <a:buChar char="•"/>
            </a:pPr>
            <a:endParaRPr lang="en-US" dirty="0">
              <a:solidFill>
                <a:schemeClr val="bg1"/>
              </a:solidFill>
              <a:latin typeface="Helvetica" pitchFamily="2" charset="0"/>
            </a:endParaRPr>
          </a:p>
          <a:p>
            <a:pPr algn="l" rtl="0" fontAlgn="base">
              <a:buFont typeface="Arial" panose="020B0604020202020204" pitchFamily="34" charset="0"/>
              <a:buChar char="•"/>
            </a:pPr>
            <a:r>
              <a:rPr lang="en-US" dirty="0">
                <a:solidFill>
                  <a:schemeClr val="bg1"/>
                </a:solidFill>
                <a:latin typeface="Helvetica" pitchFamily="2" charset="0"/>
              </a:rPr>
              <a:t>Standalone UV </a:t>
            </a:r>
            <a:r>
              <a:rPr lang="en-US" dirty="0" err="1">
                <a:solidFill>
                  <a:schemeClr val="bg1"/>
                </a:solidFill>
                <a:latin typeface="Helvetica" pitchFamily="2" charset="0"/>
              </a:rPr>
              <a:t>coronagraphy</a:t>
            </a:r>
            <a:endParaRPr lang="en-US" dirty="0">
              <a:solidFill>
                <a:schemeClr val="bg1"/>
              </a:solidFill>
              <a:latin typeface="Helvetica" pitchFamily="2" charset="0"/>
            </a:endParaRPr>
          </a:p>
          <a:p>
            <a:pPr algn="l" rtl="0" fontAlgn="base">
              <a:buFont typeface="Arial" panose="020B0604020202020204" pitchFamily="34" charset="0"/>
              <a:buChar char="•"/>
            </a:pPr>
            <a:endParaRPr lang="en-US" b="0" i="0" u="none" strike="noStrike" dirty="0">
              <a:solidFill>
                <a:schemeClr val="bg1"/>
              </a:solidFill>
              <a:effectLst/>
              <a:latin typeface="Helvetica" pitchFamily="2" charset="0"/>
            </a:endParaRPr>
          </a:p>
          <a:p>
            <a:pPr algn="l" rtl="0" fontAlgn="base">
              <a:buFont typeface="Arial" panose="020B0604020202020204" pitchFamily="34" charset="0"/>
              <a:buChar char="•"/>
            </a:pPr>
            <a:r>
              <a:rPr lang="en-US" b="0" i="0" u="none" strike="noStrike" dirty="0">
                <a:solidFill>
                  <a:schemeClr val="bg1"/>
                </a:solidFill>
                <a:effectLst/>
                <a:latin typeface="Helvetica" pitchFamily="2" charset="0"/>
              </a:rPr>
              <a:t>Conclusions</a:t>
            </a:r>
            <a:endParaRPr lang="en-US" b="0" i="0" dirty="0">
              <a:solidFill>
                <a:schemeClr val="bg1"/>
              </a:solidFill>
              <a:effectLst/>
              <a:latin typeface="Helvetica" pitchFamily="2" charset="0"/>
            </a:endParaRPr>
          </a:p>
        </p:txBody>
      </p:sp>
    </p:spTree>
    <p:extLst>
      <p:ext uri="{BB962C8B-B14F-4D97-AF65-F5344CB8AC3E}">
        <p14:creationId xmlns:p14="http://schemas.microsoft.com/office/powerpoint/2010/main" val="584369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11E7F-1146-94C0-C08F-4BA45DA2A0D0}"/>
              </a:ext>
            </a:extLst>
          </p:cNvPr>
          <p:cNvSpPr>
            <a:spLocks noGrp="1"/>
          </p:cNvSpPr>
          <p:nvPr>
            <p:ph type="title"/>
          </p:nvPr>
        </p:nvSpPr>
        <p:spPr/>
        <p:txBody>
          <a:bodyPr/>
          <a:lstStyle/>
          <a:p>
            <a:r>
              <a:rPr lang="en-US" b="1" dirty="0">
                <a:solidFill>
                  <a:schemeClr val="tx2">
                    <a:lumMod val="40000"/>
                    <a:lumOff val="60000"/>
                  </a:schemeClr>
                </a:solidFill>
                <a:latin typeface="Helvetica" pitchFamily="2" charset="0"/>
              </a:rPr>
              <a:t>The search for Exoplanets</a:t>
            </a:r>
          </a:p>
        </p:txBody>
      </p:sp>
      <p:sp>
        <p:nvSpPr>
          <p:cNvPr id="3" name="Text Placeholder 2">
            <a:extLst>
              <a:ext uri="{FF2B5EF4-FFF2-40B4-BE49-F238E27FC236}">
                <a16:creationId xmlns:a16="http://schemas.microsoft.com/office/drawing/2014/main" id="{B701B5B0-F0EE-540F-C16C-C8B550F2A421}"/>
              </a:ext>
            </a:extLst>
          </p:cNvPr>
          <p:cNvSpPr>
            <a:spLocks noGrp="1"/>
          </p:cNvSpPr>
          <p:nvPr>
            <p:ph type="body" idx="1"/>
          </p:nvPr>
        </p:nvSpPr>
        <p:spPr/>
        <p:txBody>
          <a:bodyPr/>
          <a:lstStyle/>
          <a:p>
            <a:r>
              <a:rPr lang="en-US" b="1" dirty="0">
                <a:solidFill>
                  <a:srgbClr val="FFC000"/>
                </a:solidFill>
                <a:latin typeface="Helvetica" pitchFamily="2" charset="0"/>
              </a:rPr>
              <a:t>Science access and limitations</a:t>
            </a:r>
          </a:p>
        </p:txBody>
      </p:sp>
    </p:spTree>
    <p:extLst>
      <p:ext uri="{BB962C8B-B14F-4D97-AF65-F5344CB8AC3E}">
        <p14:creationId xmlns:p14="http://schemas.microsoft.com/office/powerpoint/2010/main" val="344843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E97B6-57CD-518F-AFE6-220D00DCFF48}"/>
              </a:ext>
            </a:extLst>
          </p:cNvPr>
          <p:cNvSpPr>
            <a:spLocks noGrp="1"/>
          </p:cNvSpPr>
          <p:nvPr>
            <p:ph type="title"/>
          </p:nvPr>
        </p:nvSpPr>
        <p:spPr/>
        <p:txBody>
          <a:bodyPr>
            <a:normAutofit/>
          </a:bodyPr>
          <a:lstStyle/>
          <a:p>
            <a:r>
              <a:rPr lang="en-US" sz="3600" b="1" dirty="0">
                <a:solidFill>
                  <a:schemeClr val="tx2"/>
                </a:solidFill>
              </a:rPr>
              <a:t>The Search for Exoplanets</a:t>
            </a:r>
            <a:br>
              <a:rPr lang="en-US" sz="3600" dirty="0"/>
            </a:br>
            <a:r>
              <a:rPr lang="en-US" sz="3200" b="1" dirty="0">
                <a:solidFill>
                  <a:schemeClr val="accent2">
                    <a:lumMod val="75000"/>
                  </a:schemeClr>
                </a:solidFill>
              </a:rPr>
              <a:t>Exoplanet Detection methods</a:t>
            </a:r>
            <a:endParaRPr lang="en-US" sz="3600" b="1" dirty="0">
              <a:solidFill>
                <a:schemeClr val="accent2">
                  <a:lumMod val="75000"/>
                </a:schemeClr>
              </a:solidFill>
            </a:endParaRPr>
          </a:p>
        </p:txBody>
      </p:sp>
      <p:sp>
        <p:nvSpPr>
          <p:cNvPr id="3" name="Content Placeholder 2">
            <a:extLst>
              <a:ext uri="{FF2B5EF4-FFF2-40B4-BE49-F238E27FC236}">
                <a16:creationId xmlns:a16="http://schemas.microsoft.com/office/drawing/2014/main" id="{BA0CA547-E670-CA08-60DA-C63B8E64C004}"/>
              </a:ext>
            </a:extLst>
          </p:cNvPr>
          <p:cNvSpPr>
            <a:spLocks noGrp="1"/>
          </p:cNvSpPr>
          <p:nvPr>
            <p:ph idx="1"/>
          </p:nvPr>
        </p:nvSpPr>
        <p:spPr>
          <a:xfrm>
            <a:off x="838200" y="1825625"/>
            <a:ext cx="5257800" cy="4351338"/>
          </a:xfrm>
        </p:spPr>
        <p:txBody>
          <a:bodyPr>
            <a:normAutofit/>
          </a:bodyPr>
          <a:lstStyle/>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rPr>
              <a:t>As of April 21, 2024 there are 5616 confirmed exoplanets</a:t>
            </a:r>
          </a:p>
          <a:p>
            <a:pPr rtl="0" fontAlgn="base">
              <a:spcBef>
                <a:spcPts val="1000"/>
              </a:spcBef>
              <a:spcAft>
                <a:spcPts val="0"/>
              </a:spcAft>
              <a:buFont typeface="Arial" panose="020B0604020202020204" pitchFamily="34" charset="0"/>
              <a:buChar char="•"/>
            </a:pPr>
            <a:r>
              <a:rPr lang="en-US" sz="1800" b="0" i="0" u="none" strike="noStrike" dirty="0">
                <a:solidFill>
                  <a:srgbClr val="000000"/>
                </a:solidFill>
                <a:effectLst/>
              </a:rPr>
              <a:t>Most exoplanets (over 4000) have been detected via transits</a:t>
            </a:r>
          </a:p>
          <a:p>
            <a:pPr rtl="0" fontAlgn="base">
              <a:spcBef>
                <a:spcPts val="1000"/>
              </a:spcBef>
              <a:spcAft>
                <a:spcPts val="0"/>
              </a:spcAft>
              <a:buFont typeface="Arial" panose="020B0604020202020204" pitchFamily="34" charset="0"/>
              <a:buChar char="•"/>
            </a:pPr>
            <a:r>
              <a:rPr lang="en-US" sz="1800" b="0" i="0" u="none" strike="noStrike" dirty="0">
                <a:solidFill>
                  <a:srgbClr val="000000"/>
                </a:solidFill>
                <a:effectLst/>
              </a:rPr>
              <a:t>Radial velocity has detected over 1000 planets</a:t>
            </a:r>
            <a:endParaRPr lang="en-US" sz="1800" b="1" i="0" u="none" strike="noStrike" dirty="0">
              <a:solidFill>
                <a:srgbClr val="000000"/>
              </a:solidFill>
              <a:effectLst/>
            </a:endParaRPr>
          </a:p>
          <a:p>
            <a:pPr rtl="0" fontAlgn="base">
              <a:spcBef>
                <a:spcPts val="1000"/>
              </a:spcBef>
              <a:spcAft>
                <a:spcPts val="0"/>
              </a:spcAft>
              <a:buFont typeface="Arial" panose="020B0604020202020204" pitchFamily="34" charset="0"/>
              <a:buChar char="•"/>
            </a:pPr>
            <a:r>
              <a:rPr lang="en-US" sz="1800" b="0" i="0" u="none" strike="noStrike" dirty="0">
                <a:solidFill>
                  <a:srgbClr val="000000"/>
                </a:solidFill>
                <a:effectLst/>
              </a:rPr>
              <a:t>Direct imaging remains a very challenging method ~ 1.2%</a:t>
            </a:r>
            <a:endParaRPr lang="en-US" sz="1800" b="1" i="0" u="none" strike="noStrike" dirty="0">
              <a:solidFill>
                <a:srgbClr val="000000"/>
              </a:solidFill>
              <a:effectLst/>
            </a:endParaRPr>
          </a:p>
          <a:p>
            <a:pPr marL="0" indent="0" algn="ctr" rtl="0">
              <a:spcBef>
                <a:spcPts val="1000"/>
              </a:spcBef>
              <a:spcAft>
                <a:spcPts val="0"/>
              </a:spcAft>
              <a:buNone/>
            </a:pPr>
            <a:br>
              <a:rPr lang="en-US" sz="1400" b="0" dirty="0">
                <a:effectLst/>
              </a:rPr>
            </a:br>
            <a:br>
              <a:rPr lang="en-US" sz="1400" b="0" dirty="0">
                <a:effectLst/>
              </a:rPr>
            </a:br>
            <a:r>
              <a:rPr lang="en-US" sz="1800" b="0" i="0" u="none" strike="noStrike" dirty="0">
                <a:solidFill>
                  <a:srgbClr val="C00000"/>
                </a:solidFill>
                <a:effectLst/>
              </a:rPr>
              <a:t>Less than 100 exoplanets have been </a:t>
            </a:r>
          </a:p>
          <a:p>
            <a:pPr marL="0" indent="0" algn="ctr" rtl="0">
              <a:spcBef>
                <a:spcPts val="1000"/>
              </a:spcBef>
              <a:spcAft>
                <a:spcPts val="0"/>
              </a:spcAft>
              <a:buNone/>
            </a:pPr>
            <a:r>
              <a:rPr lang="en-US" sz="1800" b="1" i="0" u="none" strike="noStrike" dirty="0">
                <a:solidFill>
                  <a:srgbClr val="C00000"/>
                </a:solidFill>
                <a:effectLst/>
              </a:rPr>
              <a:t>directly imaged</a:t>
            </a:r>
            <a:endParaRPr lang="en-US" sz="1400" b="1" dirty="0">
              <a:effectLst/>
            </a:endParaRPr>
          </a:p>
          <a:p>
            <a:pPr marL="0" indent="0" algn="ctr" rtl="0">
              <a:spcBef>
                <a:spcPts val="1000"/>
              </a:spcBef>
              <a:spcAft>
                <a:spcPts val="0"/>
              </a:spcAft>
              <a:buNone/>
            </a:pPr>
            <a:r>
              <a:rPr lang="en-US" sz="1800" b="0" i="0" u="none" strike="noStrike" dirty="0">
                <a:solidFill>
                  <a:srgbClr val="C00000"/>
                </a:solidFill>
                <a:effectLst/>
              </a:rPr>
              <a:t>Most are giant planets and far from their parent star</a:t>
            </a:r>
            <a:endParaRPr lang="en-US" sz="1400" b="0" dirty="0">
              <a:effectLst/>
            </a:endParaRPr>
          </a:p>
          <a:p>
            <a:pPr marL="0" indent="0">
              <a:buNone/>
            </a:pPr>
            <a:endParaRPr lang="en-US" sz="2000" b="1" dirty="0"/>
          </a:p>
          <a:p>
            <a:pPr marL="0" indent="0">
              <a:buNone/>
            </a:pPr>
            <a:endParaRPr lang="en-US" sz="2000" dirty="0"/>
          </a:p>
        </p:txBody>
      </p:sp>
      <p:pic>
        <p:nvPicPr>
          <p:cNvPr id="4" name="Content Placeholder 8" descr="fig_detection_methods_rev_eu_3Feb2016_labeled.pdf">
            <a:extLst>
              <a:ext uri="{FF2B5EF4-FFF2-40B4-BE49-F238E27FC236}">
                <a16:creationId xmlns:a16="http://schemas.microsoft.com/office/drawing/2014/main" id="{9344963D-A97C-C056-D8B6-BB8D603DF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25625"/>
            <a:ext cx="5805412" cy="3929138"/>
          </a:xfrm>
          <a:prstGeom prst="rect">
            <a:avLst/>
          </a:prstGeom>
        </p:spPr>
      </p:pic>
      <p:sp>
        <p:nvSpPr>
          <p:cNvPr id="5" name="Oval 4">
            <a:extLst>
              <a:ext uri="{FF2B5EF4-FFF2-40B4-BE49-F238E27FC236}">
                <a16:creationId xmlns:a16="http://schemas.microsoft.com/office/drawing/2014/main" id="{025C613B-495E-5DC0-24F3-1D39906A4C13}"/>
              </a:ext>
            </a:extLst>
          </p:cNvPr>
          <p:cNvSpPr/>
          <p:nvPr/>
        </p:nvSpPr>
        <p:spPr>
          <a:xfrm>
            <a:off x="9623982" y="1583704"/>
            <a:ext cx="2277430" cy="1253764"/>
          </a:xfrm>
          <a:prstGeom prst="ellipse">
            <a:avLst/>
          </a:prstGeom>
          <a:solidFill>
            <a:schemeClr val="accent2">
              <a:alpha val="31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Helvetica" pitchFamily="2" charset="0"/>
            </a:endParaRPr>
          </a:p>
        </p:txBody>
      </p:sp>
      <p:sp>
        <p:nvSpPr>
          <p:cNvPr id="6" name="TextBox 5">
            <a:extLst>
              <a:ext uri="{FF2B5EF4-FFF2-40B4-BE49-F238E27FC236}">
                <a16:creationId xmlns:a16="http://schemas.microsoft.com/office/drawing/2014/main" id="{B872D4FB-912F-1D1A-24BC-4B3B9B00B236}"/>
              </a:ext>
            </a:extLst>
          </p:cNvPr>
          <p:cNvSpPr txBox="1"/>
          <p:nvPr/>
        </p:nvSpPr>
        <p:spPr>
          <a:xfrm>
            <a:off x="9992197" y="1224036"/>
            <a:ext cx="1659429" cy="369332"/>
          </a:xfrm>
          <a:prstGeom prst="rect">
            <a:avLst/>
          </a:prstGeom>
          <a:noFill/>
        </p:spPr>
        <p:txBody>
          <a:bodyPr wrap="none" rtlCol="0">
            <a:spAutoFit/>
          </a:bodyPr>
          <a:lstStyle/>
          <a:p>
            <a:r>
              <a:rPr lang="en-US" dirty="0">
                <a:solidFill>
                  <a:schemeClr val="accent2"/>
                </a:solidFill>
              </a:rPr>
              <a:t>Direct imaging</a:t>
            </a:r>
          </a:p>
        </p:txBody>
      </p:sp>
      <p:sp>
        <p:nvSpPr>
          <p:cNvPr id="7" name="Oval 6">
            <a:extLst>
              <a:ext uri="{FF2B5EF4-FFF2-40B4-BE49-F238E27FC236}">
                <a16:creationId xmlns:a16="http://schemas.microsoft.com/office/drawing/2014/main" id="{7F6A8FB0-6603-7D91-50D7-ED6E88714870}"/>
              </a:ext>
            </a:extLst>
          </p:cNvPr>
          <p:cNvSpPr/>
          <p:nvPr/>
        </p:nvSpPr>
        <p:spPr>
          <a:xfrm>
            <a:off x="8998706" y="4873658"/>
            <a:ext cx="546755" cy="527901"/>
          </a:xfrm>
          <a:prstGeom prst="ellipse">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ectangle 7">
            <a:extLst>
              <a:ext uri="{FF2B5EF4-FFF2-40B4-BE49-F238E27FC236}">
                <a16:creationId xmlns:a16="http://schemas.microsoft.com/office/drawing/2014/main" id="{9131C742-500C-7818-B4A3-4833390C6004}"/>
              </a:ext>
            </a:extLst>
          </p:cNvPr>
          <p:cNvSpPr/>
          <p:nvPr/>
        </p:nvSpPr>
        <p:spPr>
          <a:xfrm>
            <a:off x="10169111" y="5778558"/>
            <a:ext cx="1778115" cy="276999"/>
          </a:xfrm>
          <a:prstGeom prst="rect">
            <a:avLst/>
          </a:prstGeom>
          <a:solidFill>
            <a:schemeClr val="bg1"/>
          </a:solidFill>
        </p:spPr>
        <p:txBody>
          <a:bodyPr wrap="none">
            <a:spAutoFit/>
          </a:bodyPr>
          <a:lstStyle/>
          <a:p>
            <a:pPr algn="ctr"/>
            <a:r>
              <a:rPr lang="en-US" sz="1200" dirty="0">
                <a:solidFill>
                  <a:srgbClr val="000000"/>
                </a:solidFill>
              </a:rPr>
              <a:t>NASA Exoplanet Archive</a:t>
            </a:r>
          </a:p>
        </p:txBody>
      </p:sp>
      <p:pic>
        <p:nvPicPr>
          <p:cNvPr id="9" name="Picture 8" descr="1200px-NASA_logo.svg.png">
            <a:extLst>
              <a:ext uri="{FF2B5EF4-FFF2-40B4-BE49-F238E27FC236}">
                <a16:creationId xmlns:a16="http://schemas.microsoft.com/office/drawing/2014/main" id="{0CCEC598-8BA0-59CA-6B50-ADFB962F52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399061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2C8FA78-FDF3-1E47-BF4C-22AFF7DBFD05}"/>
              </a:ext>
            </a:extLst>
          </p:cNvPr>
          <p:cNvSpPr txBox="1"/>
          <p:nvPr/>
        </p:nvSpPr>
        <p:spPr>
          <a:xfrm>
            <a:off x="746892" y="5013479"/>
            <a:ext cx="1839427" cy="276999"/>
          </a:xfrm>
          <a:prstGeom prst="rect">
            <a:avLst/>
          </a:prstGeom>
          <a:noFill/>
        </p:spPr>
        <p:txBody>
          <a:bodyPr wrap="square" rtlCol="0">
            <a:spAutoFit/>
          </a:bodyPr>
          <a:lstStyle/>
          <a:p>
            <a:pPr algn="ctr"/>
            <a:r>
              <a:rPr lang="en-US" sz="1200" dirty="0"/>
              <a:t>Credit: Haystacks Team</a:t>
            </a:r>
          </a:p>
        </p:txBody>
      </p:sp>
      <p:sp>
        <p:nvSpPr>
          <p:cNvPr id="7" name="Title 6">
            <a:extLst>
              <a:ext uri="{FF2B5EF4-FFF2-40B4-BE49-F238E27FC236}">
                <a16:creationId xmlns:a16="http://schemas.microsoft.com/office/drawing/2014/main" id="{8F096B51-7C66-D145-A2AE-D5F627F7B653}"/>
              </a:ext>
            </a:extLst>
          </p:cNvPr>
          <p:cNvSpPr>
            <a:spLocks noGrp="1"/>
          </p:cNvSpPr>
          <p:nvPr>
            <p:ph type="title"/>
          </p:nvPr>
        </p:nvSpPr>
        <p:spPr/>
        <p:txBody>
          <a:bodyPr>
            <a:normAutofit/>
          </a:bodyPr>
          <a:lstStyle/>
          <a:p>
            <a:r>
              <a:rPr lang="en-US" sz="3600" b="1" dirty="0">
                <a:solidFill>
                  <a:schemeClr val="tx2"/>
                </a:solidFill>
              </a:rPr>
              <a:t>The Search for Exoplanets</a:t>
            </a:r>
            <a:br>
              <a:rPr lang="en-US" sz="3600" b="1" dirty="0"/>
            </a:br>
            <a:r>
              <a:rPr lang="en-US" sz="3600" b="1" dirty="0">
                <a:solidFill>
                  <a:schemeClr val="accent2">
                    <a:lumMod val="75000"/>
                  </a:schemeClr>
                </a:solidFill>
              </a:rPr>
              <a:t>Detecting and Characterizing </a:t>
            </a:r>
            <a:r>
              <a:rPr lang="en-US" sz="3600" b="1" dirty="0" err="1">
                <a:solidFill>
                  <a:schemeClr val="accent2">
                    <a:lumMod val="75000"/>
                  </a:schemeClr>
                </a:solidFill>
              </a:rPr>
              <a:t>ExoEarths</a:t>
            </a:r>
            <a:endParaRPr lang="en-US" sz="3600" b="1" dirty="0">
              <a:solidFill>
                <a:schemeClr val="accent2">
                  <a:lumMod val="75000"/>
                </a:schemeClr>
              </a:solidFill>
            </a:endParaRPr>
          </a:p>
        </p:txBody>
      </p:sp>
      <p:sp>
        <p:nvSpPr>
          <p:cNvPr id="36" name="Slide Number Placeholder 35">
            <a:extLst>
              <a:ext uri="{FF2B5EF4-FFF2-40B4-BE49-F238E27FC236}">
                <a16:creationId xmlns:a16="http://schemas.microsoft.com/office/drawing/2014/main" id="{E3ADFA7A-2A5D-9548-94FA-F6B7F5FF0BBD}"/>
              </a:ext>
            </a:extLst>
          </p:cNvPr>
          <p:cNvSpPr>
            <a:spLocks noGrp="1"/>
          </p:cNvSpPr>
          <p:nvPr>
            <p:ph type="sldNum" sz="quarter" idx="12"/>
          </p:nvPr>
        </p:nvSpPr>
        <p:spPr/>
        <p:txBody>
          <a:bodyPr/>
          <a:lstStyle/>
          <a:p>
            <a:fld id="{E3ED5DB9-C276-B342-944C-57E97D868A7F}" type="slidenum">
              <a:rPr lang="en-US" smtClean="0"/>
              <a:t>5</a:t>
            </a:fld>
            <a:endParaRPr lang="en-US"/>
          </a:p>
        </p:txBody>
      </p:sp>
      <p:grpSp>
        <p:nvGrpSpPr>
          <p:cNvPr id="13" name="Group 12">
            <a:extLst>
              <a:ext uri="{FF2B5EF4-FFF2-40B4-BE49-F238E27FC236}">
                <a16:creationId xmlns:a16="http://schemas.microsoft.com/office/drawing/2014/main" id="{AF8A8D40-A1A1-FE44-B089-04E57066CD41}"/>
              </a:ext>
            </a:extLst>
          </p:cNvPr>
          <p:cNvGrpSpPr/>
          <p:nvPr/>
        </p:nvGrpSpPr>
        <p:grpSpPr>
          <a:xfrm>
            <a:off x="613392" y="2584928"/>
            <a:ext cx="5472669" cy="2555094"/>
            <a:chOff x="27065668" y="10027110"/>
            <a:chExt cx="9380448" cy="4439164"/>
          </a:xfrm>
        </p:grpSpPr>
        <p:pic>
          <p:nvPicPr>
            <p:cNvPr id="14" name="Picture 13">
              <a:extLst>
                <a:ext uri="{FF2B5EF4-FFF2-40B4-BE49-F238E27FC236}">
                  <a16:creationId xmlns:a16="http://schemas.microsoft.com/office/drawing/2014/main" id="{DF14235F-CFDD-DF48-91DF-C19C83A84738}"/>
                </a:ext>
              </a:extLst>
            </p:cNvPr>
            <p:cNvPicPr>
              <a:picLocks noChangeAspect="1"/>
            </p:cNvPicPr>
            <p:nvPr/>
          </p:nvPicPr>
          <p:blipFill rotWithShape="1">
            <a:blip r:embed="rId3">
              <a:extLst>
                <a:ext uri="{28A0092B-C50C-407E-A947-70E740481C1C}">
                  <a14:useLocalDpi xmlns:a14="http://schemas.microsoft.com/office/drawing/2010/main" val="0"/>
                </a:ext>
              </a:extLst>
            </a:blip>
            <a:srcRect l="11877" t="12203" r="10913" b="10128"/>
            <a:stretch/>
          </p:blipFill>
          <p:spPr>
            <a:xfrm>
              <a:off x="27065668" y="10270798"/>
              <a:ext cx="3864202" cy="3887138"/>
            </a:xfrm>
            <a:prstGeom prst="rect">
              <a:avLst/>
            </a:prstGeom>
          </p:spPr>
        </p:pic>
        <p:pic>
          <p:nvPicPr>
            <p:cNvPr id="15" name="Picture 14">
              <a:extLst>
                <a:ext uri="{FF2B5EF4-FFF2-40B4-BE49-F238E27FC236}">
                  <a16:creationId xmlns:a16="http://schemas.microsoft.com/office/drawing/2014/main" id="{0965BCD3-F05F-4849-AE75-40AD04CAF710}"/>
                </a:ext>
              </a:extLst>
            </p:cNvPr>
            <p:cNvPicPr>
              <a:picLocks noChangeAspect="1"/>
            </p:cNvPicPr>
            <p:nvPr/>
          </p:nvPicPr>
          <p:blipFill rotWithShape="1">
            <a:blip r:embed="rId4">
              <a:extLst>
                <a:ext uri="{28A0092B-C50C-407E-A947-70E740481C1C}">
                  <a14:useLocalDpi xmlns:a14="http://schemas.microsoft.com/office/drawing/2010/main" val="0"/>
                </a:ext>
              </a:extLst>
            </a:blip>
            <a:srcRect l="56171" t="12755" r="11594" b="26040"/>
            <a:stretch/>
          </p:blipFill>
          <p:spPr>
            <a:xfrm>
              <a:off x="31652038" y="10044984"/>
              <a:ext cx="4648860" cy="4421290"/>
            </a:xfrm>
            <a:prstGeom prst="rect">
              <a:avLst/>
            </a:prstGeom>
            <a:ln w="38100">
              <a:solidFill>
                <a:srgbClr val="E46C0A"/>
              </a:solidFill>
            </a:ln>
          </p:spPr>
        </p:pic>
        <p:sp>
          <p:nvSpPr>
            <p:cNvPr id="16" name="Rectangle 15">
              <a:extLst>
                <a:ext uri="{FF2B5EF4-FFF2-40B4-BE49-F238E27FC236}">
                  <a16:creationId xmlns:a16="http://schemas.microsoft.com/office/drawing/2014/main" id="{79D957C0-7D55-F841-90CF-522159C9D8A1}"/>
                </a:ext>
              </a:extLst>
            </p:cNvPr>
            <p:cNvSpPr/>
            <p:nvPr/>
          </p:nvSpPr>
          <p:spPr bwMode="auto">
            <a:xfrm>
              <a:off x="28755714" y="11944244"/>
              <a:ext cx="457200" cy="457200"/>
            </a:xfrm>
            <a:prstGeom prst="rect">
              <a:avLst/>
            </a:prstGeom>
            <a:noFill/>
            <a:ln w="38100" cap="flat" cmpd="sng" algn="ctr">
              <a:solidFill>
                <a:srgbClr val="E46C0A"/>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1011213"/>
              <a:endParaRPr lang="en-US">
                <a:latin typeface="Monotxt" pitchFamily="2" charset="0"/>
              </a:endParaRPr>
            </a:p>
          </p:txBody>
        </p:sp>
        <p:cxnSp>
          <p:nvCxnSpPr>
            <p:cNvPr id="17" name="Straight Connector 16">
              <a:extLst>
                <a:ext uri="{FF2B5EF4-FFF2-40B4-BE49-F238E27FC236}">
                  <a16:creationId xmlns:a16="http://schemas.microsoft.com/office/drawing/2014/main" id="{7DDA82BB-083A-CE4C-9749-134C2ACB9886}"/>
                </a:ext>
              </a:extLst>
            </p:cNvPr>
            <p:cNvCxnSpPr>
              <a:cxnSpLocks/>
            </p:cNvCxnSpPr>
            <p:nvPr/>
          </p:nvCxnSpPr>
          <p:spPr bwMode="auto">
            <a:xfrm flipV="1">
              <a:off x="29212914" y="10027110"/>
              <a:ext cx="2439124" cy="1935058"/>
            </a:xfrm>
            <a:prstGeom prst="line">
              <a:avLst/>
            </a:prstGeom>
            <a:solidFill>
              <a:schemeClr val="accent1"/>
            </a:solidFill>
            <a:ln w="38100" cap="flat" cmpd="sng" algn="ctr">
              <a:solidFill>
                <a:srgbClr val="E46C0A"/>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3F4AC29-7E21-AD45-944D-E57A7C5D4020}"/>
                </a:ext>
              </a:extLst>
            </p:cNvPr>
            <p:cNvCxnSpPr>
              <a:cxnSpLocks/>
            </p:cNvCxnSpPr>
            <p:nvPr/>
          </p:nvCxnSpPr>
          <p:spPr bwMode="auto">
            <a:xfrm>
              <a:off x="29212914" y="12401444"/>
              <a:ext cx="2439124" cy="2064830"/>
            </a:xfrm>
            <a:prstGeom prst="line">
              <a:avLst/>
            </a:prstGeom>
            <a:solidFill>
              <a:schemeClr val="accent1"/>
            </a:solidFill>
            <a:ln w="38100" cap="flat" cmpd="sng" algn="ctr">
              <a:solidFill>
                <a:srgbClr val="E46C0A"/>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97BE577F-EAE0-5745-B542-794F67EB241F}"/>
                </a:ext>
              </a:extLst>
            </p:cNvPr>
            <p:cNvSpPr txBox="1"/>
            <p:nvPr/>
          </p:nvSpPr>
          <p:spPr>
            <a:xfrm>
              <a:off x="31816922" y="13771132"/>
              <a:ext cx="4629194" cy="695142"/>
            </a:xfrm>
            <a:prstGeom prst="rect">
              <a:avLst/>
            </a:prstGeom>
            <a:noFill/>
          </p:spPr>
          <p:txBody>
            <a:bodyPr wrap="square" rtlCol="0">
              <a:spAutoFit/>
            </a:bodyPr>
            <a:lstStyle/>
            <a:p>
              <a:r>
                <a:rPr lang="en-US" sz="2000" dirty="0">
                  <a:solidFill>
                    <a:schemeClr val="bg1"/>
                  </a:solidFill>
                  <a:latin typeface="Helvetica Light" charset="0"/>
                  <a:ea typeface="Helvetica Light" charset="0"/>
                  <a:cs typeface="Helvetica Light" charset="0"/>
                </a:rPr>
                <a:t>Inner solar system</a:t>
              </a:r>
            </a:p>
          </p:txBody>
        </p:sp>
      </p:grpSp>
      <p:grpSp>
        <p:nvGrpSpPr>
          <p:cNvPr id="35" name="Group 34">
            <a:extLst>
              <a:ext uri="{FF2B5EF4-FFF2-40B4-BE49-F238E27FC236}">
                <a16:creationId xmlns:a16="http://schemas.microsoft.com/office/drawing/2014/main" id="{7135CA18-EBCC-4A4C-918F-488C22252764}"/>
              </a:ext>
            </a:extLst>
          </p:cNvPr>
          <p:cNvGrpSpPr/>
          <p:nvPr/>
        </p:nvGrpSpPr>
        <p:grpSpPr>
          <a:xfrm>
            <a:off x="4892261" y="1851255"/>
            <a:ext cx="7091307" cy="4280230"/>
            <a:chOff x="4892261" y="1851255"/>
            <a:chExt cx="7091307" cy="4280230"/>
          </a:xfrm>
        </p:grpSpPr>
        <p:sp>
          <p:nvSpPr>
            <p:cNvPr id="2" name="TextBox 1"/>
            <p:cNvSpPr txBox="1"/>
            <p:nvPr/>
          </p:nvSpPr>
          <p:spPr>
            <a:xfrm>
              <a:off x="9718437" y="1851255"/>
              <a:ext cx="1527143" cy="276999"/>
            </a:xfrm>
            <a:prstGeom prst="rect">
              <a:avLst/>
            </a:prstGeom>
            <a:noFill/>
          </p:spPr>
          <p:txBody>
            <a:bodyPr wrap="square" rtlCol="0">
              <a:spAutoFit/>
            </a:bodyPr>
            <a:lstStyle/>
            <a:p>
              <a:pPr algn="ctr"/>
              <a:r>
                <a:rPr lang="en-US" sz="1200" dirty="0">
                  <a:latin typeface="Helvetica" pitchFamily="2" charset="0"/>
                </a:rPr>
                <a:t>Credit: M. Turnbull</a:t>
              </a:r>
            </a:p>
          </p:txBody>
        </p:sp>
        <p:grpSp>
          <p:nvGrpSpPr>
            <p:cNvPr id="34" name="Group 33">
              <a:extLst>
                <a:ext uri="{FF2B5EF4-FFF2-40B4-BE49-F238E27FC236}">
                  <a16:creationId xmlns:a16="http://schemas.microsoft.com/office/drawing/2014/main" id="{F45CFF5C-C85D-B54E-AFF2-AFEBD1B79D21}"/>
                </a:ext>
              </a:extLst>
            </p:cNvPr>
            <p:cNvGrpSpPr/>
            <p:nvPr/>
          </p:nvGrpSpPr>
          <p:grpSpPr>
            <a:xfrm>
              <a:off x="4892261" y="2197572"/>
              <a:ext cx="7091307" cy="3933913"/>
              <a:chOff x="4892261" y="2197572"/>
              <a:chExt cx="7091307" cy="3933913"/>
            </a:xfrm>
          </p:grpSpPr>
          <p:grpSp>
            <p:nvGrpSpPr>
              <p:cNvPr id="33" name="Group 32">
                <a:extLst>
                  <a:ext uri="{FF2B5EF4-FFF2-40B4-BE49-F238E27FC236}">
                    <a16:creationId xmlns:a16="http://schemas.microsoft.com/office/drawing/2014/main" id="{041E9FD9-C630-2B42-B3A3-5D88A061E8D2}"/>
                  </a:ext>
                </a:extLst>
              </p:cNvPr>
              <p:cNvGrpSpPr/>
              <p:nvPr/>
            </p:nvGrpSpPr>
            <p:grpSpPr>
              <a:xfrm>
                <a:off x="6629400" y="2197572"/>
                <a:ext cx="5354168" cy="3923625"/>
                <a:chOff x="5107246" y="1587784"/>
                <a:chExt cx="6863019" cy="5240208"/>
              </a:xfrm>
            </p:grpSpPr>
            <p:pic>
              <p:nvPicPr>
                <p:cNvPr id="6" name="Picture 5"/>
                <p:cNvPicPr>
                  <a:picLocks noChangeAspect="1"/>
                </p:cNvPicPr>
                <p:nvPr/>
              </p:nvPicPr>
              <p:blipFill rotWithShape="1">
                <a:blip r:embed="rId5" cstate="email">
                  <a:clrChange>
                    <a:clrFrom>
                      <a:srgbClr val="000000"/>
                    </a:clrFrom>
                    <a:clrTo>
                      <a:srgbClr val="000000">
                        <a:alpha val="0"/>
                      </a:srgbClr>
                    </a:clrTo>
                  </a:clrChange>
                  <a:extLst>
                    <a:ext uri="{28A0092B-C50C-407E-A947-70E740481C1C}">
                      <a14:useLocalDpi xmlns:a14="http://schemas.microsoft.com/office/drawing/2010/main"/>
                    </a:ext>
                  </a:extLst>
                </a:blip>
                <a:srcRect l="13123" t="9312"/>
                <a:stretch/>
              </p:blipFill>
              <p:spPr>
                <a:xfrm>
                  <a:off x="5107246" y="1587784"/>
                  <a:ext cx="6863019" cy="5240208"/>
                </a:xfrm>
                <a:prstGeom prst="rect">
                  <a:avLst/>
                </a:prstGeom>
                <a:solidFill>
                  <a:schemeClr val="tx1"/>
                </a:solidFill>
                <a:ln w="38100">
                  <a:solidFill>
                    <a:srgbClr val="0070C0"/>
                  </a:solidFill>
                </a:ln>
              </p:spPr>
            </p:pic>
            <p:sp>
              <p:nvSpPr>
                <p:cNvPr id="32" name="TextBox 31">
                  <a:extLst>
                    <a:ext uri="{FF2B5EF4-FFF2-40B4-BE49-F238E27FC236}">
                      <a16:creationId xmlns:a16="http://schemas.microsoft.com/office/drawing/2014/main" id="{F35A3E05-D1EE-894F-BDDC-B7CF80702031}"/>
                    </a:ext>
                  </a:extLst>
                </p:cNvPr>
                <p:cNvSpPr txBox="1"/>
                <p:nvPr/>
              </p:nvSpPr>
              <p:spPr>
                <a:xfrm>
                  <a:off x="7424369" y="1810487"/>
                  <a:ext cx="1456237" cy="411052"/>
                </a:xfrm>
                <a:prstGeom prst="rect">
                  <a:avLst/>
                </a:prstGeom>
                <a:noFill/>
              </p:spPr>
              <p:txBody>
                <a:bodyPr wrap="none" rtlCol="0">
                  <a:spAutoFit/>
                </a:bodyPr>
                <a:lstStyle/>
                <a:p>
                  <a:r>
                    <a:rPr lang="en-US" sz="1400" dirty="0">
                      <a:solidFill>
                        <a:schemeClr val="accent4">
                          <a:lumMod val="20000"/>
                          <a:lumOff val="80000"/>
                        </a:schemeClr>
                      </a:solidFill>
                    </a:rPr>
                    <a:t>Vegetation    </a:t>
                  </a:r>
                </a:p>
              </p:txBody>
            </p:sp>
          </p:grpSp>
          <p:cxnSp>
            <p:nvCxnSpPr>
              <p:cNvPr id="10" name="Straight Connector 9"/>
              <p:cNvCxnSpPr>
                <a:cxnSpLocks/>
                <a:stCxn id="26" idx="2"/>
              </p:cNvCxnSpPr>
              <p:nvPr/>
            </p:nvCxnSpPr>
            <p:spPr>
              <a:xfrm>
                <a:off x="4983701" y="4232101"/>
                <a:ext cx="1612803" cy="189938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BB0B476-309A-2149-8BE1-8390B47C6808}"/>
                  </a:ext>
                </a:extLst>
              </p:cNvPr>
              <p:cNvGrpSpPr/>
              <p:nvPr/>
            </p:nvGrpSpPr>
            <p:grpSpPr>
              <a:xfrm>
                <a:off x="4892261" y="2197572"/>
                <a:ext cx="1704243" cy="2034529"/>
                <a:chOff x="4892261" y="2197572"/>
                <a:chExt cx="1704243" cy="2034529"/>
              </a:xfrm>
            </p:grpSpPr>
            <p:cxnSp>
              <p:nvCxnSpPr>
                <p:cNvPr id="9" name="Straight Connector 8"/>
                <p:cNvCxnSpPr>
                  <a:cxnSpLocks/>
                  <a:stCxn id="26" idx="0"/>
                </p:cNvCxnSpPr>
                <p:nvPr/>
              </p:nvCxnSpPr>
              <p:spPr>
                <a:xfrm flipV="1">
                  <a:off x="4983701" y="2197572"/>
                  <a:ext cx="1612803" cy="185164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2405CE8-8D2F-964A-B618-6D3412A308AE}"/>
                    </a:ext>
                  </a:extLst>
                </p:cNvPr>
                <p:cNvSpPr/>
                <p:nvPr/>
              </p:nvSpPr>
              <p:spPr bwMode="auto">
                <a:xfrm>
                  <a:off x="4892261" y="4049221"/>
                  <a:ext cx="182880" cy="182880"/>
                </a:xfrm>
                <a:prstGeom prst="rect">
                  <a:avLst/>
                </a:prstGeom>
                <a:noFill/>
                <a:ln w="38100" cap="flat" cmpd="sng" algn="ctr">
                  <a:solidFill>
                    <a:srgbClr val="0070C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1011213"/>
                  <a:endParaRPr lang="en-US">
                    <a:latin typeface="Monotxt" pitchFamily="2" charset="0"/>
                  </a:endParaRPr>
                </a:p>
              </p:txBody>
            </p:sp>
          </p:grpSp>
        </p:grpSp>
      </p:grpSp>
      <p:pic>
        <p:nvPicPr>
          <p:cNvPr id="38" name="Picture 37" descr="1200px-NASA_logo.svg.png">
            <a:extLst>
              <a:ext uri="{FF2B5EF4-FFF2-40B4-BE49-F238E27FC236}">
                <a16:creationId xmlns:a16="http://schemas.microsoft.com/office/drawing/2014/main" id="{52AE3F91-6E12-7943-8A32-46AEB12B23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39" name="TextBox 38">
            <a:extLst>
              <a:ext uri="{FF2B5EF4-FFF2-40B4-BE49-F238E27FC236}">
                <a16:creationId xmlns:a16="http://schemas.microsoft.com/office/drawing/2014/main" id="{93B49EC6-A17E-3943-A588-9569D44255D4}"/>
              </a:ext>
            </a:extLst>
          </p:cNvPr>
          <p:cNvSpPr txBox="1"/>
          <p:nvPr/>
        </p:nvSpPr>
        <p:spPr>
          <a:xfrm>
            <a:off x="1043699" y="5809822"/>
            <a:ext cx="5049845" cy="405560"/>
          </a:xfrm>
          <a:prstGeom prst="rect">
            <a:avLst/>
          </a:prstGeom>
          <a:noFill/>
        </p:spPr>
        <p:txBody>
          <a:bodyPr wrap="none" rtlCol="0">
            <a:spAutoFit/>
          </a:bodyPr>
          <a:lstStyle/>
          <a:p>
            <a:pPr algn="ctr">
              <a:lnSpc>
                <a:spcPct val="120000"/>
              </a:lnSpc>
            </a:pPr>
            <a:r>
              <a:rPr lang="en-US" b="1" dirty="0">
                <a:solidFill>
                  <a:schemeClr val="tx2"/>
                </a:solidFill>
                <a:ea typeface="Helvetica Light" charset="0"/>
                <a:cs typeface="Helvetica Light" charset="0"/>
              </a:rPr>
              <a:t>https://</a:t>
            </a:r>
            <a:r>
              <a:rPr lang="en-US" b="1" dirty="0" err="1">
                <a:solidFill>
                  <a:schemeClr val="tx2"/>
                </a:solidFill>
                <a:ea typeface="Helvetica Light" charset="0"/>
                <a:cs typeface="Helvetica Light" charset="0"/>
              </a:rPr>
              <a:t>asd.gsfc.nasa.gov</a:t>
            </a:r>
            <a:r>
              <a:rPr lang="en-US" b="1" dirty="0">
                <a:solidFill>
                  <a:schemeClr val="tx2"/>
                </a:solidFill>
                <a:ea typeface="Helvetica Light" charset="0"/>
                <a:cs typeface="Helvetica Light" charset="0"/>
              </a:rPr>
              <a:t>/projects/haystacks/</a:t>
            </a:r>
          </a:p>
        </p:txBody>
      </p:sp>
    </p:spTree>
    <p:extLst>
      <p:ext uri="{BB962C8B-B14F-4D97-AF65-F5344CB8AC3E}">
        <p14:creationId xmlns:p14="http://schemas.microsoft.com/office/powerpoint/2010/main" val="6468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DB67F5-0DF5-CFC7-509A-25E7AB31A92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5041" t="34732" r="20401" b="34501"/>
          <a:stretch/>
        </p:blipFill>
        <p:spPr>
          <a:xfrm>
            <a:off x="-5444" y="0"/>
            <a:ext cx="12192000" cy="6858000"/>
          </a:xfrm>
          <a:prstGeom prst="rect">
            <a:avLst/>
          </a:prstGeom>
        </p:spPr>
      </p:pic>
      <p:grpSp>
        <p:nvGrpSpPr>
          <p:cNvPr id="3" name="Group 2">
            <a:extLst>
              <a:ext uri="{FF2B5EF4-FFF2-40B4-BE49-F238E27FC236}">
                <a16:creationId xmlns:a16="http://schemas.microsoft.com/office/drawing/2014/main" id="{0D4BC5FD-7E4C-D6E1-026E-F1BFB9EC491E}"/>
              </a:ext>
            </a:extLst>
          </p:cNvPr>
          <p:cNvGrpSpPr/>
          <p:nvPr/>
        </p:nvGrpSpPr>
        <p:grpSpPr>
          <a:xfrm>
            <a:off x="5499099" y="1527763"/>
            <a:ext cx="1719942" cy="2085703"/>
            <a:chOff x="5499099" y="1527763"/>
            <a:chExt cx="1719942" cy="2085703"/>
          </a:xfrm>
        </p:grpSpPr>
        <p:sp>
          <p:nvSpPr>
            <p:cNvPr id="4" name="Oval 3">
              <a:extLst>
                <a:ext uri="{FF2B5EF4-FFF2-40B4-BE49-F238E27FC236}">
                  <a16:creationId xmlns:a16="http://schemas.microsoft.com/office/drawing/2014/main" id="{A00D8473-3D8B-CA41-9403-4C526FDBA8E9}"/>
                </a:ext>
              </a:extLst>
            </p:cNvPr>
            <p:cNvSpPr/>
            <p:nvPr/>
          </p:nvSpPr>
          <p:spPr>
            <a:xfrm>
              <a:off x="6856184" y="3247706"/>
              <a:ext cx="362857" cy="365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A63CDF8-1D44-B865-47DC-613DABDE08E8}"/>
                </a:ext>
              </a:extLst>
            </p:cNvPr>
            <p:cNvSpPr/>
            <p:nvPr/>
          </p:nvSpPr>
          <p:spPr>
            <a:xfrm>
              <a:off x="5499099" y="1527763"/>
              <a:ext cx="362857" cy="365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8A070D7-E2E0-6EC7-0347-573A0D62C388}"/>
                </a:ext>
              </a:extLst>
            </p:cNvPr>
            <p:cNvSpPr/>
            <p:nvPr/>
          </p:nvSpPr>
          <p:spPr>
            <a:xfrm>
              <a:off x="5909128" y="3047274"/>
              <a:ext cx="362857" cy="365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F2860F98-1E4A-46AA-1ABF-02E19CEA53D4}"/>
              </a:ext>
            </a:extLst>
          </p:cNvPr>
          <p:cNvGrpSpPr/>
          <p:nvPr/>
        </p:nvGrpSpPr>
        <p:grpSpPr>
          <a:xfrm>
            <a:off x="6184727" y="3475529"/>
            <a:ext cx="256579" cy="258632"/>
            <a:chOff x="6219896" y="3299684"/>
            <a:chExt cx="256579" cy="258632"/>
          </a:xfrm>
        </p:grpSpPr>
        <p:cxnSp>
          <p:nvCxnSpPr>
            <p:cNvPr id="7" name="Straight Connector 6">
              <a:extLst>
                <a:ext uri="{FF2B5EF4-FFF2-40B4-BE49-F238E27FC236}">
                  <a16:creationId xmlns:a16="http://schemas.microsoft.com/office/drawing/2014/main" id="{B27529F3-1355-7DF7-F40F-21B01D591816}"/>
                </a:ext>
              </a:extLst>
            </p:cNvPr>
            <p:cNvCxnSpPr>
              <a:cxnSpLocks/>
            </p:cNvCxnSpPr>
            <p:nvPr/>
          </p:nvCxnSpPr>
          <p:spPr>
            <a:xfrm flipV="1">
              <a:off x="6219896" y="3299684"/>
              <a:ext cx="256579" cy="258632"/>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95CD9B-D55D-DE36-76B5-1E79D8063AFD}"/>
                </a:ext>
              </a:extLst>
            </p:cNvPr>
            <p:cNvCxnSpPr>
              <a:cxnSpLocks/>
            </p:cNvCxnSpPr>
            <p:nvPr/>
          </p:nvCxnSpPr>
          <p:spPr>
            <a:xfrm flipH="1" flipV="1">
              <a:off x="6219896" y="3299684"/>
              <a:ext cx="256579" cy="258632"/>
            </a:xfrm>
            <a:prstGeom prst="line">
              <a:avLst/>
            </a:prstGeom>
            <a:ln w="127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20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39F2-C5FE-734B-AFF1-E304282ACE94}"/>
              </a:ext>
            </a:extLst>
          </p:cNvPr>
          <p:cNvSpPr>
            <a:spLocks noGrp="1"/>
          </p:cNvSpPr>
          <p:nvPr>
            <p:ph type="title"/>
          </p:nvPr>
        </p:nvSpPr>
        <p:spPr>
          <a:xfrm>
            <a:off x="838200" y="365127"/>
            <a:ext cx="10515600" cy="1325563"/>
          </a:xfrm>
        </p:spPr>
        <p:txBody>
          <a:bodyPr>
            <a:normAutofit/>
          </a:bodyPr>
          <a:lstStyle/>
          <a:p>
            <a:r>
              <a:rPr lang="en-US" sz="3600" b="1" dirty="0">
                <a:solidFill>
                  <a:schemeClr val="tx2"/>
                </a:solidFill>
              </a:rPr>
              <a:t>The Search for Exoplanets</a:t>
            </a:r>
            <a:br>
              <a:rPr lang="en-US" sz="3600" b="1" dirty="0"/>
            </a:br>
            <a:r>
              <a:rPr lang="en-US" sz="3200" b="1" dirty="0">
                <a:solidFill>
                  <a:schemeClr val="accent2">
                    <a:lumMod val="75000"/>
                  </a:schemeClr>
                </a:solidFill>
              </a:rPr>
              <a:t>Direct imaging of </a:t>
            </a:r>
            <a:r>
              <a:rPr lang="en-US" sz="3200" b="1" dirty="0" err="1">
                <a:solidFill>
                  <a:schemeClr val="accent2">
                    <a:lumMod val="75000"/>
                  </a:schemeClr>
                </a:solidFill>
              </a:rPr>
              <a:t>ExoEarths</a:t>
            </a:r>
            <a:endParaRPr lang="en-US" sz="3600" b="1" dirty="0">
              <a:solidFill>
                <a:schemeClr val="accent2">
                  <a:lumMod val="75000"/>
                </a:schemeClr>
              </a:solidFill>
            </a:endParaRPr>
          </a:p>
        </p:txBody>
      </p:sp>
      <p:sp>
        <p:nvSpPr>
          <p:cNvPr id="5" name="Content Placeholder 4">
            <a:extLst>
              <a:ext uri="{FF2B5EF4-FFF2-40B4-BE49-F238E27FC236}">
                <a16:creationId xmlns:a16="http://schemas.microsoft.com/office/drawing/2014/main" id="{2E3606D9-C9CE-4849-9191-40A55A759371}"/>
              </a:ext>
            </a:extLst>
          </p:cNvPr>
          <p:cNvSpPr>
            <a:spLocks noGrp="1"/>
          </p:cNvSpPr>
          <p:nvPr>
            <p:ph sz="half" idx="1"/>
          </p:nvPr>
        </p:nvSpPr>
        <p:spPr>
          <a:xfrm>
            <a:off x="838199" y="1825625"/>
            <a:ext cx="5833423" cy="4351338"/>
          </a:xfrm>
        </p:spPr>
        <p:txBody>
          <a:bodyPr/>
          <a:lstStyle/>
          <a:p>
            <a:r>
              <a:rPr lang="en-US" dirty="0"/>
              <a:t>Direct imaging of </a:t>
            </a:r>
            <a:r>
              <a:rPr lang="en-US" b="1" dirty="0" err="1"/>
              <a:t>ExoEarths</a:t>
            </a:r>
            <a:r>
              <a:rPr lang="en-US" dirty="0"/>
              <a:t> is extremely challenging due to:</a:t>
            </a:r>
          </a:p>
          <a:p>
            <a:pPr lvl="1"/>
            <a:r>
              <a:rPr lang="en-US" sz="2000" dirty="0"/>
              <a:t>The </a:t>
            </a:r>
            <a:r>
              <a:rPr lang="en-US" sz="2000" b="1" dirty="0">
                <a:solidFill>
                  <a:srgbClr val="C00000"/>
                </a:solidFill>
              </a:rPr>
              <a:t>flux ratio </a:t>
            </a:r>
            <a:r>
              <a:rPr lang="en-US" sz="2000" dirty="0"/>
              <a:t>between the planet and the parent star: 10</a:t>
            </a:r>
            <a:r>
              <a:rPr lang="en-US" sz="2000" baseline="30000" dirty="0"/>
              <a:t>-10</a:t>
            </a:r>
            <a:r>
              <a:rPr lang="en-US" sz="2000" dirty="0"/>
              <a:t> in the visible</a:t>
            </a:r>
          </a:p>
          <a:p>
            <a:pPr lvl="1"/>
            <a:r>
              <a:rPr lang="en-US" sz="2000" dirty="0"/>
              <a:t>The </a:t>
            </a:r>
            <a:r>
              <a:rPr lang="en-US" sz="2000" b="1" dirty="0">
                <a:solidFill>
                  <a:srgbClr val="C00000"/>
                </a:solidFill>
              </a:rPr>
              <a:t>proximity</a:t>
            </a:r>
            <a:r>
              <a:rPr lang="en-US" sz="2000" dirty="0"/>
              <a:t> of the planet to the parent star</a:t>
            </a:r>
          </a:p>
        </p:txBody>
      </p:sp>
      <p:pic>
        <p:nvPicPr>
          <p:cNvPr id="10" name="Content Placeholder 9">
            <a:extLst>
              <a:ext uri="{FF2B5EF4-FFF2-40B4-BE49-F238E27FC236}">
                <a16:creationId xmlns:a16="http://schemas.microsoft.com/office/drawing/2014/main" id="{EF745B27-4A9D-7A44-A4BC-9585D4A0F1B9}"/>
              </a:ext>
            </a:extLst>
          </p:cNvPr>
          <p:cNvPicPr>
            <a:picLocks noGrp="1" noChangeAspect="1"/>
          </p:cNvPicPr>
          <p:nvPr>
            <p:ph sz="half" idx="2"/>
          </p:nvPr>
        </p:nvPicPr>
        <p:blipFill>
          <a:blip r:embed="rId3"/>
          <a:stretch>
            <a:fillRect/>
          </a:stretch>
        </p:blipFill>
        <p:spPr>
          <a:xfrm>
            <a:off x="6592198" y="966404"/>
            <a:ext cx="5599802" cy="5536883"/>
          </a:xfrm>
          <a:prstGeom prst="rect">
            <a:avLst/>
          </a:prstGeom>
        </p:spPr>
      </p:pic>
      <p:sp>
        <p:nvSpPr>
          <p:cNvPr id="11" name="TextBox 10">
            <a:extLst>
              <a:ext uri="{FF2B5EF4-FFF2-40B4-BE49-F238E27FC236}">
                <a16:creationId xmlns:a16="http://schemas.microsoft.com/office/drawing/2014/main" id="{2F184B6C-B0D9-0045-90DD-AC7BEB17CBBF}"/>
              </a:ext>
            </a:extLst>
          </p:cNvPr>
          <p:cNvSpPr txBox="1"/>
          <p:nvPr/>
        </p:nvSpPr>
        <p:spPr>
          <a:xfrm>
            <a:off x="7431494" y="6503287"/>
            <a:ext cx="4689104" cy="261610"/>
          </a:xfrm>
          <a:prstGeom prst="rect">
            <a:avLst/>
          </a:prstGeom>
          <a:noFill/>
        </p:spPr>
        <p:txBody>
          <a:bodyPr wrap="none" rtlCol="0">
            <a:spAutoFit/>
          </a:bodyPr>
          <a:lstStyle/>
          <a:p>
            <a:r>
              <a:rPr lang="en-US" sz="1100" dirty="0"/>
              <a:t>Seager, S., Deming, D. 2010, Ann. Rev. Astron. And </a:t>
            </a:r>
            <a:r>
              <a:rPr lang="en-US" sz="1100" dirty="0" err="1"/>
              <a:t>Astrophys</a:t>
            </a:r>
            <a:r>
              <a:rPr lang="en-US" sz="1100" dirty="0"/>
              <a:t>., 48:631-672</a:t>
            </a:r>
          </a:p>
        </p:txBody>
      </p:sp>
      <p:cxnSp>
        <p:nvCxnSpPr>
          <p:cNvPr id="13" name="Straight Arrow Connector 12">
            <a:extLst>
              <a:ext uri="{FF2B5EF4-FFF2-40B4-BE49-F238E27FC236}">
                <a16:creationId xmlns:a16="http://schemas.microsoft.com/office/drawing/2014/main" id="{39CC74A1-ACC5-2C49-B569-19F9B8BD5BA1}"/>
              </a:ext>
            </a:extLst>
          </p:cNvPr>
          <p:cNvCxnSpPr>
            <a:cxnSpLocks noChangeAspect="1"/>
          </p:cNvCxnSpPr>
          <p:nvPr/>
        </p:nvCxnSpPr>
        <p:spPr>
          <a:xfrm flipH="1">
            <a:off x="8610600" y="1454445"/>
            <a:ext cx="1" cy="359855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D0498186-AED6-1F49-A844-60A84C8D3F32}"/>
              </a:ext>
            </a:extLst>
          </p:cNvPr>
          <p:cNvPicPr>
            <a:picLocks noChangeAspect="1"/>
          </p:cNvPicPr>
          <p:nvPr/>
        </p:nvPicPr>
        <p:blipFill>
          <a:blip r:embed="rId4"/>
          <a:stretch>
            <a:fillRect/>
          </a:stretch>
        </p:blipFill>
        <p:spPr>
          <a:xfrm>
            <a:off x="3745111" y="3753989"/>
            <a:ext cx="3020472" cy="2926080"/>
          </a:xfrm>
          <a:prstGeom prst="rect">
            <a:avLst/>
          </a:prstGeom>
        </p:spPr>
      </p:pic>
      <p:pic>
        <p:nvPicPr>
          <p:cNvPr id="21" name="Picture 20">
            <a:extLst>
              <a:ext uri="{FF2B5EF4-FFF2-40B4-BE49-F238E27FC236}">
                <a16:creationId xmlns:a16="http://schemas.microsoft.com/office/drawing/2014/main" id="{0EA909FC-652A-8644-A0EC-626953FC6D92}"/>
              </a:ext>
            </a:extLst>
          </p:cNvPr>
          <p:cNvPicPr>
            <a:picLocks noChangeAspect="1"/>
          </p:cNvPicPr>
          <p:nvPr/>
        </p:nvPicPr>
        <p:blipFill>
          <a:blip r:embed="rId5"/>
          <a:stretch>
            <a:fillRect/>
          </a:stretch>
        </p:blipFill>
        <p:spPr>
          <a:xfrm>
            <a:off x="734438" y="3711530"/>
            <a:ext cx="3020472" cy="2926080"/>
          </a:xfrm>
          <a:prstGeom prst="rect">
            <a:avLst/>
          </a:prstGeom>
        </p:spPr>
      </p:pic>
      <p:sp>
        <p:nvSpPr>
          <p:cNvPr id="22" name="Slide Number Placeholder 21">
            <a:extLst>
              <a:ext uri="{FF2B5EF4-FFF2-40B4-BE49-F238E27FC236}">
                <a16:creationId xmlns:a16="http://schemas.microsoft.com/office/drawing/2014/main" id="{6AD69026-2CA2-D644-A5A9-272F7FFB0F42}"/>
              </a:ext>
            </a:extLst>
          </p:cNvPr>
          <p:cNvSpPr>
            <a:spLocks noGrp="1"/>
          </p:cNvSpPr>
          <p:nvPr>
            <p:ph type="sldNum" sz="quarter" idx="12"/>
          </p:nvPr>
        </p:nvSpPr>
        <p:spPr/>
        <p:txBody>
          <a:bodyPr/>
          <a:lstStyle/>
          <a:p>
            <a:fld id="{E3ED5DB9-C276-B342-944C-57E97D868A7F}" type="slidenum">
              <a:rPr lang="en-US" smtClean="0"/>
              <a:t>7</a:t>
            </a:fld>
            <a:endParaRPr lang="en-US"/>
          </a:p>
        </p:txBody>
      </p:sp>
      <p:pic>
        <p:nvPicPr>
          <p:cNvPr id="14" name="Picture 13" descr="1200px-NASA_logo.svg.png">
            <a:extLst>
              <a:ext uri="{FF2B5EF4-FFF2-40B4-BE49-F238E27FC236}">
                <a16:creationId xmlns:a16="http://schemas.microsoft.com/office/drawing/2014/main" id="{406E1E5C-16AE-864B-A17D-D571D48582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379882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dissolv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84A4E7E-AC81-184C-93D7-FEDBF2E5F1BC}"/>
              </a:ext>
            </a:extLst>
          </p:cNvPr>
          <p:cNvSpPr txBox="1">
            <a:spLocks/>
          </p:cNvSpPr>
          <p:nvPr/>
        </p:nvSpPr>
        <p:spPr>
          <a:xfrm>
            <a:off x="841258" y="84741"/>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tx2"/>
                </a:solidFill>
                <a:ea typeface="Helvetica" charset="0"/>
                <a:cs typeface="Helvetica" charset="0"/>
              </a:rPr>
              <a:t>The Search for Exoplanets </a:t>
            </a:r>
            <a:r>
              <a:rPr lang="en-US" sz="3200" b="1" dirty="0">
                <a:solidFill>
                  <a:schemeClr val="accent2">
                    <a:lumMod val="75000"/>
                  </a:schemeClr>
                </a:solidFill>
              </a:rPr>
              <a:t>Access to habitable zones</a:t>
            </a:r>
            <a:endParaRPr lang="en-US" sz="3600" b="1" dirty="0">
              <a:solidFill>
                <a:schemeClr val="accent2">
                  <a:lumMod val="75000"/>
                </a:schemeClr>
              </a:solidFill>
            </a:endParaRPr>
          </a:p>
        </p:txBody>
      </p:sp>
      <p:pic>
        <p:nvPicPr>
          <p:cNvPr id="12" name="Picture 11" descr="1200px-NASA_logo.svg.png">
            <a:extLst>
              <a:ext uri="{FF2B5EF4-FFF2-40B4-BE49-F238E27FC236}">
                <a16:creationId xmlns:a16="http://schemas.microsoft.com/office/drawing/2014/main" id="{F1DE640C-73E4-9443-98DA-16850704B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16" name="TextBox 15">
            <a:extLst>
              <a:ext uri="{FF2B5EF4-FFF2-40B4-BE49-F238E27FC236}">
                <a16:creationId xmlns:a16="http://schemas.microsoft.com/office/drawing/2014/main" id="{198EA949-46F7-6344-BB86-91062F202D76}"/>
              </a:ext>
            </a:extLst>
          </p:cNvPr>
          <p:cNvSpPr txBox="1"/>
          <p:nvPr/>
        </p:nvSpPr>
        <p:spPr>
          <a:xfrm>
            <a:off x="8210135" y="6444478"/>
            <a:ext cx="998991" cy="276999"/>
          </a:xfrm>
          <a:prstGeom prst="rect">
            <a:avLst/>
          </a:prstGeom>
          <a:noFill/>
        </p:spPr>
        <p:txBody>
          <a:bodyPr wrap="none" rtlCol="0">
            <a:spAutoFit/>
          </a:bodyPr>
          <a:lstStyle/>
          <a:p>
            <a:r>
              <a:rPr lang="en-US" sz="1200" dirty="0">
                <a:solidFill>
                  <a:schemeClr val="bg1"/>
                </a:solidFill>
                <a:latin typeface="Helvetica Light" panose="020B0403020202020204" pitchFamily="34" charset="0"/>
              </a:rPr>
              <a:t>Credit: ESO</a:t>
            </a:r>
          </a:p>
        </p:txBody>
      </p:sp>
      <p:sp>
        <p:nvSpPr>
          <p:cNvPr id="2" name="Slide Number Placeholder 1">
            <a:extLst>
              <a:ext uri="{FF2B5EF4-FFF2-40B4-BE49-F238E27FC236}">
                <a16:creationId xmlns:a16="http://schemas.microsoft.com/office/drawing/2014/main" id="{4F1BC393-1618-6B47-AD79-FA98D6C2FB4C}"/>
              </a:ext>
            </a:extLst>
          </p:cNvPr>
          <p:cNvSpPr>
            <a:spLocks noGrp="1"/>
          </p:cNvSpPr>
          <p:nvPr>
            <p:ph type="sldNum" sz="quarter" idx="12"/>
          </p:nvPr>
        </p:nvSpPr>
        <p:spPr/>
        <p:txBody>
          <a:bodyPr/>
          <a:lstStyle/>
          <a:p>
            <a:fld id="{E3ED5DB9-C276-B342-944C-57E97D868A7F}" type="slidenum">
              <a:rPr lang="en-US" smtClean="0"/>
              <a:t>8</a:t>
            </a:fld>
            <a:endParaRPr lang="en-US"/>
          </a:p>
        </p:txBody>
      </p:sp>
      <p:pic>
        <p:nvPicPr>
          <p:cNvPr id="5" name="Picture 4">
            <a:extLst>
              <a:ext uri="{FF2B5EF4-FFF2-40B4-BE49-F238E27FC236}">
                <a16:creationId xmlns:a16="http://schemas.microsoft.com/office/drawing/2014/main" id="{8EC73FA8-1974-DC44-AC7B-9B65C0F59D8C}"/>
              </a:ext>
            </a:extLst>
          </p:cNvPr>
          <p:cNvPicPr>
            <a:picLocks noChangeAspect="1"/>
          </p:cNvPicPr>
          <p:nvPr/>
        </p:nvPicPr>
        <p:blipFill>
          <a:blip r:embed="rId4"/>
          <a:stretch>
            <a:fillRect/>
          </a:stretch>
        </p:blipFill>
        <p:spPr>
          <a:xfrm>
            <a:off x="838200" y="1094867"/>
            <a:ext cx="10515599" cy="5411938"/>
          </a:xfrm>
          <a:prstGeom prst="rect">
            <a:avLst/>
          </a:prstGeom>
        </p:spPr>
      </p:pic>
    </p:spTree>
    <p:extLst>
      <p:ext uri="{BB962C8B-B14F-4D97-AF65-F5344CB8AC3E}">
        <p14:creationId xmlns:p14="http://schemas.microsoft.com/office/powerpoint/2010/main" val="191298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11E7F-1146-94C0-C08F-4BA45DA2A0D0}"/>
              </a:ext>
            </a:extLst>
          </p:cNvPr>
          <p:cNvSpPr>
            <a:spLocks noGrp="1"/>
          </p:cNvSpPr>
          <p:nvPr>
            <p:ph type="title"/>
          </p:nvPr>
        </p:nvSpPr>
        <p:spPr/>
        <p:txBody>
          <a:bodyPr/>
          <a:lstStyle/>
          <a:p>
            <a:r>
              <a:rPr lang="en-US" b="1" dirty="0">
                <a:solidFill>
                  <a:schemeClr val="tx2">
                    <a:lumMod val="40000"/>
                    <a:lumOff val="60000"/>
                  </a:schemeClr>
                </a:solidFill>
                <a:latin typeface="Helvetica" pitchFamily="2" charset="0"/>
              </a:rPr>
              <a:t>An Introduction to </a:t>
            </a:r>
            <a:r>
              <a:rPr lang="en-US" b="1" dirty="0" err="1">
                <a:solidFill>
                  <a:schemeClr val="tx2">
                    <a:lumMod val="40000"/>
                    <a:lumOff val="60000"/>
                  </a:schemeClr>
                </a:solidFill>
                <a:latin typeface="Helvetica" pitchFamily="2" charset="0"/>
              </a:rPr>
              <a:t>Coronagraphy</a:t>
            </a:r>
            <a:endParaRPr lang="en-US" b="1" dirty="0">
              <a:solidFill>
                <a:schemeClr val="tx2">
                  <a:lumMod val="40000"/>
                  <a:lumOff val="60000"/>
                </a:schemeClr>
              </a:solidFill>
              <a:latin typeface="Helvetica" pitchFamily="2" charset="0"/>
            </a:endParaRPr>
          </a:p>
        </p:txBody>
      </p:sp>
      <p:sp>
        <p:nvSpPr>
          <p:cNvPr id="3" name="Text Placeholder 2">
            <a:extLst>
              <a:ext uri="{FF2B5EF4-FFF2-40B4-BE49-F238E27FC236}">
                <a16:creationId xmlns:a16="http://schemas.microsoft.com/office/drawing/2014/main" id="{B701B5B0-F0EE-540F-C16C-C8B550F2A421}"/>
              </a:ext>
            </a:extLst>
          </p:cNvPr>
          <p:cNvSpPr>
            <a:spLocks noGrp="1"/>
          </p:cNvSpPr>
          <p:nvPr>
            <p:ph type="body" idx="1"/>
          </p:nvPr>
        </p:nvSpPr>
        <p:spPr/>
        <p:txBody>
          <a:bodyPr/>
          <a:lstStyle/>
          <a:p>
            <a:r>
              <a:rPr lang="en-US" b="1" dirty="0">
                <a:solidFill>
                  <a:srgbClr val="FFC000"/>
                </a:solidFill>
                <a:latin typeface="Helvetica" pitchFamily="2" charset="0"/>
              </a:rPr>
              <a:t>A story of PSFs, and why it is hard</a:t>
            </a:r>
          </a:p>
        </p:txBody>
      </p:sp>
    </p:spTree>
    <p:extLst>
      <p:ext uri="{BB962C8B-B14F-4D97-AF65-F5344CB8AC3E}">
        <p14:creationId xmlns:p14="http://schemas.microsoft.com/office/powerpoint/2010/main" val="1807051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97F0C7D-FEC2-744F-A97B-3566D2539988}"/>
              </a:ext>
            </a:extLst>
          </p:cNvPr>
          <p:cNvCxnSpPr/>
          <p:nvPr/>
        </p:nvCxnSpPr>
        <p:spPr>
          <a:xfrm>
            <a:off x="8969605" y="4006536"/>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2EAE09C-721D-D344-8762-5F16CF66B5B6}"/>
              </a:ext>
            </a:extLst>
          </p:cNvPr>
          <p:cNvCxnSpPr>
            <a:cxnSpLocks/>
          </p:cNvCxnSpPr>
          <p:nvPr/>
        </p:nvCxnSpPr>
        <p:spPr>
          <a:xfrm>
            <a:off x="4973606" y="3496982"/>
            <a:ext cx="0" cy="1344011"/>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7D30D06-CE53-0E45-B1FF-74239E40AFFF}"/>
              </a:ext>
            </a:extLst>
          </p:cNvPr>
          <p:cNvCxnSpPr/>
          <p:nvPr/>
        </p:nvCxnSpPr>
        <p:spPr>
          <a:xfrm>
            <a:off x="2902921" y="3264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1968087-C0C1-D34F-BF77-AE31E1C89B2A}"/>
              </a:ext>
            </a:extLst>
          </p:cNvPr>
          <p:cNvCxnSpPr>
            <a:cxnSpLocks/>
          </p:cNvCxnSpPr>
          <p:nvPr/>
        </p:nvCxnSpPr>
        <p:spPr>
          <a:xfrm>
            <a:off x="7134411" y="3264000"/>
            <a:ext cx="0" cy="1641616"/>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24A48F6D-8E64-724B-98C7-4DD101D9F44D}"/>
              </a:ext>
            </a:extLst>
          </p:cNvPr>
          <p:cNvGrpSpPr/>
          <p:nvPr/>
        </p:nvGrpSpPr>
        <p:grpSpPr>
          <a:xfrm>
            <a:off x="2512716" y="3275998"/>
            <a:ext cx="6742729" cy="1795153"/>
            <a:chOff x="1346996" y="20314899"/>
            <a:chExt cx="10124333" cy="2612617"/>
          </a:xfrm>
        </p:grpSpPr>
        <p:grpSp>
          <p:nvGrpSpPr>
            <p:cNvPr id="35" name="Group 34">
              <a:extLst>
                <a:ext uri="{FF2B5EF4-FFF2-40B4-BE49-F238E27FC236}">
                  <a16:creationId xmlns:a16="http://schemas.microsoft.com/office/drawing/2014/main" id="{A31C9EE2-0797-DD40-B413-9D7240A9F78D}"/>
                </a:ext>
              </a:extLst>
            </p:cNvPr>
            <p:cNvGrpSpPr/>
            <p:nvPr/>
          </p:nvGrpSpPr>
          <p:grpSpPr>
            <a:xfrm>
              <a:off x="1346996" y="20480240"/>
              <a:ext cx="10124333" cy="2447276"/>
              <a:chOff x="1125025" y="22954957"/>
              <a:chExt cx="10124333" cy="2447276"/>
            </a:xfrm>
          </p:grpSpPr>
          <p:cxnSp>
            <p:nvCxnSpPr>
              <p:cNvPr id="37" name="Straight Connector 36">
                <a:extLst>
                  <a:ext uri="{FF2B5EF4-FFF2-40B4-BE49-F238E27FC236}">
                    <a16:creationId xmlns:a16="http://schemas.microsoft.com/office/drawing/2014/main" id="{E6014D9D-06A6-7041-AEE5-0F5EB6F926FB}"/>
                  </a:ext>
                </a:extLst>
              </p:cNvPr>
              <p:cNvCxnSpPr>
                <a:cxnSpLocks/>
                <a:endCxn id="73" idx="1"/>
              </p:cNvCxnSpPr>
              <p:nvPr/>
            </p:nvCxnSpPr>
            <p:spPr>
              <a:xfrm>
                <a:off x="1615218" y="23944990"/>
                <a:ext cx="9139437" cy="5399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A3130FF-4A8F-5649-B4A1-F86EED15F2FC}"/>
                  </a:ext>
                </a:extLst>
              </p:cNvPr>
              <p:cNvCxnSpPr/>
              <p:nvPr/>
            </p:nvCxnSpPr>
            <p:spPr>
              <a:xfrm>
                <a:off x="1623814" y="23239530"/>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9E3D710-196C-AC45-934F-155F7467C6C7}"/>
                  </a:ext>
                </a:extLst>
              </p:cNvPr>
              <p:cNvCxnSpPr/>
              <p:nvPr/>
            </p:nvCxnSpPr>
            <p:spPr>
              <a:xfrm flipV="1">
                <a:off x="1615218" y="24660003"/>
                <a:ext cx="126605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0B826F0-0555-AD4A-ABB5-5BA0E910CC8D}"/>
                  </a:ext>
                </a:extLst>
              </p:cNvPr>
              <p:cNvCxnSpPr/>
              <p:nvPr/>
            </p:nvCxnSpPr>
            <p:spPr>
              <a:xfrm>
                <a:off x="2875906" y="23223515"/>
                <a:ext cx="3953416" cy="14910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FFD760B-89A8-5B44-A07E-6672A88A47BC}"/>
                  </a:ext>
                </a:extLst>
              </p:cNvPr>
              <p:cNvCxnSpPr/>
              <p:nvPr/>
            </p:nvCxnSpPr>
            <p:spPr>
              <a:xfrm flipV="1">
                <a:off x="2938487" y="23222887"/>
                <a:ext cx="3833617" cy="1437116"/>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D51BBEA6-2AF9-E84C-BCC5-146E426DFE0F}"/>
                  </a:ext>
                </a:extLst>
              </p:cNvPr>
              <p:cNvCxnSpPr/>
              <p:nvPr/>
            </p:nvCxnSpPr>
            <p:spPr>
              <a:xfrm flipV="1">
                <a:off x="6791333" y="23223515"/>
                <a:ext cx="1273253" cy="680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D704BB6-29DF-864F-8809-9FDBC3F647F1}"/>
                  </a:ext>
                </a:extLst>
              </p:cNvPr>
              <p:cNvCxnSpPr/>
              <p:nvPr/>
            </p:nvCxnSpPr>
            <p:spPr>
              <a:xfrm>
                <a:off x="6775470" y="24708751"/>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515755A-67A4-C94C-9330-554BD8CE7587}"/>
                  </a:ext>
                </a:extLst>
              </p:cNvPr>
              <p:cNvCxnSpPr>
                <a:cxnSpLocks/>
              </p:cNvCxnSpPr>
              <p:nvPr/>
            </p:nvCxnSpPr>
            <p:spPr>
              <a:xfrm>
                <a:off x="8064586" y="23222887"/>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E22EC87-AC8F-0F4F-9386-5E9B4E055F2F}"/>
                  </a:ext>
                </a:extLst>
              </p:cNvPr>
              <p:cNvCxnSpPr/>
              <p:nvPr/>
            </p:nvCxnSpPr>
            <p:spPr>
              <a:xfrm>
                <a:off x="8053440" y="24708751"/>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EA0D91FF-3EE3-BB47-9A52-046FAA81869C}"/>
                  </a:ext>
                </a:extLst>
              </p:cNvPr>
              <p:cNvCxnSpPr>
                <a:cxnSpLocks/>
                <a:endCxn id="73" idx="1"/>
              </p:cNvCxnSpPr>
              <p:nvPr/>
            </p:nvCxnSpPr>
            <p:spPr>
              <a:xfrm>
                <a:off x="9199257" y="23239530"/>
                <a:ext cx="1555399" cy="7594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A603C82-7BCC-A642-9C0B-AA59344A69E3}"/>
                  </a:ext>
                </a:extLst>
              </p:cNvPr>
              <p:cNvCxnSpPr>
                <a:cxnSpLocks/>
                <a:endCxn id="73" idx="1"/>
              </p:cNvCxnSpPr>
              <p:nvPr/>
            </p:nvCxnSpPr>
            <p:spPr>
              <a:xfrm flipV="1">
                <a:off x="9199257" y="23998983"/>
                <a:ext cx="1555399" cy="709768"/>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50" name="Group 49">
                <a:extLst>
                  <a:ext uri="{FF2B5EF4-FFF2-40B4-BE49-F238E27FC236}">
                    <a16:creationId xmlns:a16="http://schemas.microsoft.com/office/drawing/2014/main" id="{03CDE631-DC05-FE43-B0D9-2BB89370357C}"/>
                  </a:ext>
                </a:extLst>
              </p:cNvPr>
              <p:cNvGrpSpPr/>
              <p:nvPr/>
            </p:nvGrpSpPr>
            <p:grpSpPr>
              <a:xfrm flipV="1">
                <a:off x="1530095" y="22954957"/>
                <a:ext cx="353252" cy="202679"/>
                <a:chOff x="4910174" y="5460460"/>
                <a:chExt cx="245089" cy="142119"/>
              </a:xfrm>
            </p:grpSpPr>
            <p:cxnSp>
              <p:nvCxnSpPr>
                <p:cNvPr id="76" name="Straight Connector 75">
                  <a:extLst>
                    <a:ext uri="{FF2B5EF4-FFF2-40B4-BE49-F238E27FC236}">
                      <a16:creationId xmlns:a16="http://schemas.microsoft.com/office/drawing/2014/main" id="{7E235C6E-59F0-B34C-AABF-7260D842F65B}"/>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9D5D57C-FF6D-1B4D-A437-48CFA9198B5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1" name="Group 50">
                <a:extLst>
                  <a:ext uri="{FF2B5EF4-FFF2-40B4-BE49-F238E27FC236}">
                    <a16:creationId xmlns:a16="http://schemas.microsoft.com/office/drawing/2014/main" id="{43DE1F8B-5116-B145-AA4E-5FC0A874DADA}"/>
                  </a:ext>
                </a:extLst>
              </p:cNvPr>
              <p:cNvGrpSpPr/>
              <p:nvPr/>
            </p:nvGrpSpPr>
            <p:grpSpPr>
              <a:xfrm>
                <a:off x="1530095" y="24747298"/>
                <a:ext cx="353252" cy="192127"/>
                <a:chOff x="4910174" y="5460460"/>
                <a:chExt cx="245089" cy="134720"/>
              </a:xfrm>
            </p:grpSpPr>
            <p:cxnSp>
              <p:nvCxnSpPr>
                <p:cNvPr id="74" name="Straight Connector 73">
                  <a:extLst>
                    <a:ext uri="{FF2B5EF4-FFF2-40B4-BE49-F238E27FC236}">
                      <a16:creationId xmlns:a16="http://schemas.microsoft.com/office/drawing/2014/main" id="{020C827E-AB0F-DE46-8BCD-4BA3DCB88587}"/>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E6B942E-C8DA-914F-9A77-C1286DECCFE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3" name="TextBox 52">
                <a:extLst>
                  <a:ext uri="{FF2B5EF4-FFF2-40B4-BE49-F238E27FC236}">
                    <a16:creationId xmlns:a16="http://schemas.microsoft.com/office/drawing/2014/main" id="{AC4F1D84-97C7-EC45-8809-8656E5D2D834}"/>
                  </a:ext>
                </a:extLst>
              </p:cNvPr>
              <p:cNvSpPr txBox="1"/>
              <p:nvPr/>
            </p:nvSpPr>
            <p:spPr>
              <a:xfrm rot="16200000">
                <a:off x="464039" y="23753009"/>
                <a:ext cx="1789302" cy="39617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Entrance pupil</a:t>
                </a:r>
              </a:p>
            </p:txBody>
          </p:sp>
          <p:sp>
            <p:nvSpPr>
              <p:cNvPr id="54" name="TextBox 53">
                <a:extLst>
                  <a:ext uri="{FF2B5EF4-FFF2-40B4-BE49-F238E27FC236}">
                    <a16:creationId xmlns:a16="http://schemas.microsoft.com/office/drawing/2014/main" id="{C695E99E-F4BE-B245-8487-A7308E1D1DEA}"/>
                  </a:ext>
                </a:extLst>
              </p:cNvPr>
              <p:cNvSpPr txBox="1"/>
              <p:nvPr/>
            </p:nvSpPr>
            <p:spPr>
              <a:xfrm>
                <a:off x="1125025" y="24977917"/>
                <a:ext cx="1148725" cy="424316"/>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69" name="Oval 68">
                <a:extLst>
                  <a:ext uri="{FF2B5EF4-FFF2-40B4-BE49-F238E27FC236}">
                    <a16:creationId xmlns:a16="http://schemas.microsoft.com/office/drawing/2014/main" id="{70860E70-A6FC-5D46-A37D-21A225B9C0E2}"/>
                  </a:ext>
                </a:extLst>
              </p:cNvPr>
              <p:cNvSpPr/>
              <p:nvPr/>
            </p:nvSpPr>
            <p:spPr>
              <a:xfrm>
                <a:off x="919925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0" name="Oval 69">
                <a:extLst>
                  <a:ext uri="{FF2B5EF4-FFF2-40B4-BE49-F238E27FC236}">
                    <a16:creationId xmlns:a16="http://schemas.microsoft.com/office/drawing/2014/main" id="{B7D2793F-7BD6-EF48-B9EE-A96DDFB3BD26}"/>
                  </a:ext>
                </a:extLst>
              </p:cNvPr>
              <p:cNvSpPr/>
              <p:nvPr/>
            </p:nvSpPr>
            <p:spPr>
              <a:xfrm>
                <a:off x="6725353"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1" name="Oval 70">
                <a:extLst>
                  <a:ext uri="{FF2B5EF4-FFF2-40B4-BE49-F238E27FC236}">
                    <a16:creationId xmlns:a16="http://schemas.microsoft.com/office/drawing/2014/main" id="{A5CCEBF8-DBDA-B84F-B2DF-C2C7DE2C5B96}"/>
                  </a:ext>
                </a:extLst>
              </p:cNvPr>
              <p:cNvSpPr/>
              <p:nvPr/>
            </p:nvSpPr>
            <p:spPr>
              <a:xfrm>
                <a:off x="280657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2" name="TextBox 71">
                <a:extLst>
                  <a:ext uri="{FF2B5EF4-FFF2-40B4-BE49-F238E27FC236}">
                    <a16:creationId xmlns:a16="http://schemas.microsoft.com/office/drawing/2014/main" id="{6B6B272F-C08F-EC46-B8E1-7041B2FA5009}"/>
                  </a:ext>
                </a:extLst>
              </p:cNvPr>
              <p:cNvSpPr txBox="1"/>
              <p:nvPr/>
            </p:nvSpPr>
            <p:spPr>
              <a:xfrm rot="5400000">
                <a:off x="10526705" y="23814079"/>
                <a:ext cx="1007538" cy="43776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Camera</a:t>
                </a:r>
              </a:p>
            </p:txBody>
          </p:sp>
          <p:sp>
            <p:nvSpPr>
              <p:cNvPr id="73" name="Rectangle 72">
                <a:extLst>
                  <a:ext uri="{FF2B5EF4-FFF2-40B4-BE49-F238E27FC236}">
                    <a16:creationId xmlns:a16="http://schemas.microsoft.com/office/drawing/2014/main" id="{432B227E-0A12-1D42-A699-2005ED7CC60E}"/>
                  </a:ext>
                </a:extLst>
              </p:cNvPr>
              <p:cNvSpPr/>
              <p:nvPr/>
            </p:nvSpPr>
            <p:spPr>
              <a:xfrm>
                <a:off x="10754656" y="23351513"/>
                <a:ext cx="109232" cy="1294941"/>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grpSp>
        <p:sp>
          <p:nvSpPr>
            <p:cNvPr id="36" name="TextBox 35">
              <a:extLst>
                <a:ext uri="{FF2B5EF4-FFF2-40B4-BE49-F238E27FC236}">
                  <a16:creationId xmlns:a16="http://schemas.microsoft.com/office/drawing/2014/main" id="{DB336711-71DE-6845-9B54-8021AC51917C}"/>
                </a:ext>
              </a:extLst>
            </p:cNvPr>
            <p:cNvSpPr txBox="1"/>
            <p:nvPr/>
          </p:nvSpPr>
          <p:spPr>
            <a:xfrm>
              <a:off x="4396846" y="20314899"/>
              <a:ext cx="1073975" cy="369542"/>
            </a:xfrm>
            <a:prstGeom prst="rect">
              <a:avLst/>
            </a:prstGeom>
            <a:noFill/>
          </p:spPr>
          <p:txBody>
            <a:bodyPr wrap="none" rtlCol="0">
              <a:spAutoFit/>
            </a:bodyPr>
            <a:lstStyle/>
            <a:p>
              <a:pPr algn="ctr"/>
              <a:r>
                <a:rPr lang="en-US" sz="1050" b="1" dirty="0">
                  <a:solidFill>
                    <a:srgbClr val="E46C0A"/>
                  </a:solidFill>
                  <a:latin typeface="Helvetica Light" charset="0"/>
                  <a:ea typeface="Helvetica Light" charset="0"/>
                  <a:cs typeface="Helvetica Light" charset="0"/>
                </a:rPr>
                <a:t>Star light</a:t>
              </a:r>
            </a:p>
          </p:txBody>
        </p:sp>
      </p:grpSp>
      <p:grpSp>
        <p:nvGrpSpPr>
          <p:cNvPr id="11" name="Group 10">
            <a:extLst>
              <a:ext uri="{FF2B5EF4-FFF2-40B4-BE49-F238E27FC236}">
                <a16:creationId xmlns:a16="http://schemas.microsoft.com/office/drawing/2014/main" id="{F561E68F-0DE4-6148-9E4A-E36EE93A7B50}"/>
              </a:ext>
            </a:extLst>
          </p:cNvPr>
          <p:cNvGrpSpPr/>
          <p:nvPr/>
        </p:nvGrpSpPr>
        <p:grpSpPr>
          <a:xfrm>
            <a:off x="1137175" y="1634664"/>
            <a:ext cx="1834622" cy="1596648"/>
            <a:chOff x="1286792" y="1462415"/>
            <a:chExt cx="1834622" cy="1596648"/>
          </a:xfrm>
        </p:grpSpPr>
        <p:pic>
          <p:nvPicPr>
            <p:cNvPr id="30" name="Picture 29">
              <a:extLst>
                <a:ext uri="{FF2B5EF4-FFF2-40B4-BE49-F238E27FC236}">
                  <a16:creationId xmlns:a16="http://schemas.microsoft.com/office/drawing/2014/main" id="{45675873-37E2-5248-BCF6-169F21B00B00}"/>
                </a:ext>
              </a:extLst>
            </p:cNvPr>
            <p:cNvPicPr>
              <a:picLocks noChangeAspect="1"/>
            </p:cNvPicPr>
            <p:nvPr/>
          </p:nvPicPr>
          <p:blipFill rotWithShape="1">
            <a:blip r:embed="rId3"/>
            <a:srcRect r="48603"/>
            <a:stretch/>
          </p:blipFill>
          <p:spPr>
            <a:xfrm>
              <a:off x="1286792" y="1558909"/>
              <a:ext cx="1785649" cy="1447592"/>
            </a:xfrm>
            <a:prstGeom prst="rect">
              <a:avLst/>
            </a:prstGeom>
          </p:spPr>
        </p:pic>
        <p:sp>
          <p:nvSpPr>
            <p:cNvPr id="33" name="TextBox 32">
              <a:extLst>
                <a:ext uri="{FF2B5EF4-FFF2-40B4-BE49-F238E27FC236}">
                  <a16:creationId xmlns:a16="http://schemas.microsoft.com/office/drawing/2014/main" id="{BF296649-77ED-D947-AEF9-837F736AD350}"/>
                </a:ext>
              </a:extLst>
            </p:cNvPr>
            <p:cNvSpPr txBox="1"/>
            <p:nvPr/>
          </p:nvSpPr>
          <p:spPr>
            <a:xfrm>
              <a:off x="1948799" y="1462415"/>
              <a:ext cx="732894" cy="261610"/>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Aperture</a:t>
              </a:r>
            </a:p>
          </p:txBody>
        </p:sp>
        <p:sp>
          <p:nvSpPr>
            <p:cNvPr id="34" name="Left Brace 33">
              <a:extLst>
                <a:ext uri="{FF2B5EF4-FFF2-40B4-BE49-F238E27FC236}">
                  <a16:creationId xmlns:a16="http://schemas.microsoft.com/office/drawing/2014/main" id="{F2AEF556-BA24-A24F-9518-456EAE1FCFEC}"/>
                </a:ext>
              </a:extLst>
            </p:cNvPr>
            <p:cNvSpPr/>
            <p:nvPr/>
          </p:nvSpPr>
          <p:spPr>
            <a:xfrm rot="16200000">
              <a:off x="2278013" y="2215663"/>
              <a:ext cx="213657" cy="1473144"/>
            </a:xfrm>
            <a:prstGeom prst="leftBrace">
              <a:avLst>
                <a:gd name="adj1" fmla="val 8333"/>
                <a:gd name="adj2" fmla="val 95790"/>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sp>
        <p:nvSpPr>
          <p:cNvPr id="17" name="TextBox 16">
            <a:extLst>
              <a:ext uri="{FF2B5EF4-FFF2-40B4-BE49-F238E27FC236}">
                <a16:creationId xmlns:a16="http://schemas.microsoft.com/office/drawing/2014/main" id="{207D4275-FEE3-D14E-8711-E6287E033AFA}"/>
              </a:ext>
            </a:extLst>
          </p:cNvPr>
          <p:cNvSpPr txBox="1"/>
          <p:nvPr/>
        </p:nvSpPr>
        <p:spPr>
          <a:xfrm>
            <a:off x="8592688" y="5014932"/>
            <a:ext cx="867545" cy="261610"/>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Final focus</a:t>
            </a:r>
          </a:p>
        </p:txBody>
      </p:sp>
      <p:sp>
        <p:nvSpPr>
          <p:cNvPr id="15" name="Left Brace 14">
            <a:extLst>
              <a:ext uri="{FF2B5EF4-FFF2-40B4-BE49-F238E27FC236}">
                <a16:creationId xmlns:a16="http://schemas.microsoft.com/office/drawing/2014/main" id="{B6681870-41B5-F243-AD9C-5D76A59CE1F8}"/>
              </a:ext>
            </a:extLst>
          </p:cNvPr>
          <p:cNvSpPr/>
          <p:nvPr/>
        </p:nvSpPr>
        <p:spPr>
          <a:xfrm rot="5400000">
            <a:off x="8871682" y="4276609"/>
            <a:ext cx="220785" cy="1492251"/>
          </a:xfrm>
          <a:prstGeom prst="leftBrace">
            <a:avLst>
              <a:gd name="adj1" fmla="val 8333"/>
              <a:gd name="adj2" fmla="val 510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82" name="Title 1">
            <a:extLst>
              <a:ext uri="{FF2B5EF4-FFF2-40B4-BE49-F238E27FC236}">
                <a16:creationId xmlns:a16="http://schemas.microsoft.com/office/drawing/2014/main" id="{E10581DB-53E1-2A42-B779-9B50AD051BFC}"/>
              </a:ext>
            </a:extLst>
          </p:cNvPr>
          <p:cNvSpPr>
            <a:spLocks noGrp="1"/>
          </p:cNvSpPr>
          <p:nvPr>
            <p:ph type="title"/>
          </p:nvPr>
        </p:nvSpPr>
        <p:spPr>
          <a:xfrm>
            <a:off x="838200" y="365125"/>
            <a:ext cx="10515600" cy="1325563"/>
          </a:xfrm>
        </p:spPr>
        <p:txBody>
          <a:bodyPr>
            <a:normAutofit fontScale="90000"/>
          </a:bodyPr>
          <a:lstStyle/>
          <a:p>
            <a:r>
              <a:rPr lang="en-US" b="1" dirty="0">
                <a:solidFill>
                  <a:schemeClr val="tx2"/>
                </a:solidFill>
                <a:ea typeface="Helvetica" charset="0"/>
                <a:cs typeface="Helvetica" charset="0"/>
              </a:rPr>
              <a:t>An introduction to </a:t>
            </a:r>
            <a:r>
              <a:rPr lang="en-US" b="1" dirty="0" err="1">
                <a:solidFill>
                  <a:schemeClr val="tx2"/>
                </a:solidFill>
                <a:ea typeface="Helvetica" charset="0"/>
                <a:cs typeface="Helvetica" charset="0"/>
              </a:rPr>
              <a:t>Coronagraphy</a:t>
            </a:r>
            <a:br>
              <a:rPr lang="en-US" b="1" dirty="0">
                <a:solidFill>
                  <a:schemeClr val="tx2"/>
                </a:solidFill>
              </a:rPr>
            </a:br>
            <a:r>
              <a:rPr lang="en-US" sz="4000" dirty="0">
                <a:solidFill>
                  <a:schemeClr val="accent2">
                    <a:lumMod val="75000"/>
                  </a:schemeClr>
                </a:solidFill>
              </a:rPr>
              <a:t>The ‘perfect’ </a:t>
            </a:r>
            <a:r>
              <a:rPr lang="en-US" sz="4000" dirty="0" err="1">
                <a:solidFill>
                  <a:schemeClr val="accent2">
                    <a:lumMod val="75000"/>
                  </a:schemeClr>
                </a:solidFill>
              </a:rPr>
              <a:t>Apodized</a:t>
            </a:r>
            <a:r>
              <a:rPr lang="en-US" sz="4000" dirty="0">
                <a:solidFill>
                  <a:schemeClr val="accent2">
                    <a:lumMod val="75000"/>
                  </a:schemeClr>
                </a:solidFill>
              </a:rPr>
              <a:t> Pupil </a:t>
            </a:r>
            <a:r>
              <a:rPr lang="en-US" sz="4000" dirty="0" err="1">
                <a:solidFill>
                  <a:schemeClr val="accent2">
                    <a:lumMod val="75000"/>
                  </a:schemeClr>
                </a:solidFill>
              </a:rPr>
              <a:t>Lyot</a:t>
            </a:r>
            <a:r>
              <a:rPr lang="en-US" sz="4000" dirty="0">
                <a:solidFill>
                  <a:schemeClr val="accent2">
                    <a:lumMod val="75000"/>
                  </a:schemeClr>
                </a:solidFill>
              </a:rPr>
              <a:t> Coronagraph (APLC)</a:t>
            </a:r>
            <a:endParaRPr lang="en-US" dirty="0">
              <a:solidFill>
                <a:schemeClr val="tx2"/>
              </a:solidFill>
            </a:endParaRPr>
          </a:p>
        </p:txBody>
      </p:sp>
      <p:pic>
        <p:nvPicPr>
          <p:cNvPr id="84" name="Picture 83" descr="1200px-NASA_logo.svg.png">
            <a:extLst>
              <a:ext uri="{FF2B5EF4-FFF2-40B4-BE49-F238E27FC236}">
                <a16:creationId xmlns:a16="http://schemas.microsoft.com/office/drawing/2014/main" id="{6FCDCC26-A4E5-6E43-A5C9-36591F3BAA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2" name="Slide Number Placeholder 1">
            <a:extLst>
              <a:ext uri="{FF2B5EF4-FFF2-40B4-BE49-F238E27FC236}">
                <a16:creationId xmlns:a16="http://schemas.microsoft.com/office/drawing/2014/main" id="{1D999A58-C44C-B24C-8160-D6D42EC573F6}"/>
              </a:ext>
            </a:extLst>
          </p:cNvPr>
          <p:cNvSpPr>
            <a:spLocks noGrp="1"/>
          </p:cNvSpPr>
          <p:nvPr>
            <p:ph type="sldNum" sz="quarter" idx="12"/>
          </p:nvPr>
        </p:nvSpPr>
        <p:spPr/>
        <p:txBody>
          <a:bodyPr/>
          <a:lstStyle/>
          <a:p>
            <a:fld id="{E3ED5DB9-C276-B342-944C-57E97D868A7F}" type="slidenum">
              <a:rPr lang="en-US" smtClean="0"/>
              <a:t>10</a:t>
            </a:fld>
            <a:endParaRPr lang="en-US"/>
          </a:p>
        </p:txBody>
      </p:sp>
      <p:pic>
        <p:nvPicPr>
          <p:cNvPr id="62" name="Picture 61">
            <a:extLst>
              <a:ext uri="{FF2B5EF4-FFF2-40B4-BE49-F238E27FC236}">
                <a16:creationId xmlns:a16="http://schemas.microsoft.com/office/drawing/2014/main" id="{A9AE23BD-DC9B-2044-8354-A7C22B8E75C5}"/>
              </a:ext>
            </a:extLst>
          </p:cNvPr>
          <p:cNvPicPr>
            <a:picLocks noChangeAspect="1"/>
          </p:cNvPicPr>
          <p:nvPr/>
        </p:nvPicPr>
        <p:blipFill>
          <a:blip r:embed="rId5"/>
          <a:stretch>
            <a:fillRect/>
          </a:stretch>
        </p:blipFill>
        <p:spPr>
          <a:xfrm>
            <a:off x="8158776" y="5243471"/>
            <a:ext cx="1621658" cy="1369038"/>
          </a:xfrm>
          <a:prstGeom prst="rect">
            <a:avLst/>
          </a:prstGeom>
        </p:spPr>
      </p:pic>
      <p:sp>
        <p:nvSpPr>
          <p:cNvPr id="3" name="TextBox 2">
            <a:extLst>
              <a:ext uri="{FF2B5EF4-FFF2-40B4-BE49-F238E27FC236}">
                <a16:creationId xmlns:a16="http://schemas.microsoft.com/office/drawing/2014/main" id="{8AC5710D-EFEF-DA4D-AE42-1459CBE102DA}"/>
              </a:ext>
            </a:extLst>
          </p:cNvPr>
          <p:cNvSpPr txBox="1"/>
          <p:nvPr/>
        </p:nvSpPr>
        <p:spPr>
          <a:xfrm>
            <a:off x="10289406" y="442762"/>
            <a:ext cx="1298753" cy="307777"/>
          </a:xfrm>
          <a:prstGeom prst="rect">
            <a:avLst/>
          </a:prstGeom>
          <a:noFill/>
        </p:spPr>
        <p:txBody>
          <a:bodyPr wrap="none" rtlCol="0">
            <a:spAutoFit/>
          </a:bodyPr>
          <a:lstStyle/>
          <a:p>
            <a:r>
              <a:rPr lang="en-US" sz="1400" dirty="0" err="1"/>
              <a:t>Soummer</a:t>
            </a:r>
            <a:r>
              <a:rPr lang="en-US" sz="1400" dirty="0"/>
              <a:t> 2004</a:t>
            </a:r>
          </a:p>
        </p:txBody>
      </p:sp>
    </p:spTree>
    <p:extLst>
      <p:ext uri="{BB962C8B-B14F-4D97-AF65-F5344CB8AC3E}">
        <p14:creationId xmlns:p14="http://schemas.microsoft.com/office/powerpoint/2010/main" val="3616377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B65939-DC5E-7143-9BB0-5981EA79D335}"/>
              </a:ext>
            </a:extLst>
          </p:cNvPr>
          <p:cNvPicPr>
            <a:picLocks noChangeAspect="1"/>
          </p:cNvPicPr>
          <p:nvPr/>
        </p:nvPicPr>
        <p:blipFill>
          <a:blip r:embed="rId3"/>
          <a:stretch>
            <a:fillRect/>
          </a:stretch>
        </p:blipFill>
        <p:spPr>
          <a:xfrm>
            <a:off x="8158776" y="5240909"/>
            <a:ext cx="1624693" cy="1371600"/>
          </a:xfrm>
          <a:prstGeom prst="rect">
            <a:avLst/>
          </a:prstGeom>
        </p:spPr>
      </p:pic>
      <p:cxnSp>
        <p:nvCxnSpPr>
          <p:cNvPr id="6" name="Straight Connector 5">
            <a:extLst>
              <a:ext uri="{FF2B5EF4-FFF2-40B4-BE49-F238E27FC236}">
                <a16:creationId xmlns:a16="http://schemas.microsoft.com/office/drawing/2014/main" id="{997F0C7D-FEC2-744F-A97B-3566D2539988}"/>
              </a:ext>
            </a:extLst>
          </p:cNvPr>
          <p:cNvCxnSpPr/>
          <p:nvPr/>
        </p:nvCxnSpPr>
        <p:spPr>
          <a:xfrm>
            <a:off x="8969605" y="4006536"/>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2EAE09C-721D-D344-8762-5F16CF66B5B6}"/>
              </a:ext>
            </a:extLst>
          </p:cNvPr>
          <p:cNvCxnSpPr>
            <a:cxnSpLocks/>
          </p:cNvCxnSpPr>
          <p:nvPr/>
        </p:nvCxnSpPr>
        <p:spPr>
          <a:xfrm>
            <a:off x="4973606" y="3662082"/>
            <a:ext cx="0" cy="1344011"/>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7D30D06-CE53-0E45-B1FF-74239E40AFFF}"/>
              </a:ext>
            </a:extLst>
          </p:cNvPr>
          <p:cNvCxnSpPr/>
          <p:nvPr/>
        </p:nvCxnSpPr>
        <p:spPr>
          <a:xfrm>
            <a:off x="2902921" y="3264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1968087-C0C1-D34F-BF77-AE31E1C89B2A}"/>
              </a:ext>
            </a:extLst>
          </p:cNvPr>
          <p:cNvCxnSpPr/>
          <p:nvPr/>
        </p:nvCxnSpPr>
        <p:spPr>
          <a:xfrm>
            <a:off x="7134411" y="3429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F561E68F-0DE4-6148-9E4A-E36EE93A7B50}"/>
              </a:ext>
            </a:extLst>
          </p:cNvPr>
          <p:cNvGrpSpPr/>
          <p:nvPr/>
        </p:nvGrpSpPr>
        <p:grpSpPr>
          <a:xfrm>
            <a:off x="1137175" y="1638340"/>
            <a:ext cx="3357463" cy="1592973"/>
            <a:chOff x="1286792" y="1466091"/>
            <a:chExt cx="3357463" cy="1592973"/>
          </a:xfrm>
        </p:grpSpPr>
        <p:pic>
          <p:nvPicPr>
            <p:cNvPr id="30" name="Picture 29">
              <a:extLst>
                <a:ext uri="{FF2B5EF4-FFF2-40B4-BE49-F238E27FC236}">
                  <a16:creationId xmlns:a16="http://schemas.microsoft.com/office/drawing/2014/main" id="{45675873-37E2-5248-BCF6-169F21B00B00}"/>
                </a:ext>
              </a:extLst>
            </p:cNvPr>
            <p:cNvPicPr>
              <a:picLocks noChangeAspect="1"/>
            </p:cNvPicPr>
            <p:nvPr/>
          </p:nvPicPr>
          <p:blipFill rotWithShape="1">
            <a:blip r:embed="rId4"/>
            <a:srcRect r="48603"/>
            <a:stretch/>
          </p:blipFill>
          <p:spPr>
            <a:xfrm>
              <a:off x="1286792" y="1558909"/>
              <a:ext cx="1785649" cy="1447592"/>
            </a:xfrm>
            <a:prstGeom prst="rect">
              <a:avLst/>
            </a:prstGeom>
          </p:spPr>
        </p:pic>
        <p:pic>
          <p:nvPicPr>
            <p:cNvPr id="31" name="Picture 30">
              <a:extLst>
                <a:ext uri="{FF2B5EF4-FFF2-40B4-BE49-F238E27FC236}">
                  <a16:creationId xmlns:a16="http://schemas.microsoft.com/office/drawing/2014/main" id="{054C5D72-1F1C-3642-97E8-FFF015EF9E23}"/>
                </a:ext>
              </a:extLst>
            </p:cNvPr>
            <p:cNvPicPr>
              <a:picLocks noChangeAspect="1"/>
            </p:cNvPicPr>
            <p:nvPr/>
          </p:nvPicPr>
          <p:blipFill rotWithShape="1">
            <a:blip r:embed="rId5"/>
            <a:srcRect l="16521" t="10488" r="46868" b="-1"/>
            <a:stretch/>
          </p:blipFill>
          <p:spPr>
            <a:xfrm>
              <a:off x="3037548" y="1679184"/>
              <a:ext cx="1606707" cy="1309463"/>
            </a:xfrm>
            <a:prstGeom prst="rect">
              <a:avLst/>
            </a:prstGeom>
          </p:spPr>
        </p:pic>
        <p:sp>
          <p:nvSpPr>
            <p:cNvPr id="32" name="TextBox 31">
              <a:extLst>
                <a:ext uri="{FF2B5EF4-FFF2-40B4-BE49-F238E27FC236}">
                  <a16:creationId xmlns:a16="http://schemas.microsoft.com/office/drawing/2014/main" id="{E94A46F3-76EA-5840-9CDA-5ED320B8FFD2}"/>
                </a:ext>
              </a:extLst>
            </p:cNvPr>
            <p:cNvSpPr txBox="1"/>
            <p:nvPr/>
          </p:nvSpPr>
          <p:spPr>
            <a:xfrm>
              <a:off x="3288605" y="1466091"/>
              <a:ext cx="92348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3" name="TextBox 32">
              <a:extLst>
                <a:ext uri="{FF2B5EF4-FFF2-40B4-BE49-F238E27FC236}">
                  <a16:creationId xmlns:a16="http://schemas.microsoft.com/office/drawing/2014/main" id="{BF296649-77ED-D947-AEF9-837F736AD350}"/>
                </a:ext>
              </a:extLst>
            </p:cNvPr>
            <p:cNvSpPr txBox="1"/>
            <p:nvPr/>
          </p:nvSpPr>
          <p:spPr>
            <a:xfrm>
              <a:off x="1803415" y="1481465"/>
              <a:ext cx="1023659"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4" name="Left Brace 33">
              <a:extLst>
                <a:ext uri="{FF2B5EF4-FFF2-40B4-BE49-F238E27FC236}">
                  <a16:creationId xmlns:a16="http://schemas.microsoft.com/office/drawing/2014/main" id="{F2AEF556-BA24-A24F-9518-456EAE1FCFEC}"/>
                </a:ext>
              </a:extLst>
            </p:cNvPr>
            <p:cNvSpPr/>
            <p:nvPr/>
          </p:nvSpPr>
          <p:spPr>
            <a:xfrm rot="16200000">
              <a:off x="2998590" y="1495087"/>
              <a:ext cx="213657" cy="2914298"/>
            </a:xfrm>
            <a:prstGeom prst="leftBrace">
              <a:avLst>
                <a:gd name="adj1" fmla="val 8333"/>
                <a:gd name="adj2" fmla="val 48082"/>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grpSp>
        <p:nvGrpSpPr>
          <p:cNvPr id="13" name="Group 12">
            <a:extLst>
              <a:ext uri="{FF2B5EF4-FFF2-40B4-BE49-F238E27FC236}">
                <a16:creationId xmlns:a16="http://schemas.microsoft.com/office/drawing/2014/main" id="{FA423DE8-C407-2642-A678-BF79AF92CAD9}"/>
              </a:ext>
            </a:extLst>
          </p:cNvPr>
          <p:cNvGrpSpPr/>
          <p:nvPr/>
        </p:nvGrpSpPr>
        <p:grpSpPr>
          <a:xfrm>
            <a:off x="4225895" y="4929139"/>
            <a:ext cx="1488317" cy="1530721"/>
            <a:chOff x="2830652" y="4571986"/>
            <a:chExt cx="1375031" cy="1530721"/>
          </a:xfrm>
        </p:grpSpPr>
        <p:pic>
          <p:nvPicPr>
            <p:cNvPr id="18" name="Picture 17">
              <a:extLst>
                <a:ext uri="{FF2B5EF4-FFF2-40B4-BE49-F238E27FC236}">
                  <a16:creationId xmlns:a16="http://schemas.microsoft.com/office/drawing/2014/main" id="{4985C682-BC7A-7D4C-81C5-6F4BF18C8EA9}"/>
                </a:ext>
              </a:extLst>
            </p:cNvPr>
            <p:cNvPicPr>
              <a:picLocks noChangeAspect="1"/>
            </p:cNvPicPr>
            <p:nvPr/>
          </p:nvPicPr>
          <p:blipFill rotWithShape="1">
            <a:blip r:embed="rId6"/>
            <a:srcRect l="6175" r="49569"/>
            <a:stretch/>
          </p:blipFill>
          <p:spPr>
            <a:xfrm>
              <a:off x="2830652" y="4713998"/>
              <a:ext cx="1372401" cy="1388709"/>
            </a:xfrm>
            <a:prstGeom prst="rect">
              <a:avLst/>
            </a:prstGeom>
          </p:spPr>
        </p:pic>
        <p:sp>
          <p:nvSpPr>
            <p:cNvPr id="19" name="TextBox 18">
              <a:extLst>
                <a:ext uri="{FF2B5EF4-FFF2-40B4-BE49-F238E27FC236}">
                  <a16:creationId xmlns:a16="http://schemas.microsoft.com/office/drawing/2014/main" id="{89183F02-F9F4-B94B-A115-658447591A6B}"/>
                </a:ext>
              </a:extLst>
            </p:cNvPr>
            <p:cNvSpPr txBox="1"/>
            <p:nvPr/>
          </p:nvSpPr>
          <p:spPr>
            <a:xfrm>
              <a:off x="3167922" y="4651801"/>
              <a:ext cx="777288"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FPM</a:t>
              </a:r>
            </a:p>
          </p:txBody>
        </p:sp>
        <p:sp>
          <p:nvSpPr>
            <p:cNvPr id="21" name="Left Brace 20">
              <a:extLst>
                <a:ext uri="{FF2B5EF4-FFF2-40B4-BE49-F238E27FC236}">
                  <a16:creationId xmlns:a16="http://schemas.microsoft.com/office/drawing/2014/main" id="{6B705331-A2AB-5E4B-A1CE-C0CDAEF055D1}"/>
                </a:ext>
              </a:extLst>
            </p:cNvPr>
            <p:cNvSpPr/>
            <p:nvPr/>
          </p:nvSpPr>
          <p:spPr>
            <a:xfrm rot="5400000">
              <a:off x="3457655" y="4035944"/>
              <a:ext cx="211985" cy="1284070"/>
            </a:xfrm>
            <a:prstGeom prst="leftBrace">
              <a:avLst>
                <a:gd name="adj1" fmla="val 8333"/>
                <a:gd name="adj2" fmla="val 53778"/>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sp>
        <p:nvSpPr>
          <p:cNvPr id="82" name="Title 1">
            <a:extLst>
              <a:ext uri="{FF2B5EF4-FFF2-40B4-BE49-F238E27FC236}">
                <a16:creationId xmlns:a16="http://schemas.microsoft.com/office/drawing/2014/main" id="{E10581DB-53E1-2A42-B779-9B50AD051BFC}"/>
              </a:ext>
            </a:extLst>
          </p:cNvPr>
          <p:cNvSpPr>
            <a:spLocks noGrp="1"/>
          </p:cNvSpPr>
          <p:nvPr>
            <p:ph type="title"/>
          </p:nvPr>
        </p:nvSpPr>
        <p:spPr>
          <a:xfrm>
            <a:off x="838200" y="365125"/>
            <a:ext cx="10515600" cy="1325563"/>
          </a:xfrm>
        </p:spPr>
        <p:txBody>
          <a:bodyPr>
            <a:normAutofit/>
          </a:bodyPr>
          <a:lstStyle/>
          <a:p>
            <a:r>
              <a:rPr lang="en-US" b="1" dirty="0">
                <a:solidFill>
                  <a:schemeClr val="tx2"/>
                </a:solidFill>
                <a:ea typeface="Helvetica" charset="0"/>
                <a:cs typeface="Helvetica" charset="0"/>
              </a:rPr>
              <a:t>An introduction to </a:t>
            </a:r>
            <a:r>
              <a:rPr lang="en-US" b="1" dirty="0" err="1">
                <a:solidFill>
                  <a:schemeClr val="tx2"/>
                </a:solidFill>
                <a:ea typeface="Helvetica" charset="0"/>
                <a:cs typeface="Helvetica" charset="0"/>
              </a:rPr>
              <a:t>Coronagraphy</a:t>
            </a:r>
            <a:br>
              <a:rPr lang="en-US" b="1" dirty="0">
                <a:solidFill>
                  <a:schemeClr val="tx2"/>
                </a:solidFill>
              </a:rPr>
            </a:br>
            <a:r>
              <a:rPr lang="en-US" dirty="0">
                <a:solidFill>
                  <a:schemeClr val="accent2">
                    <a:lumMod val="75000"/>
                  </a:schemeClr>
                </a:solidFill>
              </a:rPr>
              <a:t>The ‘perfect’ APLC</a:t>
            </a:r>
            <a:endParaRPr lang="en-US" sz="4000" b="1" dirty="0">
              <a:solidFill>
                <a:schemeClr val="tx2"/>
              </a:solidFill>
              <a:latin typeface="Helvetica" pitchFamily="2" charset="0"/>
            </a:endParaRPr>
          </a:p>
        </p:txBody>
      </p:sp>
      <p:pic>
        <p:nvPicPr>
          <p:cNvPr id="84" name="Picture 83" descr="1200px-NASA_logo.svg.png">
            <a:extLst>
              <a:ext uri="{FF2B5EF4-FFF2-40B4-BE49-F238E27FC236}">
                <a16:creationId xmlns:a16="http://schemas.microsoft.com/office/drawing/2014/main" id="{6FCDCC26-A4E5-6E43-A5C9-36591F3BAA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2" name="Slide Number Placeholder 1">
            <a:extLst>
              <a:ext uri="{FF2B5EF4-FFF2-40B4-BE49-F238E27FC236}">
                <a16:creationId xmlns:a16="http://schemas.microsoft.com/office/drawing/2014/main" id="{1D999A58-C44C-B24C-8160-D6D42EC573F6}"/>
              </a:ext>
            </a:extLst>
          </p:cNvPr>
          <p:cNvSpPr>
            <a:spLocks noGrp="1"/>
          </p:cNvSpPr>
          <p:nvPr>
            <p:ph type="sldNum" sz="quarter" idx="12"/>
          </p:nvPr>
        </p:nvSpPr>
        <p:spPr/>
        <p:txBody>
          <a:bodyPr/>
          <a:lstStyle/>
          <a:p>
            <a:fld id="{E3ED5DB9-C276-B342-944C-57E97D868A7F}" type="slidenum">
              <a:rPr lang="en-US" smtClean="0"/>
              <a:t>11</a:t>
            </a:fld>
            <a:endParaRPr lang="en-US"/>
          </a:p>
        </p:txBody>
      </p:sp>
      <p:grpSp>
        <p:nvGrpSpPr>
          <p:cNvPr id="85" name="Group 84">
            <a:extLst>
              <a:ext uri="{FF2B5EF4-FFF2-40B4-BE49-F238E27FC236}">
                <a16:creationId xmlns:a16="http://schemas.microsoft.com/office/drawing/2014/main" id="{2E944F85-52AC-4C4D-9B82-64E4A6D8ACAF}"/>
              </a:ext>
            </a:extLst>
          </p:cNvPr>
          <p:cNvGrpSpPr/>
          <p:nvPr/>
        </p:nvGrpSpPr>
        <p:grpSpPr>
          <a:xfrm>
            <a:off x="2512716" y="3275998"/>
            <a:ext cx="6742729" cy="1795153"/>
            <a:chOff x="1346996" y="20314899"/>
            <a:chExt cx="10124333" cy="2612617"/>
          </a:xfrm>
        </p:grpSpPr>
        <p:grpSp>
          <p:nvGrpSpPr>
            <p:cNvPr id="86" name="Group 85">
              <a:extLst>
                <a:ext uri="{FF2B5EF4-FFF2-40B4-BE49-F238E27FC236}">
                  <a16:creationId xmlns:a16="http://schemas.microsoft.com/office/drawing/2014/main" id="{316C18A3-283B-EA41-BEC6-C3F4D32512CC}"/>
                </a:ext>
              </a:extLst>
            </p:cNvPr>
            <p:cNvGrpSpPr/>
            <p:nvPr/>
          </p:nvGrpSpPr>
          <p:grpSpPr>
            <a:xfrm>
              <a:off x="1346996" y="20480240"/>
              <a:ext cx="10124333" cy="2447276"/>
              <a:chOff x="1125025" y="22954957"/>
              <a:chExt cx="10124333" cy="2447276"/>
            </a:xfrm>
          </p:grpSpPr>
          <p:cxnSp>
            <p:nvCxnSpPr>
              <p:cNvPr id="88" name="Straight Connector 87">
                <a:extLst>
                  <a:ext uri="{FF2B5EF4-FFF2-40B4-BE49-F238E27FC236}">
                    <a16:creationId xmlns:a16="http://schemas.microsoft.com/office/drawing/2014/main" id="{B9ECA354-3770-2F45-91F6-8682176A85C6}"/>
                  </a:ext>
                </a:extLst>
              </p:cNvPr>
              <p:cNvCxnSpPr>
                <a:cxnSpLocks/>
                <a:endCxn id="107" idx="1"/>
              </p:cNvCxnSpPr>
              <p:nvPr/>
            </p:nvCxnSpPr>
            <p:spPr>
              <a:xfrm>
                <a:off x="1615218" y="23944990"/>
                <a:ext cx="9139437" cy="5399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815E4B56-53F1-7040-BB04-F15B6901E57A}"/>
                  </a:ext>
                </a:extLst>
              </p:cNvPr>
              <p:cNvCxnSpPr/>
              <p:nvPr/>
            </p:nvCxnSpPr>
            <p:spPr>
              <a:xfrm>
                <a:off x="1623814" y="23239530"/>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71C519A-F5C4-7C4B-8408-DA29B8EBE6FC}"/>
                  </a:ext>
                </a:extLst>
              </p:cNvPr>
              <p:cNvCxnSpPr/>
              <p:nvPr/>
            </p:nvCxnSpPr>
            <p:spPr>
              <a:xfrm flipV="1">
                <a:off x="1615218" y="24660003"/>
                <a:ext cx="126605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08396E3-CC4F-9748-B4FE-2D1770A42575}"/>
                  </a:ext>
                </a:extLst>
              </p:cNvPr>
              <p:cNvCxnSpPr/>
              <p:nvPr/>
            </p:nvCxnSpPr>
            <p:spPr>
              <a:xfrm>
                <a:off x="2875906" y="23223515"/>
                <a:ext cx="3953416" cy="14910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1CE87B5-90FA-5F47-ACD5-A7AA18A115D5}"/>
                  </a:ext>
                </a:extLst>
              </p:cNvPr>
              <p:cNvCxnSpPr/>
              <p:nvPr/>
            </p:nvCxnSpPr>
            <p:spPr>
              <a:xfrm flipV="1">
                <a:off x="2938487" y="23222887"/>
                <a:ext cx="3833617" cy="1437116"/>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15F507B-2FC0-304E-8BDB-97D0F43E818E}"/>
                  </a:ext>
                </a:extLst>
              </p:cNvPr>
              <p:cNvCxnSpPr/>
              <p:nvPr/>
            </p:nvCxnSpPr>
            <p:spPr>
              <a:xfrm flipV="1">
                <a:off x="6791333" y="23223515"/>
                <a:ext cx="1273253" cy="680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1011DE4C-9C0D-5141-B6D3-72E3C8536A18}"/>
                  </a:ext>
                </a:extLst>
              </p:cNvPr>
              <p:cNvCxnSpPr/>
              <p:nvPr/>
            </p:nvCxnSpPr>
            <p:spPr>
              <a:xfrm>
                <a:off x="6775470" y="24708751"/>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93A6A976-A3A3-C94D-B57B-86B9CB92800C}"/>
                  </a:ext>
                </a:extLst>
              </p:cNvPr>
              <p:cNvCxnSpPr>
                <a:cxnSpLocks/>
              </p:cNvCxnSpPr>
              <p:nvPr/>
            </p:nvCxnSpPr>
            <p:spPr>
              <a:xfrm>
                <a:off x="8064586" y="23222887"/>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9F02E65-402D-A647-8C09-96F280EF1D8B}"/>
                  </a:ext>
                </a:extLst>
              </p:cNvPr>
              <p:cNvCxnSpPr/>
              <p:nvPr/>
            </p:nvCxnSpPr>
            <p:spPr>
              <a:xfrm>
                <a:off x="8053440" y="24708751"/>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30EF9F2A-E439-D640-88AC-3A41150E2A89}"/>
                  </a:ext>
                </a:extLst>
              </p:cNvPr>
              <p:cNvCxnSpPr>
                <a:cxnSpLocks/>
                <a:endCxn id="107" idx="1"/>
              </p:cNvCxnSpPr>
              <p:nvPr/>
            </p:nvCxnSpPr>
            <p:spPr>
              <a:xfrm>
                <a:off x="9199257" y="23239530"/>
                <a:ext cx="1555399" cy="7594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E843427D-3723-1F43-875E-0109767B9119}"/>
                  </a:ext>
                </a:extLst>
              </p:cNvPr>
              <p:cNvCxnSpPr>
                <a:cxnSpLocks/>
                <a:endCxn id="107" idx="1"/>
              </p:cNvCxnSpPr>
              <p:nvPr/>
            </p:nvCxnSpPr>
            <p:spPr>
              <a:xfrm flipV="1">
                <a:off x="9199257" y="23998983"/>
                <a:ext cx="1555399" cy="709768"/>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99" name="Group 98">
                <a:extLst>
                  <a:ext uri="{FF2B5EF4-FFF2-40B4-BE49-F238E27FC236}">
                    <a16:creationId xmlns:a16="http://schemas.microsoft.com/office/drawing/2014/main" id="{60DE49E7-EC27-C940-910F-B9F0D3DE30F4}"/>
                  </a:ext>
                </a:extLst>
              </p:cNvPr>
              <p:cNvGrpSpPr/>
              <p:nvPr/>
            </p:nvGrpSpPr>
            <p:grpSpPr>
              <a:xfrm flipV="1">
                <a:off x="1530095" y="22954957"/>
                <a:ext cx="353252" cy="202679"/>
                <a:chOff x="4910174" y="5460460"/>
                <a:chExt cx="245089" cy="142119"/>
              </a:xfrm>
            </p:grpSpPr>
            <p:cxnSp>
              <p:nvCxnSpPr>
                <p:cNvPr id="110" name="Straight Connector 109">
                  <a:extLst>
                    <a:ext uri="{FF2B5EF4-FFF2-40B4-BE49-F238E27FC236}">
                      <a16:creationId xmlns:a16="http://schemas.microsoft.com/office/drawing/2014/main" id="{904D5C90-B7C8-8944-8FF6-7041DC4B851A}"/>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08B7462E-57FC-5A48-9DC6-56AECCFE0902}"/>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0" name="Group 99">
                <a:extLst>
                  <a:ext uri="{FF2B5EF4-FFF2-40B4-BE49-F238E27FC236}">
                    <a16:creationId xmlns:a16="http://schemas.microsoft.com/office/drawing/2014/main" id="{2C610358-0780-DA41-95DE-C117C0FD4EC4}"/>
                  </a:ext>
                </a:extLst>
              </p:cNvPr>
              <p:cNvGrpSpPr/>
              <p:nvPr/>
            </p:nvGrpSpPr>
            <p:grpSpPr>
              <a:xfrm>
                <a:off x="1530095" y="24747298"/>
                <a:ext cx="353252" cy="192127"/>
                <a:chOff x="4910174" y="5460460"/>
                <a:chExt cx="245089" cy="134720"/>
              </a:xfrm>
            </p:grpSpPr>
            <p:cxnSp>
              <p:nvCxnSpPr>
                <p:cNvPr id="108" name="Straight Connector 107">
                  <a:extLst>
                    <a:ext uri="{FF2B5EF4-FFF2-40B4-BE49-F238E27FC236}">
                      <a16:creationId xmlns:a16="http://schemas.microsoft.com/office/drawing/2014/main" id="{E178DCAC-F335-0F4E-A5B3-2F4C7D0ECF99}"/>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61014338-E71E-8449-9392-1F6F66FB5966}"/>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01" name="TextBox 100">
                <a:extLst>
                  <a:ext uri="{FF2B5EF4-FFF2-40B4-BE49-F238E27FC236}">
                    <a16:creationId xmlns:a16="http://schemas.microsoft.com/office/drawing/2014/main" id="{818601EE-B7FC-764B-95D2-8292653FE70F}"/>
                  </a:ext>
                </a:extLst>
              </p:cNvPr>
              <p:cNvSpPr txBox="1"/>
              <p:nvPr/>
            </p:nvSpPr>
            <p:spPr>
              <a:xfrm rot="16200000">
                <a:off x="464039" y="23753009"/>
                <a:ext cx="1789302" cy="39617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Entrance pupil</a:t>
                </a:r>
              </a:p>
            </p:txBody>
          </p:sp>
          <p:sp>
            <p:nvSpPr>
              <p:cNvPr id="102" name="TextBox 101">
                <a:extLst>
                  <a:ext uri="{FF2B5EF4-FFF2-40B4-BE49-F238E27FC236}">
                    <a16:creationId xmlns:a16="http://schemas.microsoft.com/office/drawing/2014/main" id="{EEC194F0-4DD1-2841-AAD1-A67BFEEEBF6F}"/>
                  </a:ext>
                </a:extLst>
              </p:cNvPr>
              <p:cNvSpPr txBox="1"/>
              <p:nvPr/>
            </p:nvSpPr>
            <p:spPr>
              <a:xfrm>
                <a:off x="1125025" y="24977917"/>
                <a:ext cx="1148725" cy="424316"/>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103" name="Oval 102">
                <a:extLst>
                  <a:ext uri="{FF2B5EF4-FFF2-40B4-BE49-F238E27FC236}">
                    <a16:creationId xmlns:a16="http://schemas.microsoft.com/office/drawing/2014/main" id="{9834B30E-DF49-AA4D-B99F-7538BAD1E757}"/>
                  </a:ext>
                </a:extLst>
              </p:cNvPr>
              <p:cNvSpPr/>
              <p:nvPr/>
            </p:nvSpPr>
            <p:spPr>
              <a:xfrm>
                <a:off x="919925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4" name="Oval 103">
                <a:extLst>
                  <a:ext uri="{FF2B5EF4-FFF2-40B4-BE49-F238E27FC236}">
                    <a16:creationId xmlns:a16="http://schemas.microsoft.com/office/drawing/2014/main" id="{28180110-6299-8C4B-9486-F2D873B9FD4E}"/>
                  </a:ext>
                </a:extLst>
              </p:cNvPr>
              <p:cNvSpPr/>
              <p:nvPr/>
            </p:nvSpPr>
            <p:spPr>
              <a:xfrm>
                <a:off x="6725353"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5" name="Oval 104">
                <a:extLst>
                  <a:ext uri="{FF2B5EF4-FFF2-40B4-BE49-F238E27FC236}">
                    <a16:creationId xmlns:a16="http://schemas.microsoft.com/office/drawing/2014/main" id="{820522D4-2935-554D-A7FC-8C1938105A09}"/>
                  </a:ext>
                </a:extLst>
              </p:cNvPr>
              <p:cNvSpPr/>
              <p:nvPr/>
            </p:nvSpPr>
            <p:spPr>
              <a:xfrm>
                <a:off x="280657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6" name="TextBox 105">
                <a:extLst>
                  <a:ext uri="{FF2B5EF4-FFF2-40B4-BE49-F238E27FC236}">
                    <a16:creationId xmlns:a16="http://schemas.microsoft.com/office/drawing/2014/main" id="{B4670E84-F439-174B-870D-D5444D581A0B}"/>
                  </a:ext>
                </a:extLst>
              </p:cNvPr>
              <p:cNvSpPr txBox="1"/>
              <p:nvPr/>
            </p:nvSpPr>
            <p:spPr>
              <a:xfrm rot="5400000">
                <a:off x="10526705" y="23814079"/>
                <a:ext cx="1007538" cy="43776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Camera</a:t>
                </a:r>
              </a:p>
            </p:txBody>
          </p:sp>
          <p:sp>
            <p:nvSpPr>
              <p:cNvPr id="107" name="Rectangle 106">
                <a:extLst>
                  <a:ext uri="{FF2B5EF4-FFF2-40B4-BE49-F238E27FC236}">
                    <a16:creationId xmlns:a16="http://schemas.microsoft.com/office/drawing/2014/main" id="{902A5ABC-1F00-C54A-8205-B420D3347730}"/>
                  </a:ext>
                </a:extLst>
              </p:cNvPr>
              <p:cNvSpPr/>
              <p:nvPr/>
            </p:nvSpPr>
            <p:spPr>
              <a:xfrm>
                <a:off x="10754656" y="23351513"/>
                <a:ext cx="109232" cy="1294941"/>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grpSp>
        <p:sp>
          <p:nvSpPr>
            <p:cNvPr id="87" name="TextBox 86">
              <a:extLst>
                <a:ext uri="{FF2B5EF4-FFF2-40B4-BE49-F238E27FC236}">
                  <a16:creationId xmlns:a16="http://schemas.microsoft.com/office/drawing/2014/main" id="{49E38E34-49E2-0546-A6D5-5A63A6D1608C}"/>
                </a:ext>
              </a:extLst>
            </p:cNvPr>
            <p:cNvSpPr txBox="1"/>
            <p:nvPr/>
          </p:nvSpPr>
          <p:spPr>
            <a:xfrm>
              <a:off x="4396846" y="20314899"/>
              <a:ext cx="1073975" cy="369542"/>
            </a:xfrm>
            <a:prstGeom prst="rect">
              <a:avLst/>
            </a:prstGeom>
            <a:noFill/>
          </p:spPr>
          <p:txBody>
            <a:bodyPr wrap="none" rtlCol="0">
              <a:spAutoFit/>
            </a:bodyPr>
            <a:lstStyle/>
            <a:p>
              <a:pPr algn="ctr"/>
              <a:r>
                <a:rPr lang="en-US" sz="1050" b="1" dirty="0">
                  <a:solidFill>
                    <a:srgbClr val="E46C0A"/>
                  </a:solidFill>
                  <a:latin typeface="Helvetica Light" charset="0"/>
                  <a:ea typeface="Helvetica Light" charset="0"/>
                  <a:cs typeface="Helvetica Light" charset="0"/>
                </a:rPr>
                <a:t>Star light</a:t>
              </a:r>
            </a:p>
          </p:txBody>
        </p:sp>
      </p:grpSp>
      <p:sp>
        <p:nvSpPr>
          <p:cNvPr id="112" name="TextBox 111">
            <a:extLst>
              <a:ext uri="{FF2B5EF4-FFF2-40B4-BE49-F238E27FC236}">
                <a16:creationId xmlns:a16="http://schemas.microsoft.com/office/drawing/2014/main" id="{65F3D6A3-6672-F94D-8945-D8606FD50040}"/>
              </a:ext>
            </a:extLst>
          </p:cNvPr>
          <p:cNvSpPr txBox="1"/>
          <p:nvPr/>
        </p:nvSpPr>
        <p:spPr>
          <a:xfrm>
            <a:off x="8592688" y="5014932"/>
            <a:ext cx="867545" cy="261610"/>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Final focus</a:t>
            </a:r>
          </a:p>
        </p:txBody>
      </p:sp>
      <p:sp>
        <p:nvSpPr>
          <p:cNvPr id="113" name="Left Brace 112">
            <a:extLst>
              <a:ext uri="{FF2B5EF4-FFF2-40B4-BE49-F238E27FC236}">
                <a16:creationId xmlns:a16="http://schemas.microsoft.com/office/drawing/2014/main" id="{34D875D4-650E-784F-A84B-536145ACFE2C}"/>
              </a:ext>
            </a:extLst>
          </p:cNvPr>
          <p:cNvSpPr/>
          <p:nvPr/>
        </p:nvSpPr>
        <p:spPr>
          <a:xfrm rot="5400000">
            <a:off x="8871682" y="4276609"/>
            <a:ext cx="220785" cy="1492251"/>
          </a:xfrm>
          <a:prstGeom prst="leftBrace">
            <a:avLst>
              <a:gd name="adj1" fmla="val 8333"/>
              <a:gd name="adj2" fmla="val 510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Tree>
    <p:extLst>
      <p:ext uri="{BB962C8B-B14F-4D97-AF65-F5344CB8AC3E}">
        <p14:creationId xmlns:p14="http://schemas.microsoft.com/office/powerpoint/2010/main" val="1627747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84D0D-5BD2-CC47-AAB9-F0CB157AC231}"/>
              </a:ext>
            </a:extLst>
          </p:cNvPr>
          <p:cNvPicPr>
            <a:picLocks noChangeAspect="1"/>
          </p:cNvPicPr>
          <p:nvPr/>
        </p:nvPicPr>
        <p:blipFill>
          <a:blip r:embed="rId3"/>
          <a:stretch>
            <a:fillRect/>
          </a:stretch>
        </p:blipFill>
        <p:spPr>
          <a:xfrm>
            <a:off x="8158776" y="5235717"/>
            <a:ext cx="1624693" cy="1371600"/>
          </a:xfrm>
          <a:prstGeom prst="rect">
            <a:avLst/>
          </a:prstGeom>
        </p:spPr>
      </p:pic>
      <p:cxnSp>
        <p:nvCxnSpPr>
          <p:cNvPr id="6" name="Straight Connector 5">
            <a:extLst>
              <a:ext uri="{FF2B5EF4-FFF2-40B4-BE49-F238E27FC236}">
                <a16:creationId xmlns:a16="http://schemas.microsoft.com/office/drawing/2014/main" id="{997F0C7D-FEC2-744F-A97B-3566D2539988}"/>
              </a:ext>
            </a:extLst>
          </p:cNvPr>
          <p:cNvCxnSpPr/>
          <p:nvPr/>
        </p:nvCxnSpPr>
        <p:spPr>
          <a:xfrm>
            <a:off x="8969605" y="4006536"/>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2EAE09C-721D-D344-8762-5F16CF66B5B6}"/>
              </a:ext>
            </a:extLst>
          </p:cNvPr>
          <p:cNvCxnSpPr>
            <a:cxnSpLocks/>
          </p:cNvCxnSpPr>
          <p:nvPr/>
        </p:nvCxnSpPr>
        <p:spPr>
          <a:xfrm>
            <a:off x="4973606" y="3662082"/>
            <a:ext cx="0" cy="1344011"/>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7D30D06-CE53-0E45-B1FF-74239E40AFFF}"/>
              </a:ext>
            </a:extLst>
          </p:cNvPr>
          <p:cNvCxnSpPr/>
          <p:nvPr/>
        </p:nvCxnSpPr>
        <p:spPr>
          <a:xfrm>
            <a:off x="2902921" y="3264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1968087-C0C1-D34F-BF77-AE31E1C89B2A}"/>
              </a:ext>
            </a:extLst>
          </p:cNvPr>
          <p:cNvCxnSpPr/>
          <p:nvPr/>
        </p:nvCxnSpPr>
        <p:spPr>
          <a:xfrm>
            <a:off x="7134411" y="3429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F561E68F-0DE4-6148-9E4A-E36EE93A7B50}"/>
              </a:ext>
            </a:extLst>
          </p:cNvPr>
          <p:cNvGrpSpPr/>
          <p:nvPr/>
        </p:nvGrpSpPr>
        <p:grpSpPr>
          <a:xfrm>
            <a:off x="1137175" y="1638340"/>
            <a:ext cx="3357463" cy="1592973"/>
            <a:chOff x="1286792" y="1466091"/>
            <a:chExt cx="3357463" cy="1592973"/>
          </a:xfrm>
        </p:grpSpPr>
        <p:pic>
          <p:nvPicPr>
            <p:cNvPr id="30" name="Picture 29">
              <a:extLst>
                <a:ext uri="{FF2B5EF4-FFF2-40B4-BE49-F238E27FC236}">
                  <a16:creationId xmlns:a16="http://schemas.microsoft.com/office/drawing/2014/main" id="{45675873-37E2-5248-BCF6-169F21B00B00}"/>
                </a:ext>
              </a:extLst>
            </p:cNvPr>
            <p:cNvPicPr>
              <a:picLocks noChangeAspect="1"/>
            </p:cNvPicPr>
            <p:nvPr/>
          </p:nvPicPr>
          <p:blipFill rotWithShape="1">
            <a:blip r:embed="rId4"/>
            <a:srcRect r="48603"/>
            <a:stretch/>
          </p:blipFill>
          <p:spPr>
            <a:xfrm>
              <a:off x="1286792" y="1558909"/>
              <a:ext cx="1785649" cy="1447592"/>
            </a:xfrm>
            <a:prstGeom prst="rect">
              <a:avLst/>
            </a:prstGeom>
          </p:spPr>
        </p:pic>
        <p:pic>
          <p:nvPicPr>
            <p:cNvPr id="31" name="Picture 30">
              <a:extLst>
                <a:ext uri="{FF2B5EF4-FFF2-40B4-BE49-F238E27FC236}">
                  <a16:creationId xmlns:a16="http://schemas.microsoft.com/office/drawing/2014/main" id="{054C5D72-1F1C-3642-97E8-FFF015EF9E23}"/>
                </a:ext>
              </a:extLst>
            </p:cNvPr>
            <p:cNvPicPr>
              <a:picLocks noChangeAspect="1"/>
            </p:cNvPicPr>
            <p:nvPr/>
          </p:nvPicPr>
          <p:blipFill rotWithShape="1">
            <a:blip r:embed="rId5"/>
            <a:srcRect l="16521" t="10488" r="46868" b="-1"/>
            <a:stretch/>
          </p:blipFill>
          <p:spPr>
            <a:xfrm>
              <a:off x="3037548" y="1679184"/>
              <a:ext cx="1606707" cy="1309463"/>
            </a:xfrm>
            <a:prstGeom prst="rect">
              <a:avLst/>
            </a:prstGeom>
          </p:spPr>
        </p:pic>
        <p:sp>
          <p:nvSpPr>
            <p:cNvPr id="32" name="TextBox 31">
              <a:extLst>
                <a:ext uri="{FF2B5EF4-FFF2-40B4-BE49-F238E27FC236}">
                  <a16:creationId xmlns:a16="http://schemas.microsoft.com/office/drawing/2014/main" id="{E94A46F3-76EA-5840-9CDA-5ED320B8FFD2}"/>
                </a:ext>
              </a:extLst>
            </p:cNvPr>
            <p:cNvSpPr txBox="1"/>
            <p:nvPr/>
          </p:nvSpPr>
          <p:spPr>
            <a:xfrm>
              <a:off x="3288605" y="1466091"/>
              <a:ext cx="92348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3" name="TextBox 32">
              <a:extLst>
                <a:ext uri="{FF2B5EF4-FFF2-40B4-BE49-F238E27FC236}">
                  <a16:creationId xmlns:a16="http://schemas.microsoft.com/office/drawing/2014/main" id="{BF296649-77ED-D947-AEF9-837F736AD350}"/>
                </a:ext>
              </a:extLst>
            </p:cNvPr>
            <p:cNvSpPr txBox="1"/>
            <p:nvPr/>
          </p:nvSpPr>
          <p:spPr>
            <a:xfrm>
              <a:off x="1803415" y="1481465"/>
              <a:ext cx="1023659"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4" name="Left Brace 33">
              <a:extLst>
                <a:ext uri="{FF2B5EF4-FFF2-40B4-BE49-F238E27FC236}">
                  <a16:creationId xmlns:a16="http://schemas.microsoft.com/office/drawing/2014/main" id="{F2AEF556-BA24-A24F-9518-456EAE1FCFEC}"/>
                </a:ext>
              </a:extLst>
            </p:cNvPr>
            <p:cNvSpPr/>
            <p:nvPr/>
          </p:nvSpPr>
          <p:spPr>
            <a:xfrm rot="16200000">
              <a:off x="2998590" y="1495087"/>
              <a:ext cx="213657" cy="2914298"/>
            </a:xfrm>
            <a:prstGeom prst="leftBrace">
              <a:avLst>
                <a:gd name="adj1" fmla="val 8333"/>
                <a:gd name="adj2" fmla="val 48082"/>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sp>
        <p:nvSpPr>
          <p:cNvPr id="82" name="Title 1">
            <a:extLst>
              <a:ext uri="{FF2B5EF4-FFF2-40B4-BE49-F238E27FC236}">
                <a16:creationId xmlns:a16="http://schemas.microsoft.com/office/drawing/2014/main" id="{E10581DB-53E1-2A42-B779-9B50AD051BFC}"/>
              </a:ext>
            </a:extLst>
          </p:cNvPr>
          <p:cNvSpPr>
            <a:spLocks noGrp="1"/>
          </p:cNvSpPr>
          <p:nvPr>
            <p:ph type="title"/>
          </p:nvPr>
        </p:nvSpPr>
        <p:spPr>
          <a:xfrm>
            <a:off x="838200" y="365125"/>
            <a:ext cx="10515600" cy="1325563"/>
          </a:xfrm>
        </p:spPr>
        <p:txBody>
          <a:bodyPr>
            <a:normAutofit/>
          </a:bodyPr>
          <a:lstStyle/>
          <a:p>
            <a:r>
              <a:rPr lang="en-US" b="1" dirty="0">
                <a:solidFill>
                  <a:schemeClr val="tx2"/>
                </a:solidFill>
                <a:ea typeface="Helvetica" charset="0"/>
                <a:cs typeface="Helvetica" charset="0"/>
              </a:rPr>
              <a:t>An introduction to </a:t>
            </a:r>
            <a:r>
              <a:rPr lang="en-US" b="1" dirty="0" err="1">
                <a:solidFill>
                  <a:schemeClr val="tx2"/>
                </a:solidFill>
                <a:ea typeface="Helvetica" charset="0"/>
                <a:cs typeface="Helvetica" charset="0"/>
              </a:rPr>
              <a:t>Coronagraphy</a:t>
            </a:r>
            <a:br>
              <a:rPr lang="en-US" b="1" dirty="0">
                <a:solidFill>
                  <a:schemeClr val="tx2"/>
                </a:solidFill>
              </a:rPr>
            </a:br>
            <a:r>
              <a:rPr lang="en-US" dirty="0">
                <a:solidFill>
                  <a:schemeClr val="accent2">
                    <a:lumMod val="75000"/>
                  </a:schemeClr>
                </a:solidFill>
              </a:rPr>
              <a:t>The ‘perfect’ APLC</a:t>
            </a:r>
            <a:endParaRPr lang="en-US" sz="4000" b="1" dirty="0">
              <a:solidFill>
                <a:schemeClr val="tx2"/>
              </a:solidFill>
              <a:latin typeface="Helvetica" pitchFamily="2" charset="0"/>
            </a:endParaRPr>
          </a:p>
        </p:txBody>
      </p:sp>
      <p:pic>
        <p:nvPicPr>
          <p:cNvPr id="84" name="Picture 83" descr="1200px-NASA_logo.svg.png">
            <a:extLst>
              <a:ext uri="{FF2B5EF4-FFF2-40B4-BE49-F238E27FC236}">
                <a16:creationId xmlns:a16="http://schemas.microsoft.com/office/drawing/2014/main" id="{6FCDCC26-A4E5-6E43-A5C9-36591F3BAA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2" name="Slide Number Placeholder 1">
            <a:extLst>
              <a:ext uri="{FF2B5EF4-FFF2-40B4-BE49-F238E27FC236}">
                <a16:creationId xmlns:a16="http://schemas.microsoft.com/office/drawing/2014/main" id="{1D999A58-C44C-B24C-8160-D6D42EC573F6}"/>
              </a:ext>
            </a:extLst>
          </p:cNvPr>
          <p:cNvSpPr>
            <a:spLocks noGrp="1"/>
          </p:cNvSpPr>
          <p:nvPr>
            <p:ph type="sldNum" sz="quarter" idx="12"/>
          </p:nvPr>
        </p:nvSpPr>
        <p:spPr/>
        <p:txBody>
          <a:bodyPr/>
          <a:lstStyle/>
          <a:p>
            <a:fld id="{E3ED5DB9-C276-B342-944C-57E97D868A7F}" type="slidenum">
              <a:rPr lang="en-US" smtClean="0"/>
              <a:t>12</a:t>
            </a:fld>
            <a:endParaRPr lang="en-US"/>
          </a:p>
        </p:txBody>
      </p:sp>
      <p:grpSp>
        <p:nvGrpSpPr>
          <p:cNvPr id="85" name="Group 84">
            <a:extLst>
              <a:ext uri="{FF2B5EF4-FFF2-40B4-BE49-F238E27FC236}">
                <a16:creationId xmlns:a16="http://schemas.microsoft.com/office/drawing/2014/main" id="{2E944F85-52AC-4C4D-9B82-64E4A6D8ACAF}"/>
              </a:ext>
            </a:extLst>
          </p:cNvPr>
          <p:cNvGrpSpPr/>
          <p:nvPr/>
        </p:nvGrpSpPr>
        <p:grpSpPr>
          <a:xfrm>
            <a:off x="2512716" y="3275998"/>
            <a:ext cx="6742729" cy="1795153"/>
            <a:chOff x="1346996" y="20314899"/>
            <a:chExt cx="10124333" cy="2612617"/>
          </a:xfrm>
        </p:grpSpPr>
        <p:grpSp>
          <p:nvGrpSpPr>
            <p:cNvPr id="86" name="Group 85">
              <a:extLst>
                <a:ext uri="{FF2B5EF4-FFF2-40B4-BE49-F238E27FC236}">
                  <a16:creationId xmlns:a16="http://schemas.microsoft.com/office/drawing/2014/main" id="{316C18A3-283B-EA41-BEC6-C3F4D32512CC}"/>
                </a:ext>
              </a:extLst>
            </p:cNvPr>
            <p:cNvGrpSpPr/>
            <p:nvPr/>
          </p:nvGrpSpPr>
          <p:grpSpPr>
            <a:xfrm>
              <a:off x="1346996" y="20480240"/>
              <a:ext cx="10124333" cy="2447276"/>
              <a:chOff x="1125025" y="22954957"/>
              <a:chExt cx="10124333" cy="2447276"/>
            </a:xfrm>
          </p:grpSpPr>
          <p:cxnSp>
            <p:nvCxnSpPr>
              <p:cNvPr id="88" name="Straight Connector 87">
                <a:extLst>
                  <a:ext uri="{FF2B5EF4-FFF2-40B4-BE49-F238E27FC236}">
                    <a16:creationId xmlns:a16="http://schemas.microsoft.com/office/drawing/2014/main" id="{B9ECA354-3770-2F45-91F6-8682176A85C6}"/>
                  </a:ext>
                </a:extLst>
              </p:cNvPr>
              <p:cNvCxnSpPr>
                <a:cxnSpLocks/>
                <a:endCxn id="107" idx="1"/>
              </p:cNvCxnSpPr>
              <p:nvPr/>
            </p:nvCxnSpPr>
            <p:spPr>
              <a:xfrm>
                <a:off x="1615218" y="23944990"/>
                <a:ext cx="9139437" cy="5399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815E4B56-53F1-7040-BB04-F15B6901E57A}"/>
                  </a:ext>
                </a:extLst>
              </p:cNvPr>
              <p:cNvCxnSpPr/>
              <p:nvPr/>
            </p:nvCxnSpPr>
            <p:spPr>
              <a:xfrm>
                <a:off x="1623814" y="23239530"/>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71C519A-F5C4-7C4B-8408-DA29B8EBE6FC}"/>
                  </a:ext>
                </a:extLst>
              </p:cNvPr>
              <p:cNvCxnSpPr/>
              <p:nvPr/>
            </p:nvCxnSpPr>
            <p:spPr>
              <a:xfrm flipV="1">
                <a:off x="1615218" y="24660003"/>
                <a:ext cx="126605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08396E3-CC4F-9748-B4FE-2D1770A42575}"/>
                  </a:ext>
                </a:extLst>
              </p:cNvPr>
              <p:cNvCxnSpPr/>
              <p:nvPr/>
            </p:nvCxnSpPr>
            <p:spPr>
              <a:xfrm>
                <a:off x="2875906" y="23223515"/>
                <a:ext cx="3953416" cy="14910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1CE87B5-90FA-5F47-ACD5-A7AA18A115D5}"/>
                  </a:ext>
                </a:extLst>
              </p:cNvPr>
              <p:cNvCxnSpPr/>
              <p:nvPr/>
            </p:nvCxnSpPr>
            <p:spPr>
              <a:xfrm flipV="1">
                <a:off x="2938487" y="23222887"/>
                <a:ext cx="3833617" cy="1437116"/>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15F507B-2FC0-304E-8BDB-97D0F43E818E}"/>
                  </a:ext>
                </a:extLst>
              </p:cNvPr>
              <p:cNvCxnSpPr/>
              <p:nvPr/>
            </p:nvCxnSpPr>
            <p:spPr>
              <a:xfrm flipV="1">
                <a:off x="6791333" y="23223515"/>
                <a:ext cx="1273253" cy="680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1011DE4C-9C0D-5141-B6D3-72E3C8536A18}"/>
                  </a:ext>
                </a:extLst>
              </p:cNvPr>
              <p:cNvCxnSpPr/>
              <p:nvPr/>
            </p:nvCxnSpPr>
            <p:spPr>
              <a:xfrm>
                <a:off x="6775470" y="24708751"/>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93A6A976-A3A3-C94D-B57B-86B9CB92800C}"/>
                  </a:ext>
                </a:extLst>
              </p:cNvPr>
              <p:cNvCxnSpPr>
                <a:cxnSpLocks/>
              </p:cNvCxnSpPr>
              <p:nvPr/>
            </p:nvCxnSpPr>
            <p:spPr>
              <a:xfrm>
                <a:off x="8064586" y="23222887"/>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9F02E65-402D-A647-8C09-96F280EF1D8B}"/>
                  </a:ext>
                </a:extLst>
              </p:cNvPr>
              <p:cNvCxnSpPr/>
              <p:nvPr/>
            </p:nvCxnSpPr>
            <p:spPr>
              <a:xfrm>
                <a:off x="8053440" y="24708751"/>
                <a:ext cx="1145816"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30EF9F2A-E439-D640-88AC-3A41150E2A89}"/>
                  </a:ext>
                </a:extLst>
              </p:cNvPr>
              <p:cNvCxnSpPr>
                <a:cxnSpLocks/>
                <a:endCxn id="107" idx="1"/>
              </p:cNvCxnSpPr>
              <p:nvPr/>
            </p:nvCxnSpPr>
            <p:spPr>
              <a:xfrm>
                <a:off x="9199257" y="23239530"/>
                <a:ext cx="1555399" cy="7594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E843427D-3723-1F43-875E-0109767B9119}"/>
                  </a:ext>
                </a:extLst>
              </p:cNvPr>
              <p:cNvCxnSpPr>
                <a:cxnSpLocks/>
                <a:endCxn id="107" idx="1"/>
              </p:cNvCxnSpPr>
              <p:nvPr/>
            </p:nvCxnSpPr>
            <p:spPr>
              <a:xfrm flipV="1">
                <a:off x="9199257" y="23998983"/>
                <a:ext cx="1555399" cy="709768"/>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99" name="Group 98">
                <a:extLst>
                  <a:ext uri="{FF2B5EF4-FFF2-40B4-BE49-F238E27FC236}">
                    <a16:creationId xmlns:a16="http://schemas.microsoft.com/office/drawing/2014/main" id="{60DE49E7-EC27-C940-910F-B9F0D3DE30F4}"/>
                  </a:ext>
                </a:extLst>
              </p:cNvPr>
              <p:cNvGrpSpPr/>
              <p:nvPr/>
            </p:nvGrpSpPr>
            <p:grpSpPr>
              <a:xfrm flipV="1">
                <a:off x="1530095" y="22954957"/>
                <a:ext cx="353252" cy="202679"/>
                <a:chOff x="4910174" y="5460460"/>
                <a:chExt cx="245089" cy="142119"/>
              </a:xfrm>
            </p:grpSpPr>
            <p:cxnSp>
              <p:nvCxnSpPr>
                <p:cNvPr id="110" name="Straight Connector 109">
                  <a:extLst>
                    <a:ext uri="{FF2B5EF4-FFF2-40B4-BE49-F238E27FC236}">
                      <a16:creationId xmlns:a16="http://schemas.microsoft.com/office/drawing/2014/main" id="{904D5C90-B7C8-8944-8FF6-7041DC4B851A}"/>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08B7462E-57FC-5A48-9DC6-56AECCFE0902}"/>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0" name="Group 99">
                <a:extLst>
                  <a:ext uri="{FF2B5EF4-FFF2-40B4-BE49-F238E27FC236}">
                    <a16:creationId xmlns:a16="http://schemas.microsoft.com/office/drawing/2014/main" id="{2C610358-0780-DA41-95DE-C117C0FD4EC4}"/>
                  </a:ext>
                </a:extLst>
              </p:cNvPr>
              <p:cNvGrpSpPr/>
              <p:nvPr/>
            </p:nvGrpSpPr>
            <p:grpSpPr>
              <a:xfrm>
                <a:off x="1530095" y="24747298"/>
                <a:ext cx="353252" cy="192127"/>
                <a:chOff x="4910174" y="5460460"/>
                <a:chExt cx="245089" cy="134720"/>
              </a:xfrm>
            </p:grpSpPr>
            <p:cxnSp>
              <p:nvCxnSpPr>
                <p:cNvPr id="108" name="Straight Connector 107">
                  <a:extLst>
                    <a:ext uri="{FF2B5EF4-FFF2-40B4-BE49-F238E27FC236}">
                      <a16:creationId xmlns:a16="http://schemas.microsoft.com/office/drawing/2014/main" id="{E178DCAC-F335-0F4E-A5B3-2F4C7D0ECF99}"/>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61014338-E71E-8449-9392-1F6F66FB5966}"/>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01" name="TextBox 100">
                <a:extLst>
                  <a:ext uri="{FF2B5EF4-FFF2-40B4-BE49-F238E27FC236}">
                    <a16:creationId xmlns:a16="http://schemas.microsoft.com/office/drawing/2014/main" id="{818601EE-B7FC-764B-95D2-8292653FE70F}"/>
                  </a:ext>
                </a:extLst>
              </p:cNvPr>
              <p:cNvSpPr txBox="1"/>
              <p:nvPr/>
            </p:nvSpPr>
            <p:spPr>
              <a:xfrm rot="16200000">
                <a:off x="464039" y="23753009"/>
                <a:ext cx="1789302" cy="39617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Entrance pupil</a:t>
                </a:r>
              </a:p>
            </p:txBody>
          </p:sp>
          <p:sp>
            <p:nvSpPr>
              <p:cNvPr id="102" name="TextBox 101">
                <a:extLst>
                  <a:ext uri="{FF2B5EF4-FFF2-40B4-BE49-F238E27FC236}">
                    <a16:creationId xmlns:a16="http://schemas.microsoft.com/office/drawing/2014/main" id="{EEC194F0-4DD1-2841-AAD1-A67BFEEEBF6F}"/>
                  </a:ext>
                </a:extLst>
              </p:cNvPr>
              <p:cNvSpPr txBox="1"/>
              <p:nvPr/>
            </p:nvSpPr>
            <p:spPr>
              <a:xfrm>
                <a:off x="1125025" y="24977917"/>
                <a:ext cx="1148725" cy="424316"/>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103" name="Oval 102">
                <a:extLst>
                  <a:ext uri="{FF2B5EF4-FFF2-40B4-BE49-F238E27FC236}">
                    <a16:creationId xmlns:a16="http://schemas.microsoft.com/office/drawing/2014/main" id="{9834B30E-DF49-AA4D-B99F-7538BAD1E757}"/>
                  </a:ext>
                </a:extLst>
              </p:cNvPr>
              <p:cNvSpPr/>
              <p:nvPr/>
            </p:nvSpPr>
            <p:spPr>
              <a:xfrm>
                <a:off x="919925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4" name="Oval 103">
                <a:extLst>
                  <a:ext uri="{FF2B5EF4-FFF2-40B4-BE49-F238E27FC236}">
                    <a16:creationId xmlns:a16="http://schemas.microsoft.com/office/drawing/2014/main" id="{28180110-6299-8C4B-9486-F2D873B9FD4E}"/>
                  </a:ext>
                </a:extLst>
              </p:cNvPr>
              <p:cNvSpPr/>
              <p:nvPr/>
            </p:nvSpPr>
            <p:spPr>
              <a:xfrm>
                <a:off x="6725353"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5" name="Oval 104">
                <a:extLst>
                  <a:ext uri="{FF2B5EF4-FFF2-40B4-BE49-F238E27FC236}">
                    <a16:creationId xmlns:a16="http://schemas.microsoft.com/office/drawing/2014/main" id="{820522D4-2935-554D-A7FC-8C1938105A09}"/>
                  </a:ext>
                </a:extLst>
              </p:cNvPr>
              <p:cNvSpPr/>
              <p:nvPr/>
            </p:nvSpPr>
            <p:spPr>
              <a:xfrm>
                <a:off x="280657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106" name="TextBox 105">
                <a:extLst>
                  <a:ext uri="{FF2B5EF4-FFF2-40B4-BE49-F238E27FC236}">
                    <a16:creationId xmlns:a16="http://schemas.microsoft.com/office/drawing/2014/main" id="{B4670E84-F439-174B-870D-D5444D581A0B}"/>
                  </a:ext>
                </a:extLst>
              </p:cNvPr>
              <p:cNvSpPr txBox="1"/>
              <p:nvPr/>
            </p:nvSpPr>
            <p:spPr>
              <a:xfrm rot="5400000">
                <a:off x="10526705" y="23814079"/>
                <a:ext cx="1007538" cy="43776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Camera</a:t>
                </a:r>
              </a:p>
            </p:txBody>
          </p:sp>
          <p:sp>
            <p:nvSpPr>
              <p:cNvPr id="107" name="Rectangle 106">
                <a:extLst>
                  <a:ext uri="{FF2B5EF4-FFF2-40B4-BE49-F238E27FC236}">
                    <a16:creationId xmlns:a16="http://schemas.microsoft.com/office/drawing/2014/main" id="{902A5ABC-1F00-C54A-8205-B420D3347730}"/>
                  </a:ext>
                </a:extLst>
              </p:cNvPr>
              <p:cNvSpPr/>
              <p:nvPr/>
            </p:nvSpPr>
            <p:spPr>
              <a:xfrm>
                <a:off x="10754656" y="23351513"/>
                <a:ext cx="109232" cy="1294941"/>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grpSp>
        <p:sp>
          <p:nvSpPr>
            <p:cNvPr id="87" name="TextBox 86">
              <a:extLst>
                <a:ext uri="{FF2B5EF4-FFF2-40B4-BE49-F238E27FC236}">
                  <a16:creationId xmlns:a16="http://schemas.microsoft.com/office/drawing/2014/main" id="{49E38E34-49E2-0546-A6D5-5A63A6D1608C}"/>
                </a:ext>
              </a:extLst>
            </p:cNvPr>
            <p:cNvSpPr txBox="1"/>
            <p:nvPr/>
          </p:nvSpPr>
          <p:spPr>
            <a:xfrm>
              <a:off x="4396846" y="20314899"/>
              <a:ext cx="1073975" cy="369542"/>
            </a:xfrm>
            <a:prstGeom prst="rect">
              <a:avLst/>
            </a:prstGeom>
            <a:noFill/>
          </p:spPr>
          <p:txBody>
            <a:bodyPr wrap="none" rtlCol="0">
              <a:spAutoFit/>
            </a:bodyPr>
            <a:lstStyle/>
            <a:p>
              <a:pPr algn="ctr"/>
              <a:r>
                <a:rPr lang="en-US" sz="1050" b="1" dirty="0">
                  <a:solidFill>
                    <a:srgbClr val="E46C0A"/>
                  </a:solidFill>
                  <a:latin typeface="Helvetica Light" charset="0"/>
                  <a:ea typeface="Helvetica Light" charset="0"/>
                  <a:cs typeface="Helvetica Light" charset="0"/>
                </a:rPr>
                <a:t>Star light</a:t>
              </a:r>
            </a:p>
          </p:txBody>
        </p:sp>
      </p:grpSp>
      <p:sp>
        <p:nvSpPr>
          <p:cNvPr id="112" name="TextBox 111">
            <a:extLst>
              <a:ext uri="{FF2B5EF4-FFF2-40B4-BE49-F238E27FC236}">
                <a16:creationId xmlns:a16="http://schemas.microsoft.com/office/drawing/2014/main" id="{65F3D6A3-6672-F94D-8945-D8606FD50040}"/>
              </a:ext>
            </a:extLst>
          </p:cNvPr>
          <p:cNvSpPr txBox="1"/>
          <p:nvPr/>
        </p:nvSpPr>
        <p:spPr>
          <a:xfrm>
            <a:off x="8592688" y="5014932"/>
            <a:ext cx="867545" cy="261610"/>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Final focus</a:t>
            </a:r>
          </a:p>
        </p:txBody>
      </p:sp>
      <p:sp>
        <p:nvSpPr>
          <p:cNvPr id="113" name="Left Brace 112">
            <a:extLst>
              <a:ext uri="{FF2B5EF4-FFF2-40B4-BE49-F238E27FC236}">
                <a16:creationId xmlns:a16="http://schemas.microsoft.com/office/drawing/2014/main" id="{34D875D4-650E-784F-A84B-536145ACFE2C}"/>
              </a:ext>
            </a:extLst>
          </p:cNvPr>
          <p:cNvSpPr/>
          <p:nvPr/>
        </p:nvSpPr>
        <p:spPr>
          <a:xfrm rot="5400000">
            <a:off x="8871682" y="4276609"/>
            <a:ext cx="220785" cy="1492251"/>
          </a:xfrm>
          <a:prstGeom prst="leftBrace">
            <a:avLst>
              <a:gd name="adj1" fmla="val 8333"/>
              <a:gd name="adj2" fmla="val 510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nvGrpSpPr>
          <p:cNvPr id="50" name="Group 49">
            <a:extLst>
              <a:ext uri="{FF2B5EF4-FFF2-40B4-BE49-F238E27FC236}">
                <a16:creationId xmlns:a16="http://schemas.microsoft.com/office/drawing/2014/main" id="{31F9A835-91EA-7448-BECE-D4BF23CD152C}"/>
              </a:ext>
            </a:extLst>
          </p:cNvPr>
          <p:cNvGrpSpPr/>
          <p:nvPr/>
        </p:nvGrpSpPr>
        <p:grpSpPr>
          <a:xfrm>
            <a:off x="2662643" y="4929138"/>
            <a:ext cx="3051567" cy="1547041"/>
            <a:chOff x="1386389" y="4571985"/>
            <a:chExt cx="2819291" cy="1547041"/>
          </a:xfrm>
        </p:grpSpPr>
        <p:pic>
          <p:nvPicPr>
            <p:cNvPr id="51" name="Picture 50">
              <a:extLst>
                <a:ext uri="{FF2B5EF4-FFF2-40B4-BE49-F238E27FC236}">
                  <a16:creationId xmlns:a16="http://schemas.microsoft.com/office/drawing/2014/main" id="{8939A01D-78BA-474A-BA73-63DE274C9CFA}"/>
                </a:ext>
              </a:extLst>
            </p:cNvPr>
            <p:cNvPicPr>
              <a:picLocks noChangeAspect="1"/>
            </p:cNvPicPr>
            <p:nvPr/>
          </p:nvPicPr>
          <p:blipFill rotWithShape="1">
            <a:blip r:embed="rId7"/>
            <a:srcRect l="6175" r="2955"/>
            <a:stretch/>
          </p:blipFill>
          <p:spPr>
            <a:xfrm>
              <a:off x="1386389" y="4730317"/>
              <a:ext cx="2817958" cy="1388709"/>
            </a:xfrm>
            <a:prstGeom prst="rect">
              <a:avLst/>
            </a:prstGeom>
          </p:spPr>
        </p:pic>
        <p:sp>
          <p:nvSpPr>
            <p:cNvPr id="52" name="TextBox 51">
              <a:extLst>
                <a:ext uri="{FF2B5EF4-FFF2-40B4-BE49-F238E27FC236}">
                  <a16:creationId xmlns:a16="http://schemas.microsoft.com/office/drawing/2014/main" id="{25B3A7FC-AF92-3246-AC45-DE6C943DFE92}"/>
                </a:ext>
              </a:extLst>
            </p:cNvPr>
            <p:cNvSpPr txBox="1"/>
            <p:nvPr/>
          </p:nvSpPr>
          <p:spPr>
            <a:xfrm>
              <a:off x="1714469" y="4651513"/>
              <a:ext cx="777288"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FPM</a:t>
              </a:r>
            </a:p>
          </p:txBody>
        </p:sp>
        <p:sp>
          <p:nvSpPr>
            <p:cNvPr id="53" name="TextBox 52">
              <a:extLst>
                <a:ext uri="{FF2B5EF4-FFF2-40B4-BE49-F238E27FC236}">
                  <a16:creationId xmlns:a16="http://schemas.microsoft.com/office/drawing/2014/main" id="{3A16D5EE-0D4C-054E-B60A-523DDB2E6C16}"/>
                </a:ext>
              </a:extLst>
            </p:cNvPr>
            <p:cNvSpPr txBox="1"/>
            <p:nvPr/>
          </p:nvSpPr>
          <p:spPr>
            <a:xfrm>
              <a:off x="3105310" y="4657165"/>
              <a:ext cx="67711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FPM</a:t>
              </a:r>
            </a:p>
          </p:txBody>
        </p:sp>
        <p:sp>
          <p:nvSpPr>
            <p:cNvPr id="54" name="Left Brace 53">
              <a:extLst>
                <a:ext uri="{FF2B5EF4-FFF2-40B4-BE49-F238E27FC236}">
                  <a16:creationId xmlns:a16="http://schemas.microsoft.com/office/drawing/2014/main" id="{F79D1C53-8FB3-734F-B700-C84DA806D259}"/>
                </a:ext>
              </a:extLst>
            </p:cNvPr>
            <p:cNvSpPr/>
            <p:nvPr/>
          </p:nvSpPr>
          <p:spPr>
            <a:xfrm rot="5400000">
              <a:off x="2757026" y="3335316"/>
              <a:ext cx="211985" cy="2685323"/>
            </a:xfrm>
            <a:prstGeom prst="leftBrace">
              <a:avLst>
                <a:gd name="adj1" fmla="val 8333"/>
                <a:gd name="adj2" fmla="val 25451"/>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55" name="Oval 54">
              <a:extLst>
                <a:ext uri="{FF2B5EF4-FFF2-40B4-BE49-F238E27FC236}">
                  <a16:creationId xmlns:a16="http://schemas.microsoft.com/office/drawing/2014/main" id="{5D9B870F-7688-BE4D-9DE3-398886C3A417}"/>
                </a:ext>
              </a:extLst>
            </p:cNvPr>
            <p:cNvSpPr/>
            <p:nvPr/>
          </p:nvSpPr>
          <p:spPr>
            <a:xfrm>
              <a:off x="2063638" y="5388086"/>
              <a:ext cx="60464" cy="69801"/>
            </a:xfrm>
            <a:prstGeom prst="ellipse">
              <a:avLst/>
            </a:prstGeom>
            <a:noFill/>
            <a:ln>
              <a:solidFill>
                <a:srgbClr val="E46C0A"/>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sp>
        <p:nvSpPr>
          <p:cNvPr id="56" name="TextBox 55">
            <a:extLst>
              <a:ext uri="{FF2B5EF4-FFF2-40B4-BE49-F238E27FC236}">
                <a16:creationId xmlns:a16="http://schemas.microsoft.com/office/drawing/2014/main" id="{756327FD-46F7-3947-96C7-B808D881E956}"/>
              </a:ext>
            </a:extLst>
          </p:cNvPr>
          <p:cNvSpPr txBox="1"/>
          <p:nvPr/>
        </p:nvSpPr>
        <p:spPr>
          <a:xfrm>
            <a:off x="4148114" y="4549139"/>
            <a:ext cx="1727004" cy="291551"/>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Focal Plane Mask (FPM)</a:t>
            </a:r>
          </a:p>
        </p:txBody>
      </p:sp>
      <p:grpSp>
        <p:nvGrpSpPr>
          <p:cNvPr id="58" name="Group 57">
            <a:extLst>
              <a:ext uri="{FF2B5EF4-FFF2-40B4-BE49-F238E27FC236}">
                <a16:creationId xmlns:a16="http://schemas.microsoft.com/office/drawing/2014/main" id="{3A72D0D9-D2A4-9A4D-8F11-37D5A1420FF3}"/>
              </a:ext>
            </a:extLst>
          </p:cNvPr>
          <p:cNvGrpSpPr/>
          <p:nvPr/>
        </p:nvGrpSpPr>
        <p:grpSpPr>
          <a:xfrm>
            <a:off x="6088285" y="1662054"/>
            <a:ext cx="1561614" cy="1565354"/>
            <a:chOff x="4968211" y="1472480"/>
            <a:chExt cx="1561614" cy="1565354"/>
          </a:xfrm>
        </p:grpSpPr>
        <p:pic>
          <p:nvPicPr>
            <p:cNvPr id="59" name="Picture 58">
              <a:extLst>
                <a:ext uri="{FF2B5EF4-FFF2-40B4-BE49-F238E27FC236}">
                  <a16:creationId xmlns:a16="http://schemas.microsoft.com/office/drawing/2014/main" id="{0AF4C213-46D0-9B44-9891-E2E76D064BC3}"/>
                </a:ext>
              </a:extLst>
            </p:cNvPr>
            <p:cNvPicPr>
              <a:picLocks noChangeAspect="1"/>
            </p:cNvPicPr>
            <p:nvPr/>
          </p:nvPicPr>
          <p:blipFill rotWithShape="1">
            <a:blip r:embed="rId8"/>
            <a:srcRect l="7864" r="49041"/>
            <a:stretch/>
          </p:blipFill>
          <p:spPr>
            <a:xfrm>
              <a:off x="4968211" y="1523486"/>
              <a:ext cx="1514298" cy="1464104"/>
            </a:xfrm>
            <a:prstGeom prst="rect">
              <a:avLst/>
            </a:prstGeom>
          </p:spPr>
        </p:pic>
        <p:sp>
          <p:nvSpPr>
            <p:cNvPr id="60" name="TextBox 59">
              <a:extLst>
                <a:ext uri="{FF2B5EF4-FFF2-40B4-BE49-F238E27FC236}">
                  <a16:creationId xmlns:a16="http://schemas.microsoft.com/office/drawing/2014/main" id="{2BE88B00-01AF-5948-AABB-3DA093F0FF87}"/>
                </a:ext>
              </a:extLst>
            </p:cNvPr>
            <p:cNvSpPr txBox="1"/>
            <p:nvPr/>
          </p:nvSpPr>
          <p:spPr>
            <a:xfrm>
              <a:off x="5241417" y="1472480"/>
              <a:ext cx="1041257"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sp>
          <p:nvSpPr>
            <p:cNvPr id="63" name="Left Brace 62">
              <a:extLst>
                <a:ext uri="{FF2B5EF4-FFF2-40B4-BE49-F238E27FC236}">
                  <a16:creationId xmlns:a16="http://schemas.microsoft.com/office/drawing/2014/main" id="{F79A7189-D3D2-7D4C-9805-36EF804E774A}"/>
                </a:ext>
              </a:extLst>
            </p:cNvPr>
            <p:cNvSpPr/>
            <p:nvPr/>
          </p:nvSpPr>
          <p:spPr>
            <a:xfrm rot="16200000">
              <a:off x="5665846" y="2173856"/>
              <a:ext cx="213657" cy="1514300"/>
            </a:xfrm>
            <a:prstGeom prst="leftBrace">
              <a:avLst>
                <a:gd name="adj1" fmla="val 8333"/>
                <a:gd name="adj2" fmla="val 65230"/>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cxnSp>
        <p:nvCxnSpPr>
          <p:cNvPr id="57" name="Straight Connector 56">
            <a:extLst>
              <a:ext uri="{FF2B5EF4-FFF2-40B4-BE49-F238E27FC236}">
                <a16:creationId xmlns:a16="http://schemas.microsoft.com/office/drawing/2014/main" id="{7924F1C8-8D24-054D-BBDA-E7DB4D6BC799}"/>
              </a:ext>
            </a:extLst>
          </p:cNvPr>
          <p:cNvCxnSpPr/>
          <p:nvPr/>
        </p:nvCxnSpPr>
        <p:spPr>
          <a:xfrm>
            <a:off x="4973606" y="4006536"/>
            <a:ext cx="0" cy="13505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2292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97F0C7D-FEC2-744F-A97B-3566D2539988}"/>
              </a:ext>
            </a:extLst>
          </p:cNvPr>
          <p:cNvCxnSpPr/>
          <p:nvPr/>
        </p:nvCxnSpPr>
        <p:spPr>
          <a:xfrm>
            <a:off x="8969605" y="4006536"/>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2EAE09C-721D-D344-8762-5F16CF66B5B6}"/>
              </a:ext>
            </a:extLst>
          </p:cNvPr>
          <p:cNvCxnSpPr/>
          <p:nvPr/>
        </p:nvCxnSpPr>
        <p:spPr>
          <a:xfrm>
            <a:off x="4973606" y="4012225"/>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7D30D06-CE53-0E45-B1FF-74239E40AFFF}"/>
              </a:ext>
            </a:extLst>
          </p:cNvPr>
          <p:cNvCxnSpPr/>
          <p:nvPr/>
        </p:nvCxnSpPr>
        <p:spPr>
          <a:xfrm>
            <a:off x="2902921" y="3264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1968087-C0C1-D34F-BF77-AE31E1C89B2A}"/>
              </a:ext>
            </a:extLst>
          </p:cNvPr>
          <p:cNvCxnSpPr/>
          <p:nvPr/>
        </p:nvCxnSpPr>
        <p:spPr>
          <a:xfrm>
            <a:off x="7134411" y="3111535"/>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24A48F6D-8E64-724B-98C7-4DD101D9F44D}"/>
              </a:ext>
            </a:extLst>
          </p:cNvPr>
          <p:cNvGrpSpPr/>
          <p:nvPr/>
        </p:nvGrpSpPr>
        <p:grpSpPr>
          <a:xfrm>
            <a:off x="2512716" y="3275998"/>
            <a:ext cx="6742729" cy="1795153"/>
            <a:chOff x="1346996" y="20314899"/>
            <a:chExt cx="10124333" cy="2612617"/>
          </a:xfrm>
        </p:grpSpPr>
        <p:grpSp>
          <p:nvGrpSpPr>
            <p:cNvPr id="35" name="Group 34">
              <a:extLst>
                <a:ext uri="{FF2B5EF4-FFF2-40B4-BE49-F238E27FC236}">
                  <a16:creationId xmlns:a16="http://schemas.microsoft.com/office/drawing/2014/main" id="{A31C9EE2-0797-DD40-B413-9D7240A9F78D}"/>
                </a:ext>
              </a:extLst>
            </p:cNvPr>
            <p:cNvGrpSpPr/>
            <p:nvPr/>
          </p:nvGrpSpPr>
          <p:grpSpPr>
            <a:xfrm>
              <a:off x="1346996" y="20480240"/>
              <a:ext cx="10124333" cy="2447276"/>
              <a:chOff x="1125025" y="22954957"/>
              <a:chExt cx="10124333" cy="2447276"/>
            </a:xfrm>
          </p:grpSpPr>
          <p:cxnSp>
            <p:nvCxnSpPr>
              <p:cNvPr id="37" name="Straight Connector 36">
                <a:extLst>
                  <a:ext uri="{FF2B5EF4-FFF2-40B4-BE49-F238E27FC236}">
                    <a16:creationId xmlns:a16="http://schemas.microsoft.com/office/drawing/2014/main" id="{E6014D9D-06A6-7041-AEE5-0F5EB6F926FB}"/>
                  </a:ext>
                </a:extLst>
              </p:cNvPr>
              <p:cNvCxnSpPr>
                <a:cxnSpLocks/>
                <a:endCxn id="73" idx="1"/>
              </p:cNvCxnSpPr>
              <p:nvPr/>
            </p:nvCxnSpPr>
            <p:spPr>
              <a:xfrm>
                <a:off x="1615218" y="23944990"/>
                <a:ext cx="9139437" cy="5399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A3130FF-4A8F-5649-B4A1-F86EED15F2FC}"/>
                  </a:ext>
                </a:extLst>
              </p:cNvPr>
              <p:cNvCxnSpPr/>
              <p:nvPr/>
            </p:nvCxnSpPr>
            <p:spPr>
              <a:xfrm>
                <a:off x="1623814" y="23239530"/>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9E3D710-196C-AC45-934F-155F7467C6C7}"/>
                  </a:ext>
                </a:extLst>
              </p:cNvPr>
              <p:cNvCxnSpPr/>
              <p:nvPr/>
            </p:nvCxnSpPr>
            <p:spPr>
              <a:xfrm flipV="1">
                <a:off x="1615218" y="24660003"/>
                <a:ext cx="126605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0B826F0-0555-AD4A-ABB5-5BA0E910CC8D}"/>
                  </a:ext>
                </a:extLst>
              </p:cNvPr>
              <p:cNvCxnSpPr/>
              <p:nvPr/>
            </p:nvCxnSpPr>
            <p:spPr>
              <a:xfrm>
                <a:off x="2875906" y="23223515"/>
                <a:ext cx="3953416" cy="14910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FFD760B-89A8-5B44-A07E-6672A88A47BC}"/>
                  </a:ext>
                </a:extLst>
              </p:cNvPr>
              <p:cNvCxnSpPr/>
              <p:nvPr/>
            </p:nvCxnSpPr>
            <p:spPr>
              <a:xfrm flipV="1">
                <a:off x="2938487" y="23222887"/>
                <a:ext cx="3833617" cy="1437116"/>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D51BBEA6-2AF9-E84C-BCC5-146E426DFE0F}"/>
                  </a:ext>
                </a:extLst>
              </p:cNvPr>
              <p:cNvCxnSpPr/>
              <p:nvPr/>
            </p:nvCxnSpPr>
            <p:spPr>
              <a:xfrm flipV="1">
                <a:off x="6791333" y="23223515"/>
                <a:ext cx="1273253" cy="680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D704BB6-29DF-864F-8809-9FDBC3F647F1}"/>
                  </a:ext>
                </a:extLst>
              </p:cNvPr>
              <p:cNvCxnSpPr/>
              <p:nvPr/>
            </p:nvCxnSpPr>
            <p:spPr>
              <a:xfrm>
                <a:off x="6775470" y="24708751"/>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515755A-67A4-C94C-9330-554BD8CE7587}"/>
                  </a:ext>
                </a:extLst>
              </p:cNvPr>
              <p:cNvCxnSpPr/>
              <p:nvPr/>
            </p:nvCxnSpPr>
            <p:spPr>
              <a:xfrm>
                <a:off x="8053440" y="23503106"/>
                <a:ext cx="1145817"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E22EC87-AC8F-0F4F-9386-5E9B4E055F2F}"/>
                  </a:ext>
                </a:extLst>
              </p:cNvPr>
              <p:cNvCxnSpPr/>
              <p:nvPr/>
            </p:nvCxnSpPr>
            <p:spPr>
              <a:xfrm>
                <a:off x="8053440" y="24386342"/>
                <a:ext cx="1145817"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EA0D91FF-3EE3-BB47-9A52-046FAA81869C}"/>
                  </a:ext>
                </a:extLst>
              </p:cNvPr>
              <p:cNvCxnSpPr>
                <a:cxnSpLocks/>
                <a:endCxn id="73" idx="1"/>
              </p:cNvCxnSpPr>
              <p:nvPr/>
            </p:nvCxnSpPr>
            <p:spPr>
              <a:xfrm>
                <a:off x="9221551" y="23501599"/>
                <a:ext cx="1533105" cy="497384"/>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A603C82-7BCC-A642-9C0B-AA59344A69E3}"/>
                  </a:ext>
                </a:extLst>
              </p:cNvPr>
              <p:cNvCxnSpPr>
                <a:cxnSpLocks/>
                <a:endCxn id="73" idx="1"/>
              </p:cNvCxnSpPr>
              <p:nvPr/>
            </p:nvCxnSpPr>
            <p:spPr>
              <a:xfrm flipV="1">
                <a:off x="9288902" y="23998983"/>
                <a:ext cx="1465754" cy="387362"/>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48" name="Group 47">
                <a:extLst>
                  <a:ext uri="{FF2B5EF4-FFF2-40B4-BE49-F238E27FC236}">
                    <a16:creationId xmlns:a16="http://schemas.microsoft.com/office/drawing/2014/main" id="{EBE50398-3DD2-E640-996A-7CCDA9FD08F2}"/>
                  </a:ext>
                </a:extLst>
              </p:cNvPr>
              <p:cNvGrpSpPr/>
              <p:nvPr/>
            </p:nvGrpSpPr>
            <p:grpSpPr>
              <a:xfrm>
                <a:off x="7878325" y="24442897"/>
                <a:ext cx="353252" cy="411560"/>
                <a:chOff x="4910174" y="5460460"/>
                <a:chExt cx="245089" cy="288587"/>
              </a:xfrm>
            </p:grpSpPr>
            <p:cxnSp>
              <p:nvCxnSpPr>
                <p:cNvPr id="80" name="Straight Connector 79">
                  <a:extLst>
                    <a:ext uri="{FF2B5EF4-FFF2-40B4-BE49-F238E27FC236}">
                      <a16:creationId xmlns:a16="http://schemas.microsoft.com/office/drawing/2014/main" id="{16E9766F-D79B-B340-A941-49C21B80CDAA}"/>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407280F-2AA2-F643-A38B-56DE982D52B3}"/>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934C5177-66BF-E541-85E1-08B8871F79FF}"/>
                  </a:ext>
                </a:extLst>
              </p:cNvPr>
              <p:cNvGrpSpPr/>
              <p:nvPr/>
            </p:nvGrpSpPr>
            <p:grpSpPr>
              <a:xfrm flipV="1">
                <a:off x="7878325" y="23035787"/>
                <a:ext cx="353252" cy="411560"/>
                <a:chOff x="4910174" y="5460460"/>
                <a:chExt cx="245089" cy="288587"/>
              </a:xfrm>
            </p:grpSpPr>
            <p:cxnSp>
              <p:nvCxnSpPr>
                <p:cNvPr id="78" name="Straight Connector 77">
                  <a:extLst>
                    <a:ext uri="{FF2B5EF4-FFF2-40B4-BE49-F238E27FC236}">
                      <a16:creationId xmlns:a16="http://schemas.microsoft.com/office/drawing/2014/main" id="{13ABB110-9F79-914A-9133-4A3CD4B3B2BC}"/>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22B6EDC-D0D8-5547-B9D0-A641F92A0611}"/>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 name="Group 49">
                <a:extLst>
                  <a:ext uri="{FF2B5EF4-FFF2-40B4-BE49-F238E27FC236}">
                    <a16:creationId xmlns:a16="http://schemas.microsoft.com/office/drawing/2014/main" id="{03CDE631-DC05-FE43-B0D9-2BB89370357C}"/>
                  </a:ext>
                </a:extLst>
              </p:cNvPr>
              <p:cNvGrpSpPr/>
              <p:nvPr/>
            </p:nvGrpSpPr>
            <p:grpSpPr>
              <a:xfrm flipV="1">
                <a:off x="1530095" y="22954957"/>
                <a:ext cx="353252" cy="202679"/>
                <a:chOff x="4910174" y="5460460"/>
                <a:chExt cx="245089" cy="142119"/>
              </a:xfrm>
            </p:grpSpPr>
            <p:cxnSp>
              <p:nvCxnSpPr>
                <p:cNvPr id="76" name="Straight Connector 75">
                  <a:extLst>
                    <a:ext uri="{FF2B5EF4-FFF2-40B4-BE49-F238E27FC236}">
                      <a16:creationId xmlns:a16="http://schemas.microsoft.com/office/drawing/2014/main" id="{7E235C6E-59F0-B34C-AABF-7260D842F65B}"/>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9D5D57C-FF6D-1B4D-A437-48CFA9198B5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1" name="Group 50">
                <a:extLst>
                  <a:ext uri="{FF2B5EF4-FFF2-40B4-BE49-F238E27FC236}">
                    <a16:creationId xmlns:a16="http://schemas.microsoft.com/office/drawing/2014/main" id="{43DE1F8B-5116-B145-AA4E-5FC0A874DADA}"/>
                  </a:ext>
                </a:extLst>
              </p:cNvPr>
              <p:cNvGrpSpPr/>
              <p:nvPr/>
            </p:nvGrpSpPr>
            <p:grpSpPr>
              <a:xfrm>
                <a:off x="1530095" y="24747298"/>
                <a:ext cx="353252" cy="192127"/>
                <a:chOff x="4910174" y="5460460"/>
                <a:chExt cx="245089" cy="134720"/>
              </a:xfrm>
            </p:grpSpPr>
            <p:cxnSp>
              <p:nvCxnSpPr>
                <p:cNvPr id="74" name="Straight Connector 73">
                  <a:extLst>
                    <a:ext uri="{FF2B5EF4-FFF2-40B4-BE49-F238E27FC236}">
                      <a16:creationId xmlns:a16="http://schemas.microsoft.com/office/drawing/2014/main" id="{020C827E-AB0F-DE46-8BCD-4BA3DCB88587}"/>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E6B942E-C8DA-914F-9A77-C1286DECCFE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2" name="Straight Connector 51">
                <a:extLst>
                  <a:ext uri="{FF2B5EF4-FFF2-40B4-BE49-F238E27FC236}">
                    <a16:creationId xmlns:a16="http://schemas.microsoft.com/office/drawing/2014/main" id="{4CCF9332-AED9-944C-900F-829CBD00E0B9}"/>
                  </a:ext>
                </a:extLst>
              </p:cNvPr>
              <p:cNvCxnSpPr/>
              <p:nvPr/>
            </p:nvCxnSpPr>
            <p:spPr>
              <a:xfrm>
                <a:off x="4820097" y="23852821"/>
                <a:ext cx="0" cy="19655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AC4F1D84-97C7-EC45-8809-8656E5D2D834}"/>
                  </a:ext>
                </a:extLst>
              </p:cNvPr>
              <p:cNvSpPr txBox="1"/>
              <p:nvPr/>
            </p:nvSpPr>
            <p:spPr>
              <a:xfrm rot="16200000">
                <a:off x="464039" y="23753009"/>
                <a:ext cx="1789302" cy="39617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Entrance pupil</a:t>
                </a:r>
              </a:p>
            </p:txBody>
          </p:sp>
          <p:sp>
            <p:nvSpPr>
              <p:cNvPr id="54" name="TextBox 53">
                <a:extLst>
                  <a:ext uri="{FF2B5EF4-FFF2-40B4-BE49-F238E27FC236}">
                    <a16:creationId xmlns:a16="http://schemas.microsoft.com/office/drawing/2014/main" id="{C695E99E-F4BE-B245-8487-A7308E1D1DEA}"/>
                  </a:ext>
                </a:extLst>
              </p:cNvPr>
              <p:cNvSpPr txBox="1"/>
              <p:nvPr/>
            </p:nvSpPr>
            <p:spPr>
              <a:xfrm>
                <a:off x="1125025" y="24977917"/>
                <a:ext cx="1148725" cy="424316"/>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55" name="TextBox 54">
                <a:extLst>
                  <a:ext uri="{FF2B5EF4-FFF2-40B4-BE49-F238E27FC236}">
                    <a16:creationId xmlns:a16="http://schemas.microsoft.com/office/drawing/2014/main" id="{9AF2DEBF-3FB2-C547-BE36-89A6356F1BD2}"/>
                  </a:ext>
                </a:extLst>
              </p:cNvPr>
              <p:cNvSpPr txBox="1"/>
              <p:nvPr/>
            </p:nvSpPr>
            <p:spPr>
              <a:xfrm>
                <a:off x="3580605" y="24642511"/>
                <a:ext cx="2593129" cy="42431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Focal Plane Mask (FPM)</a:t>
                </a:r>
              </a:p>
            </p:txBody>
          </p:sp>
          <p:sp>
            <p:nvSpPr>
              <p:cNvPr id="56" name="TextBox 55">
                <a:extLst>
                  <a:ext uri="{FF2B5EF4-FFF2-40B4-BE49-F238E27FC236}">
                    <a16:creationId xmlns:a16="http://schemas.microsoft.com/office/drawing/2014/main" id="{DE72EBB1-E60E-DB42-BD9A-6957BE6AB574}"/>
                  </a:ext>
                </a:extLst>
              </p:cNvPr>
              <p:cNvSpPr txBox="1"/>
              <p:nvPr/>
            </p:nvSpPr>
            <p:spPr>
              <a:xfrm>
                <a:off x="7485156" y="24769094"/>
                <a:ext cx="1180285" cy="424315"/>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sp>
            <p:nvSpPr>
              <p:cNvPr id="69" name="Oval 68">
                <a:extLst>
                  <a:ext uri="{FF2B5EF4-FFF2-40B4-BE49-F238E27FC236}">
                    <a16:creationId xmlns:a16="http://schemas.microsoft.com/office/drawing/2014/main" id="{70860E70-A6FC-5D46-A37D-21A225B9C0E2}"/>
                  </a:ext>
                </a:extLst>
              </p:cNvPr>
              <p:cNvSpPr/>
              <p:nvPr/>
            </p:nvSpPr>
            <p:spPr>
              <a:xfrm>
                <a:off x="919925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0" name="Oval 69">
                <a:extLst>
                  <a:ext uri="{FF2B5EF4-FFF2-40B4-BE49-F238E27FC236}">
                    <a16:creationId xmlns:a16="http://schemas.microsoft.com/office/drawing/2014/main" id="{B7D2793F-7BD6-EF48-B9EE-A96DDFB3BD26}"/>
                  </a:ext>
                </a:extLst>
              </p:cNvPr>
              <p:cNvSpPr/>
              <p:nvPr/>
            </p:nvSpPr>
            <p:spPr>
              <a:xfrm>
                <a:off x="6725353"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1" name="Oval 70">
                <a:extLst>
                  <a:ext uri="{FF2B5EF4-FFF2-40B4-BE49-F238E27FC236}">
                    <a16:creationId xmlns:a16="http://schemas.microsoft.com/office/drawing/2014/main" id="{A5CCEBF8-DBDA-B84F-B2DF-C2C7DE2C5B96}"/>
                  </a:ext>
                </a:extLst>
              </p:cNvPr>
              <p:cNvSpPr/>
              <p:nvPr/>
            </p:nvSpPr>
            <p:spPr>
              <a:xfrm>
                <a:off x="280657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2" name="TextBox 71">
                <a:extLst>
                  <a:ext uri="{FF2B5EF4-FFF2-40B4-BE49-F238E27FC236}">
                    <a16:creationId xmlns:a16="http://schemas.microsoft.com/office/drawing/2014/main" id="{6B6B272F-C08F-EC46-B8E1-7041B2FA5009}"/>
                  </a:ext>
                </a:extLst>
              </p:cNvPr>
              <p:cNvSpPr txBox="1"/>
              <p:nvPr/>
            </p:nvSpPr>
            <p:spPr>
              <a:xfrm rot="5400000">
                <a:off x="10526705" y="23814079"/>
                <a:ext cx="1007538" cy="43776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Camera</a:t>
                </a:r>
              </a:p>
            </p:txBody>
          </p:sp>
          <p:sp>
            <p:nvSpPr>
              <p:cNvPr id="73" name="Rectangle 72">
                <a:extLst>
                  <a:ext uri="{FF2B5EF4-FFF2-40B4-BE49-F238E27FC236}">
                    <a16:creationId xmlns:a16="http://schemas.microsoft.com/office/drawing/2014/main" id="{432B227E-0A12-1D42-A699-2005ED7CC60E}"/>
                  </a:ext>
                </a:extLst>
              </p:cNvPr>
              <p:cNvSpPr/>
              <p:nvPr/>
            </p:nvSpPr>
            <p:spPr>
              <a:xfrm>
                <a:off x="10754656" y="23351513"/>
                <a:ext cx="109232" cy="1294941"/>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grpSp>
        <p:sp>
          <p:nvSpPr>
            <p:cNvPr id="36" name="TextBox 35">
              <a:extLst>
                <a:ext uri="{FF2B5EF4-FFF2-40B4-BE49-F238E27FC236}">
                  <a16:creationId xmlns:a16="http://schemas.microsoft.com/office/drawing/2014/main" id="{DB336711-71DE-6845-9B54-8021AC51917C}"/>
                </a:ext>
              </a:extLst>
            </p:cNvPr>
            <p:cNvSpPr txBox="1"/>
            <p:nvPr/>
          </p:nvSpPr>
          <p:spPr>
            <a:xfrm>
              <a:off x="4396846" y="20314899"/>
              <a:ext cx="1073975" cy="369542"/>
            </a:xfrm>
            <a:prstGeom prst="rect">
              <a:avLst/>
            </a:prstGeom>
            <a:noFill/>
          </p:spPr>
          <p:txBody>
            <a:bodyPr wrap="none" rtlCol="0">
              <a:spAutoFit/>
            </a:bodyPr>
            <a:lstStyle/>
            <a:p>
              <a:pPr algn="ctr"/>
              <a:r>
                <a:rPr lang="en-US" sz="1050" b="1" dirty="0">
                  <a:solidFill>
                    <a:srgbClr val="E46C0A"/>
                  </a:solidFill>
                  <a:latin typeface="Helvetica Light" charset="0"/>
                  <a:ea typeface="Helvetica Light" charset="0"/>
                  <a:cs typeface="Helvetica Light" charset="0"/>
                </a:rPr>
                <a:t>Star light</a:t>
              </a:r>
            </a:p>
          </p:txBody>
        </p:sp>
      </p:grpSp>
      <p:grpSp>
        <p:nvGrpSpPr>
          <p:cNvPr id="11" name="Group 10">
            <a:extLst>
              <a:ext uri="{FF2B5EF4-FFF2-40B4-BE49-F238E27FC236}">
                <a16:creationId xmlns:a16="http://schemas.microsoft.com/office/drawing/2014/main" id="{F561E68F-0DE4-6148-9E4A-E36EE93A7B50}"/>
              </a:ext>
            </a:extLst>
          </p:cNvPr>
          <p:cNvGrpSpPr/>
          <p:nvPr/>
        </p:nvGrpSpPr>
        <p:grpSpPr>
          <a:xfrm>
            <a:off x="1137175" y="1638340"/>
            <a:ext cx="3357463" cy="1592973"/>
            <a:chOff x="1286792" y="1466091"/>
            <a:chExt cx="3357463" cy="1592973"/>
          </a:xfrm>
        </p:grpSpPr>
        <p:pic>
          <p:nvPicPr>
            <p:cNvPr id="30" name="Picture 29">
              <a:extLst>
                <a:ext uri="{FF2B5EF4-FFF2-40B4-BE49-F238E27FC236}">
                  <a16:creationId xmlns:a16="http://schemas.microsoft.com/office/drawing/2014/main" id="{45675873-37E2-5248-BCF6-169F21B00B00}"/>
                </a:ext>
              </a:extLst>
            </p:cNvPr>
            <p:cNvPicPr>
              <a:picLocks noChangeAspect="1"/>
            </p:cNvPicPr>
            <p:nvPr/>
          </p:nvPicPr>
          <p:blipFill rotWithShape="1">
            <a:blip r:embed="rId3"/>
            <a:srcRect r="48603"/>
            <a:stretch/>
          </p:blipFill>
          <p:spPr>
            <a:xfrm>
              <a:off x="1286792" y="1558909"/>
              <a:ext cx="1785649" cy="1447592"/>
            </a:xfrm>
            <a:prstGeom prst="rect">
              <a:avLst/>
            </a:prstGeom>
          </p:spPr>
        </p:pic>
        <p:pic>
          <p:nvPicPr>
            <p:cNvPr id="31" name="Picture 30">
              <a:extLst>
                <a:ext uri="{FF2B5EF4-FFF2-40B4-BE49-F238E27FC236}">
                  <a16:creationId xmlns:a16="http://schemas.microsoft.com/office/drawing/2014/main" id="{054C5D72-1F1C-3642-97E8-FFF015EF9E23}"/>
                </a:ext>
              </a:extLst>
            </p:cNvPr>
            <p:cNvPicPr>
              <a:picLocks noChangeAspect="1"/>
            </p:cNvPicPr>
            <p:nvPr/>
          </p:nvPicPr>
          <p:blipFill rotWithShape="1">
            <a:blip r:embed="rId4"/>
            <a:srcRect l="16521" t="10488" r="46868" b="-1"/>
            <a:stretch/>
          </p:blipFill>
          <p:spPr>
            <a:xfrm>
              <a:off x="3037548" y="1679184"/>
              <a:ext cx="1606707" cy="1309463"/>
            </a:xfrm>
            <a:prstGeom prst="rect">
              <a:avLst/>
            </a:prstGeom>
          </p:spPr>
        </p:pic>
        <p:sp>
          <p:nvSpPr>
            <p:cNvPr id="32" name="TextBox 31">
              <a:extLst>
                <a:ext uri="{FF2B5EF4-FFF2-40B4-BE49-F238E27FC236}">
                  <a16:creationId xmlns:a16="http://schemas.microsoft.com/office/drawing/2014/main" id="{E94A46F3-76EA-5840-9CDA-5ED320B8FFD2}"/>
                </a:ext>
              </a:extLst>
            </p:cNvPr>
            <p:cNvSpPr txBox="1"/>
            <p:nvPr/>
          </p:nvSpPr>
          <p:spPr>
            <a:xfrm>
              <a:off x="3288605" y="1466091"/>
              <a:ext cx="92348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3" name="TextBox 32">
              <a:extLst>
                <a:ext uri="{FF2B5EF4-FFF2-40B4-BE49-F238E27FC236}">
                  <a16:creationId xmlns:a16="http://schemas.microsoft.com/office/drawing/2014/main" id="{BF296649-77ED-D947-AEF9-837F736AD350}"/>
                </a:ext>
              </a:extLst>
            </p:cNvPr>
            <p:cNvSpPr txBox="1"/>
            <p:nvPr/>
          </p:nvSpPr>
          <p:spPr>
            <a:xfrm>
              <a:off x="1803415" y="1481465"/>
              <a:ext cx="1023659"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4" name="Left Brace 33">
              <a:extLst>
                <a:ext uri="{FF2B5EF4-FFF2-40B4-BE49-F238E27FC236}">
                  <a16:creationId xmlns:a16="http://schemas.microsoft.com/office/drawing/2014/main" id="{F2AEF556-BA24-A24F-9518-456EAE1FCFEC}"/>
                </a:ext>
              </a:extLst>
            </p:cNvPr>
            <p:cNvSpPr/>
            <p:nvPr/>
          </p:nvSpPr>
          <p:spPr>
            <a:xfrm rot="16200000">
              <a:off x="2998590" y="1495087"/>
              <a:ext cx="213657" cy="2914298"/>
            </a:xfrm>
            <a:prstGeom prst="leftBrace">
              <a:avLst>
                <a:gd name="adj1" fmla="val 8333"/>
                <a:gd name="adj2" fmla="val 48082"/>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grpSp>
        <p:nvGrpSpPr>
          <p:cNvPr id="12" name="Group 11">
            <a:extLst>
              <a:ext uri="{FF2B5EF4-FFF2-40B4-BE49-F238E27FC236}">
                <a16:creationId xmlns:a16="http://schemas.microsoft.com/office/drawing/2014/main" id="{F1EEFF5C-EFCE-FE48-A79E-9A285DA99929}"/>
              </a:ext>
            </a:extLst>
          </p:cNvPr>
          <p:cNvGrpSpPr/>
          <p:nvPr/>
        </p:nvGrpSpPr>
        <p:grpSpPr>
          <a:xfrm>
            <a:off x="6088285" y="1660012"/>
            <a:ext cx="3045832" cy="1567396"/>
            <a:chOff x="4968211" y="1470438"/>
            <a:chExt cx="3045832" cy="1567396"/>
          </a:xfrm>
        </p:grpSpPr>
        <p:pic>
          <p:nvPicPr>
            <p:cNvPr id="23" name="Picture 22">
              <a:extLst>
                <a:ext uri="{FF2B5EF4-FFF2-40B4-BE49-F238E27FC236}">
                  <a16:creationId xmlns:a16="http://schemas.microsoft.com/office/drawing/2014/main" id="{C8C6822A-301A-5242-BD46-35487ED8BEC8}"/>
                </a:ext>
              </a:extLst>
            </p:cNvPr>
            <p:cNvPicPr>
              <a:picLocks noChangeAspect="1"/>
            </p:cNvPicPr>
            <p:nvPr/>
          </p:nvPicPr>
          <p:blipFill rotWithShape="1">
            <a:blip r:embed="rId5"/>
            <a:srcRect l="7864" r="5456"/>
            <a:stretch/>
          </p:blipFill>
          <p:spPr>
            <a:xfrm>
              <a:off x="4968211" y="1523486"/>
              <a:ext cx="3045832" cy="1464104"/>
            </a:xfrm>
            <a:prstGeom prst="rect">
              <a:avLst/>
            </a:prstGeom>
          </p:spPr>
        </p:pic>
        <p:sp>
          <p:nvSpPr>
            <p:cNvPr id="24" name="TextBox 23">
              <a:extLst>
                <a:ext uri="{FF2B5EF4-FFF2-40B4-BE49-F238E27FC236}">
                  <a16:creationId xmlns:a16="http://schemas.microsoft.com/office/drawing/2014/main" id="{19AC21E3-5112-6849-A58C-791B97EDC9A4}"/>
                </a:ext>
              </a:extLst>
            </p:cNvPr>
            <p:cNvSpPr txBox="1"/>
            <p:nvPr/>
          </p:nvSpPr>
          <p:spPr>
            <a:xfrm>
              <a:off x="5241417" y="1472480"/>
              <a:ext cx="1041257"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sp>
          <p:nvSpPr>
            <p:cNvPr id="25" name="TextBox 24">
              <a:extLst>
                <a:ext uri="{FF2B5EF4-FFF2-40B4-BE49-F238E27FC236}">
                  <a16:creationId xmlns:a16="http://schemas.microsoft.com/office/drawing/2014/main" id="{4B76DD24-404D-854B-8DB3-DB6CBC21E50E}"/>
                </a:ext>
              </a:extLst>
            </p:cNvPr>
            <p:cNvSpPr txBox="1"/>
            <p:nvPr/>
          </p:nvSpPr>
          <p:spPr>
            <a:xfrm>
              <a:off x="6742248" y="1470438"/>
              <a:ext cx="941084"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grpSp>
          <p:nvGrpSpPr>
            <p:cNvPr id="26" name="Group 25">
              <a:extLst>
                <a:ext uri="{FF2B5EF4-FFF2-40B4-BE49-F238E27FC236}">
                  <a16:creationId xmlns:a16="http://schemas.microsoft.com/office/drawing/2014/main" id="{8636A5B8-782D-0D47-AEBD-15D0DAEBA6B4}"/>
                </a:ext>
              </a:extLst>
            </p:cNvPr>
            <p:cNvGrpSpPr/>
            <p:nvPr/>
          </p:nvGrpSpPr>
          <p:grpSpPr>
            <a:xfrm>
              <a:off x="5447714" y="1988767"/>
              <a:ext cx="519292" cy="525935"/>
              <a:chOff x="6654988" y="1965912"/>
              <a:chExt cx="519292" cy="525935"/>
            </a:xfrm>
          </p:grpSpPr>
          <p:sp>
            <p:nvSpPr>
              <p:cNvPr id="28" name="Oval 27">
                <a:extLst>
                  <a:ext uri="{FF2B5EF4-FFF2-40B4-BE49-F238E27FC236}">
                    <a16:creationId xmlns:a16="http://schemas.microsoft.com/office/drawing/2014/main" id="{F277CF82-8B79-8D4F-9FF6-3CCDFB7D176A}"/>
                  </a:ext>
                </a:extLst>
              </p:cNvPr>
              <p:cNvSpPr/>
              <p:nvPr/>
            </p:nvSpPr>
            <p:spPr>
              <a:xfrm>
                <a:off x="6874826" y="2186282"/>
                <a:ext cx="83127" cy="83127"/>
              </a:xfrm>
              <a:prstGeom prst="ellipse">
                <a:avLst/>
              </a:prstGeom>
              <a:noFill/>
              <a:ln w="19050">
                <a:solidFill>
                  <a:srgbClr val="E46C0A">
                    <a:alpha val="46000"/>
                  </a:srgb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29" name="Oval 28">
                <a:extLst>
                  <a:ext uri="{FF2B5EF4-FFF2-40B4-BE49-F238E27FC236}">
                    <a16:creationId xmlns:a16="http://schemas.microsoft.com/office/drawing/2014/main" id="{FE4700AC-405E-FC46-AA8C-AF5BCE8166B7}"/>
                  </a:ext>
                </a:extLst>
              </p:cNvPr>
              <p:cNvSpPr/>
              <p:nvPr/>
            </p:nvSpPr>
            <p:spPr>
              <a:xfrm>
                <a:off x="6654988" y="1965912"/>
                <a:ext cx="519292" cy="525935"/>
              </a:xfrm>
              <a:prstGeom prst="ellipse">
                <a:avLst/>
              </a:prstGeom>
              <a:noFill/>
              <a:ln w="19050">
                <a:solidFill>
                  <a:srgbClr val="E46C0A">
                    <a:alpha val="46000"/>
                  </a:srgb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sp>
          <p:nvSpPr>
            <p:cNvPr id="27" name="Left Brace 26">
              <a:extLst>
                <a:ext uri="{FF2B5EF4-FFF2-40B4-BE49-F238E27FC236}">
                  <a16:creationId xmlns:a16="http://schemas.microsoft.com/office/drawing/2014/main" id="{E5AE50F1-4645-F746-B2E4-740806F6FD1F}"/>
                </a:ext>
              </a:extLst>
            </p:cNvPr>
            <p:cNvSpPr/>
            <p:nvPr/>
          </p:nvSpPr>
          <p:spPr>
            <a:xfrm rot="16200000">
              <a:off x="6365845" y="1473857"/>
              <a:ext cx="213657" cy="2914298"/>
            </a:xfrm>
            <a:prstGeom prst="leftBrace">
              <a:avLst>
                <a:gd name="adj1" fmla="val 8333"/>
                <a:gd name="adj2" fmla="val 341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grpSp>
        <p:nvGrpSpPr>
          <p:cNvPr id="13" name="Group 12">
            <a:extLst>
              <a:ext uri="{FF2B5EF4-FFF2-40B4-BE49-F238E27FC236}">
                <a16:creationId xmlns:a16="http://schemas.microsoft.com/office/drawing/2014/main" id="{FA423DE8-C407-2642-A678-BF79AF92CAD9}"/>
              </a:ext>
            </a:extLst>
          </p:cNvPr>
          <p:cNvGrpSpPr/>
          <p:nvPr/>
        </p:nvGrpSpPr>
        <p:grpSpPr>
          <a:xfrm>
            <a:off x="2662643" y="4929138"/>
            <a:ext cx="3051567" cy="1547041"/>
            <a:chOff x="1386389" y="4571985"/>
            <a:chExt cx="2819291" cy="1547041"/>
          </a:xfrm>
        </p:grpSpPr>
        <p:pic>
          <p:nvPicPr>
            <p:cNvPr id="18" name="Picture 17">
              <a:extLst>
                <a:ext uri="{FF2B5EF4-FFF2-40B4-BE49-F238E27FC236}">
                  <a16:creationId xmlns:a16="http://schemas.microsoft.com/office/drawing/2014/main" id="{4985C682-BC7A-7D4C-81C5-6F4BF18C8EA9}"/>
                </a:ext>
              </a:extLst>
            </p:cNvPr>
            <p:cNvPicPr>
              <a:picLocks noChangeAspect="1"/>
            </p:cNvPicPr>
            <p:nvPr/>
          </p:nvPicPr>
          <p:blipFill rotWithShape="1">
            <a:blip r:embed="rId6"/>
            <a:srcRect l="6175" r="2955"/>
            <a:stretch/>
          </p:blipFill>
          <p:spPr>
            <a:xfrm>
              <a:off x="1386389" y="4730317"/>
              <a:ext cx="2817958" cy="1388709"/>
            </a:xfrm>
            <a:prstGeom prst="rect">
              <a:avLst/>
            </a:prstGeom>
          </p:spPr>
        </p:pic>
        <p:sp>
          <p:nvSpPr>
            <p:cNvPr id="19" name="TextBox 18">
              <a:extLst>
                <a:ext uri="{FF2B5EF4-FFF2-40B4-BE49-F238E27FC236}">
                  <a16:creationId xmlns:a16="http://schemas.microsoft.com/office/drawing/2014/main" id="{89183F02-F9F4-B94B-A115-658447591A6B}"/>
                </a:ext>
              </a:extLst>
            </p:cNvPr>
            <p:cNvSpPr txBox="1"/>
            <p:nvPr/>
          </p:nvSpPr>
          <p:spPr>
            <a:xfrm>
              <a:off x="1714469" y="4651513"/>
              <a:ext cx="777288"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FPM</a:t>
              </a:r>
            </a:p>
          </p:txBody>
        </p:sp>
        <p:sp>
          <p:nvSpPr>
            <p:cNvPr id="20" name="TextBox 19">
              <a:extLst>
                <a:ext uri="{FF2B5EF4-FFF2-40B4-BE49-F238E27FC236}">
                  <a16:creationId xmlns:a16="http://schemas.microsoft.com/office/drawing/2014/main" id="{83BCFCB7-3B81-0146-8B5D-85E047D60546}"/>
                </a:ext>
              </a:extLst>
            </p:cNvPr>
            <p:cNvSpPr txBox="1"/>
            <p:nvPr/>
          </p:nvSpPr>
          <p:spPr>
            <a:xfrm>
              <a:off x="3105310" y="4657165"/>
              <a:ext cx="67711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FPM</a:t>
              </a:r>
            </a:p>
          </p:txBody>
        </p:sp>
        <p:sp>
          <p:nvSpPr>
            <p:cNvPr id="21" name="Left Brace 20">
              <a:extLst>
                <a:ext uri="{FF2B5EF4-FFF2-40B4-BE49-F238E27FC236}">
                  <a16:creationId xmlns:a16="http://schemas.microsoft.com/office/drawing/2014/main" id="{6B705331-A2AB-5E4B-A1CE-C0CDAEF055D1}"/>
                </a:ext>
              </a:extLst>
            </p:cNvPr>
            <p:cNvSpPr/>
            <p:nvPr/>
          </p:nvSpPr>
          <p:spPr>
            <a:xfrm rot="5400000">
              <a:off x="2757026" y="3335316"/>
              <a:ext cx="211985" cy="2685323"/>
            </a:xfrm>
            <a:prstGeom prst="leftBrace">
              <a:avLst>
                <a:gd name="adj1" fmla="val 8333"/>
                <a:gd name="adj2" fmla="val 25451"/>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22" name="Oval 21">
              <a:extLst>
                <a:ext uri="{FF2B5EF4-FFF2-40B4-BE49-F238E27FC236}">
                  <a16:creationId xmlns:a16="http://schemas.microsoft.com/office/drawing/2014/main" id="{FB5D3735-1891-7048-912E-EFFFB93CD7F5}"/>
                </a:ext>
              </a:extLst>
            </p:cNvPr>
            <p:cNvSpPr/>
            <p:nvPr/>
          </p:nvSpPr>
          <p:spPr>
            <a:xfrm>
              <a:off x="2063638" y="5388086"/>
              <a:ext cx="60464" cy="69801"/>
            </a:xfrm>
            <a:prstGeom prst="ellipse">
              <a:avLst/>
            </a:prstGeom>
            <a:noFill/>
            <a:ln>
              <a:solidFill>
                <a:srgbClr val="E46C0A"/>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grpSp>
        <p:nvGrpSpPr>
          <p:cNvPr id="14" name="Group 13">
            <a:extLst>
              <a:ext uri="{FF2B5EF4-FFF2-40B4-BE49-F238E27FC236}">
                <a16:creationId xmlns:a16="http://schemas.microsoft.com/office/drawing/2014/main" id="{F4D584AD-4B5D-BD41-9A16-E2157507EEF5}"/>
              </a:ext>
            </a:extLst>
          </p:cNvPr>
          <p:cNvGrpSpPr/>
          <p:nvPr/>
        </p:nvGrpSpPr>
        <p:grpSpPr>
          <a:xfrm>
            <a:off x="7332615" y="5014932"/>
            <a:ext cx="3276438" cy="1491873"/>
            <a:chOff x="5736420" y="4820340"/>
            <a:chExt cx="3276438" cy="1491873"/>
          </a:xfrm>
        </p:grpSpPr>
        <p:pic>
          <p:nvPicPr>
            <p:cNvPr id="16" name="Picture 15">
              <a:extLst>
                <a:ext uri="{FF2B5EF4-FFF2-40B4-BE49-F238E27FC236}">
                  <a16:creationId xmlns:a16="http://schemas.microsoft.com/office/drawing/2014/main" id="{7082EB5E-3AC4-FF46-90D3-59C23A8F5394}"/>
                </a:ext>
              </a:extLst>
            </p:cNvPr>
            <p:cNvPicPr>
              <a:picLocks noChangeAspect="1"/>
            </p:cNvPicPr>
            <p:nvPr/>
          </p:nvPicPr>
          <p:blipFill rotWithShape="1">
            <a:blip r:embed="rId7"/>
            <a:srcRect l="14892" r="7820"/>
            <a:stretch/>
          </p:blipFill>
          <p:spPr>
            <a:xfrm>
              <a:off x="5736420" y="4899096"/>
              <a:ext cx="3276438" cy="1413117"/>
            </a:xfrm>
            <a:prstGeom prst="rect">
              <a:avLst/>
            </a:prstGeom>
          </p:spPr>
        </p:pic>
        <p:sp>
          <p:nvSpPr>
            <p:cNvPr id="17" name="TextBox 16">
              <a:extLst>
                <a:ext uri="{FF2B5EF4-FFF2-40B4-BE49-F238E27FC236}">
                  <a16:creationId xmlns:a16="http://schemas.microsoft.com/office/drawing/2014/main" id="{207D4275-FEE3-D14E-8711-E6287E033AFA}"/>
                </a:ext>
              </a:extLst>
            </p:cNvPr>
            <p:cNvSpPr txBox="1"/>
            <p:nvPr/>
          </p:nvSpPr>
          <p:spPr>
            <a:xfrm>
              <a:off x="6528575" y="4820340"/>
              <a:ext cx="1803382"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Final focus – on-axis dark zone</a:t>
              </a:r>
            </a:p>
          </p:txBody>
        </p:sp>
      </p:grpSp>
      <p:sp>
        <p:nvSpPr>
          <p:cNvPr id="15" name="Left Brace 14">
            <a:extLst>
              <a:ext uri="{FF2B5EF4-FFF2-40B4-BE49-F238E27FC236}">
                <a16:creationId xmlns:a16="http://schemas.microsoft.com/office/drawing/2014/main" id="{B6681870-41B5-F243-AD9C-5D76A59CE1F8}"/>
              </a:ext>
            </a:extLst>
          </p:cNvPr>
          <p:cNvSpPr/>
          <p:nvPr/>
        </p:nvSpPr>
        <p:spPr>
          <a:xfrm rot="5400000">
            <a:off x="8891966" y="3472742"/>
            <a:ext cx="228539" cy="3107737"/>
          </a:xfrm>
          <a:prstGeom prst="leftBrace">
            <a:avLst>
              <a:gd name="adj1" fmla="val 8333"/>
              <a:gd name="adj2" fmla="val 510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82" name="Title 1">
            <a:extLst>
              <a:ext uri="{FF2B5EF4-FFF2-40B4-BE49-F238E27FC236}">
                <a16:creationId xmlns:a16="http://schemas.microsoft.com/office/drawing/2014/main" id="{E10581DB-53E1-2A42-B779-9B50AD051BFC}"/>
              </a:ext>
            </a:extLst>
          </p:cNvPr>
          <p:cNvSpPr>
            <a:spLocks noGrp="1"/>
          </p:cNvSpPr>
          <p:nvPr>
            <p:ph type="title"/>
          </p:nvPr>
        </p:nvSpPr>
        <p:spPr>
          <a:xfrm>
            <a:off x="838200" y="365125"/>
            <a:ext cx="10515600" cy="1325563"/>
          </a:xfrm>
        </p:spPr>
        <p:txBody>
          <a:bodyPr>
            <a:normAutofit/>
          </a:bodyPr>
          <a:lstStyle/>
          <a:p>
            <a:r>
              <a:rPr lang="en-US" b="1" dirty="0">
                <a:solidFill>
                  <a:schemeClr val="tx2"/>
                </a:solidFill>
                <a:ea typeface="Helvetica" charset="0"/>
                <a:cs typeface="Helvetica" charset="0"/>
              </a:rPr>
              <a:t>An introduction to </a:t>
            </a:r>
            <a:r>
              <a:rPr lang="en-US" b="1" dirty="0" err="1">
                <a:solidFill>
                  <a:schemeClr val="tx2"/>
                </a:solidFill>
                <a:ea typeface="Helvetica" charset="0"/>
                <a:cs typeface="Helvetica" charset="0"/>
              </a:rPr>
              <a:t>Coronagraphy</a:t>
            </a:r>
            <a:br>
              <a:rPr lang="en-US" b="1" dirty="0">
                <a:solidFill>
                  <a:schemeClr val="tx2"/>
                </a:solidFill>
              </a:rPr>
            </a:br>
            <a:r>
              <a:rPr lang="en-US" dirty="0">
                <a:solidFill>
                  <a:schemeClr val="accent2">
                    <a:lumMod val="75000"/>
                  </a:schemeClr>
                </a:solidFill>
              </a:rPr>
              <a:t>The ‘perfect’ APLC</a:t>
            </a:r>
            <a:endParaRPr lang="en-US" sz="4000" b="1" dirty="0">
              <a:solidFill>
                <a:schemeClr val="tx2"/>
              </a:solidFill>
              <a:latin typeface="Helvetica" pitchFamily="2" charset="0"/>
            </a:endParaRPr>
          </a:p>
        </p:txBody>
      </p:sp>
      <p:pic>
        <p:nvPicPr>
          <p:cNvPr id="84" name="Picture 83" descr="1200px-NASA_logo.svg.png">
            <a:extLst>
              <a:ext uri="{FF2B5EF4-FFF2-40B4-BE49-F238E27FC236}">
                <a16:creationId xmlns:a16="http://schemas.microsoft.com/office/drawing/2014/main" id="{6FCDCC26-A4E5-6E43-A5C9-36591F3BAA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2" name="Slide Number Placeholder 1">
            <a:extLst>
              <a:ext uri="{FF2B5EF4-FFF2-40B4-BE49-F238E27FC236}">
                <a16:creationId xmlns:a16="http://schemas.microsoft.com/office/drawing/2014/main" id="{1D999A58-C44C-B24C-8160-D6D42EC573F6}"/>
              </a:ext>
            </a:extLst>
          </p:cNvPr>
          <p:cNvSpPr>
            <a:spLocks noGrp="1"/>
          </p:cNvSpPr>
          <p:nvPr>
            <p:ph type="sldNum" sz="quarter" idx="12"/>
          </p:nvPr>
        </p:nvSpPr>
        <p:spPr/>
        <p:txBody>
          <a:bodyPr/>
          <a:lstStyle/>
          <a:p>
            <a:fld id="{E3ED5DB9-C276-B342-944C-57E97D868A7F}" type="slidenum">
              <a:rPr lang="en-US" smtClean="0"/>
              <a:t>13</a:t>
            </a:fld>
            <a:endParaRPr lang="en-US"/>
          </a:p>
        </p:txBody>
      </p:sp>
    </p:spTree>
    <p:extLst>
      <p:ext uri="{BB962C8B-B14F-4D97-AF65-F5344CB8AC3E}">
        <p14:creationId xmlns:p14="http://schemas.microsoft.com/office/powerpoint/2010/main" val="270630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97F0C7D-FEC2-744F-A97B-3566D2539988}"/>
              </a:ext>
            </a:extLst>
          </p:cNvPr>
          <p:cNvCxnSpPr/>
          <p:nvPr/>
        </p:nvCxnSpPr>
        <p:spPr>
          <a:xfrm>
            <a:off x="8969605" y="4006536"/>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2EAE09C-721D-D344-8762-5F16CF66B5B6}"/>
              </a:ext>
            </a:extLst>
          </p:cNvPr>
          <p:cNvCxnSpPr/>
          <p:nvPr/>
        </p:nvCxnSpPr>
        <p:spPr>
          <a:xfrm>
            <a:off x="4973606" y="4012225"/>
            <a:ext cx="0" cy="993868"/>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7D30D06-CE53-0E45-B1FF-74239E40AFFF}"/>
              </a:ext>
            </a:extLst>
          </p:cNvPr>
          <p:cNvCxnSpPr/>
          <p:nvPr/>
        </p:nvCxnSpPr>
        <p:spPr>
          <a:xfrm>
            <a:off x="2902921" y="3264000"/>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1968087-C0C1-D34F-BF77-AE31E1C89B2A}"/>
              </a:ext>
            </a:extLst>
          </p:cNvPr>
          <p:cNvCxnSpPr/>
          <p:nvPr/>
        </p:nvCxnSpPr>
        <p:spPr>
          <a:xfrm>
            <a:off x="7134411" y="3111535"/>
            <a:ext cx="0" cy="1341722"/>
          </a:xfrm>
          <a:prstGeom prst="line">
            <a:avLst/>
          </a:prstGeom>
          <a:ln>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24A48F6D-8E64-724B-98C7-4DD101D9F44D}"/>
              </a:ext>
            </a:extLst>
          </p:cNvPr>
          <p:cNvGrpSpPr/>
          <p:nvPr/>
        </p:nvGrpSpPr>
        <p:grpSpPr>
          <a:xfrm>
            <a:off x="2512716" y="3275998"/>
            <a:ext cx="6742729" cy="1795153"/>
            <a:chOff x="1346996" y="20314899"/>
            <a:chExt cx="10124333" cy="2612617"/>
          </a:xfrm>
        </p:grpSpPr>
        <p:grpSp>
          <p:nvGrpSpPr>
            <p:cNvPr id="35" name="Group 34">
              <a:extLst>
                <a:ext uri="{FF2B5EF4-FFF2-40B4-BE49-F238E27FC236}">
                  <a16:creationId xmlns:a16="http://schemas.microsoft.com/office/drawing/2014/main" id="{A31C9EE2-0797-DD40-B413-9D7240A9F78D}"/>
                </a:ext>
              </a:extLst>
            </p:cNvPr>
            <p:cNvGrpSpPr/>
            <p:nvPr/>
          </p:nvGrpSpPr>
          <p:grpSpPr>
            <a:xfrm>
              <a:off x="1346996" y="20480240"/>
              <a:ext cx="10124333" cy="2447276"/>
              <a:chOff x="1125025" y="22954957"/>
              <a:chExt cx="10124333" cy="2447276"/>
            </a:xfrm>
          </p:grpSpPr>
          <p:cxnSp>
            <p:nvCxnSpPr>
              <p:cNvPr id="37" name="Straight Connector 36">
                <a:extLst>
                  <a:ext uri="{FF2B5EF4-FFF2-40B4-BE49-F238E27FC236}">
                    <a16:creationId xmlns:a16="http://schemas.microsoft.com/office/drawing/2014/main" id="{E6014D9D-06A6-7041-AEE5-0F5EB6F926FB}"/>
                  </a:ext>
                </a:extLst>
              </p:cNvPr>
              <p:cNvCxnSpPr>
                <a:cxnSpLocks/>
                <a:endCxn id="73" idx="1"/>
              </p:cNvCxnSpPr>
              <p:nvPr/>
            </p:nvCxnSpPr>
            <p:spPr>
              <a:xfrm>
                <a:off x="1615218" y="23944990"/>
                <a:ext cx="9139437" cy="5399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A3130FF-4A8F-5649-B4A1-F86EED15F2FC}"/>
                  </a:ext>
                </a:extLst>
              </p:cNvPr>
              <p:cNvCxnSpPr/>
              <p:nvPr/>
            </p:nvCxnSpPr>
            <p:spPr>
              <a:xfrm>
                <a:off x="1623814" y="23239530"/>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9E3D710-196C-AC45-934F-155F7467C6C7}"/>
                  </a:ext>
                </a:extLst>
              </p:cNvPr>
              <p:cNvCxnSpPr/>
              <p:nvPr/>
            </p:nvCxnSpPr>
            <p:spPr>
              <a:xfrm flipV="1">
                <a:off x="1615218" y="24660003"/>
                <a:ext cx="126605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0B826F0-0555-AD4A-ABB5-5BA0E910CC8D}"/>
                  </a:ext>
                </a:extLst>
              </p:cNvPr>
              <p:cNvCxnSpPr/>
              <p:nvPr/>
            </p:nvCxnSpPr>
            <p:spPr>
              <a:xfrm>
                <a:off x="2875906" y="23223515"/>
                <a:ext cx="3953416" cy="149105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FFD760B-89A8-5B44-A07E-6672A88A47BC}"/>
                  </a:ext>
                </a:extLst>
              </p:cNvPr>
              <p:cNvCxnSpPr/>
              <p:nvPr/>
            </p:nvCxnSpPr>
            <p:spPr>
              <a:xfrm flipV="1">
                <a:off x="2938487" y="23222887"/>
                <a:ext cx="3833617" cy="1437116"/>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D51BBEA6-2AF9-E84C-BCC5-146E426DFE0F}"/>
                  </a:ext>
                </a:extLst>
              </p:cNvPr>
              <p:cNvCxnSpPr/>
              <p:nvPr/>
            </p:nvCxnSpPr>
            <p:spPr>
              <a:xfrm flipV="1">
                <a:off x="6791333" y="23223515"/>
                <a:ext cx="1273253" cy="680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D704BB6-29DF-864F-8809-9FDBC3F647F1}"/>
                  </a:ext>
                </a:extLst>
              </p:cNvPr>
              <p:cNvCxnSpPr/>
              <p:nvPr/>
            </p:nvCxnSpPr>
            <p:spPr>
              <a:xfrm>
                <a:off x="6775470" y="24708751"/>
                <a:ext cx="128016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515755A-67A4-C94C-9330-554BD8CE7587}"/>
                  </a:ext>
                </a:extLst>
              </p:cNvPr>
              <p:cNvCxnSpPr/>
              <p:nvPr/>
            </p:nvCxnSpPr>
            <p:spPr>
              <a:xfrm>
                <a:off x="8053440" y="23503106"/>
                <a:ext cx="1145817"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E22EC87-AC8F-0F4F-9386-5E9B4E055F2F}"/>
                  </a:ext>
                </a:extLst>
              </p:cNvPr>
              <p:cNvCxnSpPr/>
              <p:nvPr/>
            </p:nvCxnSpPr>
            <p:spPr>
              <a:xfrm>
                <a:off x="8053440" y="24386342"/>
                <a:ext cx="1145817"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EA0D91FF-3EE3-BB47-9A52-046FAA81869C}"/>
                  </a:ext>
                </a:extLst>
              </p:cNvPr>
              <p:cNvCxnSpPr>
                <a:cxnSpLocks/>
                <a:endCxn id="73" idx="1"/>
              </p:cNvCxnSpPr>
              <p:nvPr/>
            </p:nvCxnSpPr>
            <p:spPr>
              <a:xfrm>
                <a:off x="9221551" y="23501599"/>
                <a:ext cx="1533105" cy="497384"/>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A603C82-7BCC-A642-9C0B-AA59344A69E3}"/>
                  </a:ext>
                </a:extLst>
              </p:cNvPr>
              <p:cNvCxnSpPr>
                <a:cxnSpLocks/>
                <a:endCxn id="73" idx="1"/>
              </p:cNvCxnSpPr>
              <p:nvPr/>
            </p:nvCxnSpPr>
            <p:spPr>
              <a:xfrm flipV="1">
                <a:off x="9288902" y="23998983"/>
                <a:ext cx="1465754" cy="387362"/>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48" name="Group 47">
                <a:extLst>
                  <a:ext uri="{FF2B5EF4-FFF2-40B4-BE49-F238E27FC236}">
                    <a16:creationId xmlns:a16="http://schemas.microsoft.com/office/drawing/2014/main" id="{EBE50398-3DD2-E640-996A-7CCDA9FD08F2}"/>
                  </a:ext>
                </a:extLst>
              </p:cNvPr>
              <p:cNvGrpSpPr/>
              <p:nvPr/>
            </p:nvGrpSpPr>
            <p:grpSpPr>
              <a:xfrm>
                <a:off x="7878325" y="24442897"/>
                <a:ext cx="353252" cy="411560"/>
                <a:chOff x="4910174" y="5460460"/>
                <a:chExt cx="245089" cy="288587"/>
              </a:xfrm>
            </p:grpSpPr>
            <p:cxnSp>
              <p:nvCxnSpPr>
                <p:cNvPr id="80" name="Straight Connector 79">
                  <a:extLst>
                    <a:ext uri="{FF2B5EF4-FFF2-40B4-BE49-F238E27FC236}">
                      <a16:creationId xmlns:a16="http://schemas.microsoft.com/office/drawing/2014/main" id="{16E9766F-D79B-B340-A941-49C21B80CDAA}"/>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407280F-2AA2-F643-A38B-56DE982D52B3}"/>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934C5177-66BF-E541-85E1-08B8871F79FF}"/>
                  </a:ext>
                </a:extLst>
              </p:cNvPr>
              <p:cNvGrpSpPr/>
              <p:nvPr/>
            </p:nvGrpSpPr>
            <p:grpSpPr>
              <a:xfrm flipV="1">
                <a:off x="7878325" y="23035787"/>
                <a:ext cx="353252" cy="411560"/>
                <a:chOff x="4910174" y="5460460"/>
                <a:chExt cx="245089" cy="288587"/>
              </a:xfrm>
            </p:grpSpPr>
            <p:cxnSp>
              <p:nvCxnSpPr>
                <p:cNvPr id="78" name="Straight Connector 77">
                  <a:extLst>
                    <a:ext uri="{FF2B5EF4-FFF2-40B4-BE49-F238E27FC236}">
                      <a16:creationId xmlns:a16="http://schemas.microsoft.com/office/drawing/2014/main" id="{13ABB110-9F79-914A-9133-4A3CD4B3B2BC}"/>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22B6EDC-D0D8-5547-B9D0-A641F92A0611}"/>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 name="Group 49">
                <a:extLst>
                  <a:ext uri="{FF2B5EF4-FFF2-40B4-BE49-F238E27FC236}">
                    <a16:creationId xmlns:a16="http://schemas.microsoft.com/office/drawing/2014/main" id="{03CDE631-DC05-FE43-B0D9-2BB89370357C}"/>
                  </a:ext>
                </a:extLst>
              </p:cNvPr>
              <p:cNvGrpSpPr/>
              <p:nvPr/>
            </p:nvGrpSpPr>
            <p:grpSpPr>
              <a:xfrm flipV="1">
                <a:off x="1530095" y="22954957"/>
                <a:ext cx="353252" cy="202679"/>
                <a:chOff x="4910174" y="5460460"/>
                <a:chExt cx="245089" cy="142119"/>
              </a:xfrm>
            </p:grpSpPr>
            <p:cxnSp>
              <p:nvCxnSpPr>
                <p:cNvPr id="76" name="Straight Connector 75">
                  <a:extLst>
                    <a:ext uri="{FF2B5EF4-FFF2-40B4-BE49-F238E27FC236}">
                      <a16:creationId xmlns:a16="http://schemas.microsoft.com/office/drawing/2014/main" id="{7E235C6E-59F0-B34C-AABF-7260D842F65B}"/>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9D5D57C-FF6D-1B4D-A437-48CFA9198B5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1" name="Group 50">
                <a:extLst>
                  <a:ext uri="{FF2B5EF4-FFF2-40B4-BE49-F238E27FC236}">
                    <a16:creationId xmlns:a16="http://schemas.microsoft.com/office/drawing/2014/main" id="{43DE1F8B-5116-B145-AA4E-5FC0A874DADA}"/>
                  </a:ext>
                </a:extLst>
              </p:cNvPr>
              <p:cNvGrpSpPr/>
              <p:nvPr/>
            </p:nvGrpSpPr>
            <p:grpSpPr>
              <a:xfrm>
                <a:off x="1530095" y="24747298"/>
                <a:ext cx="353252" cy="192127"/>
                <a:chOff x="4910174" y="5460460"/>
                <a:chExt cx="245089" cy="134720"/>
              </a:xfrm>
            </p:grpSpPr>
            <p:cxnSp>
              <p:nvCxnSpPr>
                <p:cNvPr id="74" name="Straight Connector 73">
                  <a:extLst>
                    <a:ext uri="{FF2B5EF4-FFF2-40B4-BE49-F238E27FC236}">
                      <a16:creationId xmlns:a16="http://schemas.microsoft.com/office/drawing/2014/main" id="{020C827E-AB0F-DE46-8BCD-4BA3DCB88587}"/>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E6B942E-C8DA-914F-9A77-C1286DECCFE7}"/>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2" name="Straight Connector 51">
                <a:extLst>
                  <a:ext uri="{FF2B5EF4-FFF2-40B4-BE49-F238E27FC236}">
                    <a16:creationId xmlns:a16="http://schemas.microsoft.com/office/drawing/2014/main" id="{4CCF9332-AED9-944C-900F-829CBD00E0B9}"/>
                  </a:ext>
                </a:extLst>
              </p:cNvPr>
              <p:cNvCxnSpPr/>
              <p:nvPr/>
            </p:nvCxnSpPr>
            <p:spPr>
              <a:xfrm>
                <a:off x="4820097" y="23852821"/>
                <a:ext cx="0" cy="19655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AC4F1D84-97C7-EC45-8809-8656E5D2D834}"/>
                  </a:ext>
                </a:extLst>
              </p:cNvPr>
              <p:cNvSpPr txBox="1"/>
              <p:nvPr/>
            </p:nvSpPr>
            <p:spPr>
              <a:xfrm rot="16200000">
                <a:off x="464039" y="23753009"/>
                <a:ext cx="1789302" cy="39617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Entrance pupil</a:t>
                </a:r>
              </a:p>
            </p:txBody>
          </p:sp>
          <p:sp>
            <p:nvSpPr>
              <p:cNvPr id="54" name="TextBox 53">
                <a:extLst>
                  <a:ext uri="{FF2B5EF4-FFF2-40B4-BE49-F238E27FC236}">
                    <a16:creationId xmlns:a16="http://schemas.microsoft.com/office/drawing/2014/main" id="{C695E99E-F4BE-B245-8487-A7308E1D1DEA}"/>
                  </a:ext>
                </a:extLst>
              </p:cNvPr>
              <p:cNvSpPr txBox="1"/>
              <p:nvPr/>
            </p:nvSpPr>
            <p:spPr>
              <a:xfrm>
                <a:off x="1125025" y="24977917"/>
                <a:ext cx="1148725" cy="424316"/>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55" name="TextBox 54">
                <a:extLst>
                  <a:ext uri="{FF2B5EF4-FFF2-40B4-BE49-F238E27FC236}">
                    <a16:creationId xmlns:a16="http://schemas.microsoft.com/office/drawing/2014/main" id="{9AF2DEBF-3FB2-C547-BE36-89A6356F1BD2}"/>
                  </a:ext>
                </a:extLst>
              </p:cNvPr>
              <p:cNvSpPr txBox="1"/>
              <p:nvPr/>
            </p:nvSpPr>
            <p:spPr>
              <a:xfrm>
                <a:off x="3580605" y="24642511"/>
                <a:ext cx="2593129" cy="42431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Focal Plane Mask (FPM)</a:t>
                </a:r>
              </a:p>
            </p:txBody>
          </p:sp>
          <p:sp>
            <p:nvSpPr>
              <p:cNvPr id="56" name="TextBox 55">
                <a:extLst>
                  <a:ext uri="{FF2B5EF4-FFF2-40B4-BE49-F238E27FC236}">
                    <a16:creationId xmlns:a16="http://schemas.microsoft.com/office/drawing/2014/main" id="{DE72EBB1-E60E-DB42-BD9A-6957BE6AB574}"/>
                  </a:ext>
                </a:extLst>
              </p:cNvPr>
              <p:cNvSpPr txBox="1"/>
              <p:nvPr/>
            </p:nvSpPr>
            <p:spPr>
              <a:xfrm>
                <a:off x="7485156" y="24769094"/>
                <a:ext cx="1180285" cy="424315"/>
              </a:xfrm>
              <a:prstGeom prst="rect">
                <a:avLst/>
              </a:prstGeom>
              <a:noFill/>
            </p:spPr>
            <p:txBody>
              <a:bodyPr wrap="none" rtlCol="0">
                <a:spAutoFit/>
              </a:bodyPr>
              <a:lstStyle/>
              <a:p>
                <a:pPr algn="ct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cxnSp>
            <p:nvCxnSpPr>
              <p:cNvPr id="57" name="Straight Connector 56">
                <a:extLst>
                  <a:ext uri="{FF2B5EF4-FFF2-40B4-BE49-F238E27FC236}">
                    <a16:creationId xmlns:a16="http://schemas.microsoft.com/office/drawing/2014/main" id="{17C49E06-DB7D-A645-B10C-CEE13498188C}"/>
                  </a:ext>
                </a:extLst>
              </p:cNvPr>
              <p:cNvCxnSpPr/>
              <p:nvPr/>
            </p:nvCxnSpPr>
            <p:spPr>
              <a:xfrm flipV="1">
                <a:off x="1607076" y="23351513"/>
                <a:ext cx="1226194" cy="25892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E0DABF1-7E5A-0E43-8DBB-3B06E1F1C2B3}"/>
                  </a:ext>
                </a:extLst>
              </p:cNvPr>
              <p:cNvCxnSpPr/>
              <p:nvPr/>
            </p:nvCxnSpPr>
            <p:spPr>
              <a:xfrm flipV="1">
                <a:off x="1592417" y="23712636"/>
                <a:ext cx="1329088" cy="28901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D4B5814-6404-E744-AB35-D1ADD6326F92}"/>
                  </a:ext>
                </a:extLst>
              </p:cNvPr>
              <p:cNvCxnSpPr/>
              <p:nvPr/>
            </p:nvCxnSpPr>
            <p:spPr>
              <a:xfrm flipV="1">
                <a:off x="1607076" y="24074335"/>
                <a:ext cx="1207351" cy="26720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0FD56F7-CF56-2446-BA2E-D2DB6C7AB1EF}"/>
                  </a:ext>
                </a:extLst>
              </p:cNvPr>
              <p:cNvCxnSpPr/>
              <p:nvPr/>
            </p:nvCxnSpPr>
            <p:spPr>
              <a:xfrm flipV="1">
                <a:off x="2939415" y="23703371"/>
                <a:ext cx="3940793" cy="9265"/>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9AF67D0-F24D-D042-8863-92C4A7608F66}"/>
                  </a:ext>
                </a:extLst>
              </p:cNvPr>
              <p:cNvCxnSpPr/>
              <p:nvPr/>
            </p:nvCxnSpPr>
            <p:spPr>
              <a:xfrm>
                <a:off x="2891416" y="23351513"/>
                <a:ext cx="3971810" cy="739815"/>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21FE2F4-8919-2C4A-AD7F-68A89044D98E}"/>
                  </a:ext>
                </a:extLst>
              </p:cNvPr>
              <p:cNvCxnSpPr/>
              <p:nvPr/>
            </p:nvCxnSpPr>
            <p:spPr>
              <a:xfrm flipV="1">
                <a:off x="2912880" y="23328055"/>
                <a:ext cx="3893641" cy="750633"/>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EC13EB7A-2055-8946-BFAA-3A0841D4A372}"/>
                  </a:ext>
                </a:extLst>
              </p:cNvPr>
              <p:cNvCxnSpPr>
                <a:stCxn id="70" idx="1"/>
              </p:cNvCxnSpPr>
              <p:nvPr/>
            </p:nvCxnSpPr>
            <p:spPr>
              <a:xfrm>
                <a:off x="6752047" y="23351513"/>
                <a:ext cx="2538347" cy="51857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CA4FFA75-2B8D-D042-82AC-C5C37C81A5FE}"/>
                  </a:ext>
                </a:extLst>
              </p:cNvPr>
              <p:cNvCxnSpPr/>
              <p:nvPr/>
            </p:nvCxnSpPr>
            <p:spPr>
              <a:xfrm>
                <a:off x="6835509" y="23717936"/>
                <a:ext cx="2417131" cy="489464"/>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5C87B1D8-9801-534B-AE92-E5D2C29F7BF5}"/>
                  </a:ext>
                </a:extLst>
              </p:cNvPr>
              <p:cNvCxnSpPr>
                <a:endCxn id="69" idx="3"/>
              </p:cNvCxnSpPr>
              <p:nvPr/>
            </p:nvCxnSpPr>
            <p:spPr>
              <a:xfrm>
                <a:off x="6830147" y="24097815"/>
                <a:ext cx="2468879" cy="54863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33E6378-46E9-CA41-8DE3-C0458F5C0448}"/>
                  </a:ext>
                </a:extLst>
              </p:cNvPr>
              <p:cNvCxnSpPr>
                <a:cxnSpLocks/>
              </p:cNvCxnSpPr>
              <p:nvPr/>
            </p:nvCxnSpPr>
            <p:spPr>
              <a:xfrm flipV="1">
                <a:off x="9304389" y="24207400"/>
                <a:ext cx="1455542" cy="5278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358D5184-6425-174F-891C-7A5438117A4C}"/>
                  </a:ext>
                </a:extLst>
              </p:cNvPr>
              <p:cNvCxnSpPr>
                <a:cxnSpLocks/>
              </p:cNvCxnSpPr>
              <p:nvPr/>
            </p:nvCxnSpPr>
            <p:spPr>
              <a:xfrm>
                <a:off x="9282314" y="23860282"/>
                <a:ext cx="1477617" cy="34711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DAFE93C0-BDDF-7B4C-B3F8-9F939DF0D8F7}"/>
                  </a:ext>
                </a:extLst>
              </p:cNvPr>
              <p:cNvCxnSpPr>
                <a:cxnSpLocks/>
              </p:cNvCxnSpPr>
              <p:nvPr/>
            </p:nvCxnSpPr>
            <p:spPr>
              <a:xfrm flipV="1">
                <a:off x="9283069" y="24207400"/>
                <a:ext cx="1476862" cy="45260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69" name="Oval 68">
                <a:extLst>
                  <a:ext uri="{FF2B5EF4-FFF2-40B4-BE49-F238E27FC236}">
                    <a16:creationId xmlns:a16="http://schemas.microsoft.com/office/drawing/2014/main" id="{70860E70-A6FC-5D46-A37D-21A225B9C0E2}"/>
                  </a:ext>
                </a:extLst>
              </p:cNvPr>
              <p:cNvSpPr/>
              <p:nvPr/>
            </p:nvSpPr>
            <p:spPr>
              <a:xfrm>
                <a:off x="919925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0" name="Oval 69">
                <a:extLst>
                  <a:ext uri="{FF2B5EF4-FFF2-40B4-BE49-F238E27FC236}">
                    <a16:creationId xmlns:a16="http://schemas.microsoft.com/office/drawing/2014/main" id="{B7D2793F-7BD6-EF48-B9EE-A96DDFB3BD26}"/>
                  </a:ext>
                </a:extLst>
              </p:cNvPr>
              <p:cNvSpPr/>
              <p:nvPr/>
            </p:nvSpPr>
            <p:spPr>
              <a:xfrm>
                <a:off x="6725353"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1" name="Oval 70">
                <a:extLst>
                  <a:ext uri="{FF2B5EF4-FFF2-40B4-BE49-F238E27FC236}">
                    <a16:creationId xmlns:a16="http://schemas.microsoft.com/office/drawing/2014/main" id="{A5CCEBF8-DBDA-B84F-B2DF-C2C7DE2C5B96}"/>
                  </a:ext>
                </a:extLst>
              </p:cNvPr>
              <p:cNvSpPr/>
              <p:nvPr/>
            </p:nvSpPr>
            <p:spPr>
              <a:xfrm>
                <a:off x="2806577" y="23105686"/>
                <a:ext cx="182270" cy="1678612"/>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sp>
            <p:nvSpPr>
              <p:cNvPr id="72" name="TextBox 71">
                <a:extLst>
                  <a:ext uri="{FF2B5EF4-FFF2-40B4-BE49-F238E27FC236}">
                    <a16:creationId xmlns:a16="http://schemas.microsoft.com/office/drawing/2014/main" id="{6B6B272F-C08F-EC46-B8E1-7041B2FA5009}"/>
                  </a:ext>
                </a:extLst>
              </p:cNvPr>
              <p:cNvSpPr txBox="1"/>
              <p:nvPr/>
            </p:nvSpPr>
            <p:spPr>
              <a:xfrm rot="5400000">
                <a:off x="10526705" y="23814079"/>
                <a:ext cx="1007538" cy="437769"/>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Camera</a:t>
                </a:r>
              </a:p>
            </p:txBody>
          </p:sp>
          <p:sp>
            <p:nvSpPr>
              <p:cNvPr id="73" name="Rectangle 72">
                <a:extLst>
                  <a:ext uri="{FF2B5EF4-FFF2-40B4-BE49-F238E27FC236}">
                    <a16:creationId xmlns:a16="http://schemas.microsoft.com/office/drawing/2014/main" id="{432B227E-0A12-1D42-A699-2005ED7CC60E}"/>
                  </a:ext>
                </a:extLst>
              </p:cNvPr>
              <p:cNvSpPr/>
              <p:nvPr/>
            </p:nvSpPr>
            <p:spPr>
              <a:xfrm>
                <a:off x="10754656" y="23351513"/>
                <a:ext cx="109232" cy="1294941"/>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050"/>
              </a:p>
            </p:txBody>
          </p:sp>
        </p:grpSp>
        <p:sp>
          <p:nvSpPr>
            <p:cNvPr id="36" name="TextBox 35">
              <a:extLst>
                <a:ext uri="{FF2B5EF4-FFF2-40B4-BE49-F238E27FC236}">
                  <a16:creationId xmlns:a16="http://schemas.microsoft.com/office/drawing/2014/main" id="{DB336711-71DE-6845-9B54-8021AC51917C}"/>
                </a:ext>
              </a:extLst>
            </p:cNvPr>
            <p:cNvSpPr txBox="1"/>
            <p:nvPr/>
          </p:nvSpPr>
          <p:spPr>
            <a:xfrm>
              <a:off x="4289071" y="20314899"/>
              <a:ext cx="1289524" cy="673913"/>
            </a:xfrm>
            <a:prstGeom prst="rect">
              <a:avLst/>
            </a:prstGeom>
            <a:noFill/>
          </p:spPr>
          <p:txBody>
            <a:bodyPr wrap="none" rtlCol="0">
              <a:spAutoFit/>
            </a:bodyPr>
            <a:lstStyle/>
            <a:p>
              <a:pPr algn="ctr"/>
              <a:r>
                <a:rPr lang="en-US" sz="1050" b="1" dirty="0">
                  <a:solidFill>
                    <a:srgbClr val="E46C0A"/>
                  </a:solidFill>
                  <a:latin typeface="Helvetica Light" charset="0"/>
                  <a:ea typeface="Helvetica Light" charset="0"/>
                  <a:cs typeface="Helvetica Light" charset="0"/>
                </a:rPr>
                <a:t>Star light</a:t>
              </a:r>
            </a:p>
            <a:p>
              <a:pPr algn="ctr"/>
              <a:r>
                <a:rPr lang="en-US" sz="1050" b="1" dirty="0">
                  <a:solidFill>
                    <a:schemeClr val="tx2"/>
                  </a:solidFill>
                  <a:latin typeface="Helvetica Light" charset="0"/>
                  <a:ea typeface="Helvetica Light" charset="0"/>
                  <a:cs typeface="Helvetica Light" charset="0"/>
                </a:rPr>
                <a:t>Planet light</a:t>
              </a:r>
            </a:p>
          </p:txBody>
        </p:sp>
      </p:grpSp>
      <p:grpSp>
        <p:nvGrpSpPr>
          <p:cNvPr id="11" name="Group 10">
            <a:extLst>
              <a:ext uri="{FF2B5EF4-FFF2-40B4-BE49-F238E27FC236}">
                <a16:creationId xmlns:a16="http://schemas.microsoft.com/office/drawing/2014/main" id="{F561E68F-0DE4-6148-9E4A-E36EE93A7B50}"/>
              </a:ext>
            </a:extLst>
          </p:cNvPr>
          <p:cNvGrpSpPr/>
          <p:nvPr/>
        </p:nvGrpSpPr>
        <p:grpSpPr>
          <a:xfrm>
            <a:off x="1137175" y="1638340"/>
            <a:ext cx="3357463" cy="1592973"/>
            <a:chOff x="1286792" y="1466091"/>
            <a:chExt cx="3357463" cy="1592973"/>
          </a:xfrm>
        </p:grpSpPr>
        <p:pic>
          <p:nvPicPr>
            <p:cNvPr id="30" name="Picture 29">
              <a:extLst>
                <a:ext uri="{FF2B5EF4-FFF2-40B4-BE49-F238E27FC236}">
                  <a16:creationId xmlns:a16="http://schemas.microsoft.com/office/drawing/2014/main" id="{45675873-37E2-5248-BCF6-169F21B00B00}"/>
                </a:ext>
              </a:extLst>
            </p:cNvPr>
            <p:cNvPicPr>
              <a:picLocks noChangeAspect="1"/>
            </p:cNvPicPr>
            <p:nvPr/>
          </p:nvPicPr>
          <p:blipFill rotWithShape="1">
            <a:blip r:embed="rId2"/>
            <a:srcRect r="48603"/>
            <a:stretch/>
          </p:blipFill>
          <p:spPr>
            <a:xfrm>
              <a:off x="1286792" y="1558909"/>
              <a:ext cx="1785649" cy="1447592"/>
            </a:xfrm>
            <a:prstGeom prst="rect">
              <a:avLst/>
            </a:prstGeom>
          </p:spPr>
        </p:pic>
        <p:pic>
          <p:nvPicPr>
            <p:cNvPr id="31" name="Picture 30">
              <a:extLst>
                <a:ext uri="{FF2B5EF4-FFF2-40B4-BE49-F238E27FC236}">
                  <a16:creationId xmlns:a16="http://schemas.microsoft.com/office/drawing/2014/main" id="{054C5D72-1F1C-3642-97E8-FFF015EF9E23}"/>
                </a:ext>
              </a:extLst>
            </p:cNvPr>
            <p:cNvPicPr>
              <a:picLocks noChangeAspect="1"/>
            </p:cNvPicPr>
            <p:nvPr/>
          </p:nvPicPr>
          <p:blipFill rotWithShape="1">
            <a:blip r:embed="rId3"/>
            <a:srcRect l="16521" t="10488" r="46868" b="-1"/>
            <a:stretch/>
          </p:blipFill>
          <p:spPr>
            <a:xfrm>
              <a:off x="3037548" y="1679184"/>
              <a:ext cx="1606707" cy="1309463"/>
            </a:xfrm>
            <a:prstGeom prst="rect">
              <a:avLst/>
            </a:prstGeom>
          </p:spPr>
        </p:pic>
        <p:sp>
          <p:nvSpPr>
            <p:cNvPr id="32" name="TextBox 31">
              <a:extLst>
                <a:ext uri="{FF2B5EF4-FFF2-40B4-BE49-F238E27FC236}">
                  <a16:creationId xmlns:a16="http://schemas.microsoft.com/office/drawing/2014/main" id="{E94A46F3-76EA-5840-9CDA-5ED320B8FFD2}"/>
                </a:ext>
              </a:extLst>
            </p:cNvPr>
            <p:cNvSpPr txBox="1"/>
            <p:nvPr/>
          </p:nvSpPr>
          <p:spPr>
            <a:xfrm>
              <a:off x="3288605" y="1466091"/>
              <a:ext cx="92348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3" name="TextBox 32">
              <a:extLst>
                <a:ext uri="{FF2B5EF4-FFF2-40B4-BE49-F238E27FC236}">
                  <a16:creationId xmlns:a16="http://schemas.microsoft.com/office/drawing/2014/main" id="{BF296649-77ED-D947-AEF9-837F736AD350}"/>
                </a:ext>
              </a:extLst>
            </p:cNvPr>
            <p:cNvSpPr txBox="1"/>
            <p:nvPr/>
          </p:nvSpPr>
          <p:spPr>
            <a:xfrm>
              <a:off x="1803415" y="1481465"/>
              <a:ext cx="1023659"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Apodizer</a:t>
              </a:r>
              <a:endParaRPr lang="en-US" sz="1100" dirty="0">
                <a:latin typeface="Helvetica Light" charset="0"/>
                <a:ea typeface="Helvetica Light" charset="0"/>
                <a:cs typeface="Helvetica Light" charset="0"/>
              </a:endParaRPr>
            </a:p>
          </p:txBody>
        </p:sp>
        <p:sp>
          <p:nvSpPr>
            <p:cNvPr id="34" name="Left Brace 33">
              <a:extLst>
                <a:ext uri="{FF2B5EF4-FFF2-40B4-BE49-F238E27FC236}">
                  <a16:creationId xmlns:a16="http://schemas.microsoft.com/office/drawing/2014/main" id="{F2AEF556-BA24-A24F-9518-456EAE1FCFEC}"/>
                </a:ext>
              </a:extLst>
            </p:cNvPr>
            <p:cNvSpPr/>
            <p:nvPr/>
          </p:nvSpPr>
          <p:spPr>
            <a:xfrm rot="16200000">
              <a:off x="2998590" y="1495087"/>
              <a:ext cx="213657" cy="2914298"/>
            </a:xfrm>
            <a:prstGeom prst="leftBrace">
              <a:avLst>
                <a:gd name="adj1" fmla="val 8333"/>
                <a:gd name="adj2" fmla="val 48082"/>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grpSp>
        <p:nvGrpSpPr>
          <p:cNvPr id="12" name="Group 11">
            <a:extLst>
              <a:ext uri="{FF2B5EF4-FFF2-40B4-BE49-F238E27FC236}">
                <a16:creationId xmlns:a16="http://schemas.microsoft.com/office/drawing/2014/main" id="{F1EEFF5C-EFCE-FE48-A79E-9A285DA99929}"/>
              </a:ext>
            </a:extLst>
          </p:cNvPr>
          <p:cNvGrpSpPr/>
          <p:nvPr/>
        </p:nvGrpSpPr>
        <p:grpSpPr>
          <a:xfrm>
            <a:off x="6088285" y="1660012"/>
            <a:ext cx="3045832" cy="1567396"/>
            <a:chOff x="4968211" y="1470438"/>
            <a:chExt cx="3045832" cy="1567396"/>
          </a:xfrm>
        </p:grpSpPr>
        <p:pic>
          <p:nvPicPr>
            <p:cNvPr id="23" name="Picture 22">
              <a:extLst>
                <a:ext uri="{FF2B5EF4-FFF2-40B4-BE49-F238E27FC236}">
                  <a16:creationId xmlns:a16="http://schemas.microsoft.com/office/drawing/2014/main" id="{C8C6822A-301A-5242-BD46-35487ED8BEC8}"/>
                </a:ext>
              </a:extLst>
            </p:cNvPr>
            <p:cNvPicPr>
              <a:picLocks noChangeAspect="1"/>
            </p:cNvPicPr>
            <p:nvPr/>
          </p:nvPicPr>
          <p:blipFill rotWithShape="1">
            <a:blip r:embed="rId4"/>
            <a:srcRect l="7864" r="5456"/>
            <a:stretch/>
          </p:blipFill>
          <p:spPr>
            <a:xfrm>
              <a:off x="4968211" y="1523486"/>
              <a:ext cx="3045832" cy="1464104"/>
            </a:xfrm>
            <a:prstGeom prst="rect">
              <a:avLst/>
            </a:prstGeom>
          </p:spPr>
        </p:pic>
        <p:sp>
          <p:nvSpPr>
            <p:cNvPr id="24" name="TextBox 23">
              <a:extLst>
                <a:ext uri="{FF2B5EF4-FFF2-40B4-BE49-F238E27FC236}">
                  <a16:creationId xmlns:a16="http://schemas.microsoft.com/office/drawing/2014/main" id="{19AC21E3-5112-6849-A58C-791B97EDC9A4}"/>
                </a:ext>
              </a:extLst>
            </p:cNvPr>
            <p:cNvSpPr txBox="1"/>
            <p:nvPr/>
          </p:nvSpPr>
          <p:spPr>
            <a:xfrm>
              <a:off x="5241417" y="1472480"/>
              <a:ext cx="1041257"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Before </a:t>
              </a: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sp>
          <p:nvSpPr>
            <p:cNvPr id="25" name="TextBox 24">
              <a:extLst>
                <a:ext uri="{FF2B5EF4-FFF2-40B4-BE49-F238E27FC236}">
                  <a16:creationId xmlns:a16="http://schemas.microsoft.com/office/drawing/2014/main" id="{4B76DD24-404D-854B-8DB3-DB6CBC21E50E}"/>
                </a:ext>
              </a:extLst>
            </p:cNvPr>
            <p:cNvSpPr txBox="1"/>
            <p:nvPr/>
          </p:nvSpPr>
          <p:spPr>
            <a:xfrm>
              <a:off x="6742248" y="1470438"/>
              <a:ext cx="941084"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After </a:t>
              </a:r>
              <a:r>
                <a:rPr lang="en-US" sz="1100" dirty="0" err="1">
                  <a:latin typeface="Helvetica Light" charset="0"/>
                  <a:ea typeface="Helvetica Light" charset="0"/>
                  <a:cs typeface="Helvetica Light" charset="0"/>
                </a:rPr>
                <a:t>Lyot</a:t>
              </a:r>
              <a:r>
                <a:rPr lang="en-US" sz="1100" dirty="0">
                  <a:latin typeface="Helvetica Light" charset="0"/>
                  <a:ea typeface="Helvetica Light" charset="0"/>
                  <a:cs typeface="Helvetica Light" charset="0"/>
                </a:rPr>
                <a:t> Stop</a:t>
              </a:r>
            </a:p>
          </p:txBody>
        </p:sp>
        <p:grpSp>
          <p:nvGrpSpPr>
            <p:cNvPr id="26" name="Group 25">
              <a:extLst>
                <a:ext uri="{FF2B5EF4-FFF2-40B4-BE49-F238E27FC236}">
                  <a16:creationId xmlns:a16="http://schemas.microsoft.com/office/drawing/2014/main" id="{8636A5B8-782D-0D47-AEBD-15D0DAEBA6B4}"/>
                </a:ext>
              </a:extLst>
            </p:cNvPr>
            <p:cNvGrpSpPr/>
            <p:nvPr/>
          </p:nvGrpSpPr>
          <p:grpSpPr>
            <a:xfrm>
              <a:off x="5447714" y="1988767"/>
              <a:ext cx="519292" cy="525935"/>
              <a:chOff x="6654988" y="1965912"/>
              <a:chExt cx="519292" cy="525935"/>
            </a:xfrm>
          </p:grpSpPr>
          <p:sp>
            <p:nvSpPr>
              <p:cNvPr id="28" name="Oval 27">
                <a:extLst>
                  <a:ext uri="{FF2B5EF4-FFF2-40B4-BE49-F238E27FC236}">
                    <a16:creationId xmlns:a16="http://schemas.microsoft.com/office/drawing/2014/main" id="{F277CF82-8B79-8D4F-9FF6-3CCDFB7D176A}"/>
                  </a:ext>
                </a:extLst>
              </p:cNvPr>
              <p:cNvSpPr/>
              <p:nvPr/>
            </p:nvSpPr>
            <p:spPr>
              <a:xfrm>
                <a:off x="6874826" y="2186282"/>
                <a:ext cx="83127" cy="83127"/>
              </a:xfrm>
              <a:prstGeom prst="ellipse">
                <a:avLst/>
              </a:prstGeom>
              <a:noFill/>
              <a:ln w="19050">
                <a:solidFill>
                  <a:srgbClr val="E46C0A">
                    <a:alpha val="46000"/>
                  </a:srgb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29" name="Oval 28">
                <a:extLst>
                  <a:ext uri="{FF2B5EF4-FFF2-40B4-BE49-F238E27FC236}">
                    <a16:creationId xmlns:a16="http://schemas.microsoft.com/office/drawing/2014/main" id="{FE4700AC-405E-FC46-AA8C-AF5BCE8166B7}"/>
                  </a:ext>
                </a:extLst>
              </p:cNvPr>
              <p:cNvSpPr/>
              <p:nvPr/>
            </p:nvSpPr>
            <p:spPr>
              <a:xfrm>
                <a:off x="6654988" y="1965912"/>
                <a:ext cx="519292" cy="525935"/>
              </a:xfrm>
              <a:prstGeom prst="ellipse">
                <a:avLst/>
              </a:prstGeom>
              <a:noFill/>
              <a:ln w="19050">
                <a:solidFill>
                  <a:srgbClr val="E46C0A">
                    <a:alpha val="46000"/>
                  </a:srgb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sp>
          <p:nvSpPr>
            <p:cNvPr id="27" name="Left Brace 26">
              <a:extLst>
                <a:ext uri="{FF2B5EF4-FFF2-40B4-BE49-F238E27FC236}">
                  <a16:creationId xmlns:a16="http://schemas.microsoft.com/office/drawing/2014/main" id="{E5AE50F1-4645-F746-B2E4-740806F6FD1F}"/>
                </a:ext>
              </a:extLst>
            </p:cNvPr>
            <p:cNvSpPr/>
            <p:nvPr/>
          </p:nvSpPr>
          <p:spPr>
            <a:xfrm rot="16200000">
              <a:off x="6365845" y="1473857"/>
              <a:ext cx="213657" cy="2914298"/>
            </a:xfrm>
            <a:prstGeom prst="leftBrace">
              <a:avLst>
                <a:gd name="adj1" fmla="val 8333"/>
                <a:gd name="adj2" fmla="val 341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grpSp>
      <p:grpSp>
        <p:nvGrpSpPr>
          <p:cNvPr id="13" name="Group 12">
            <a:extLst>
              <a:ext uri="{FF2B5EF4-FFF2-40B4-BE49-F238E27FC236}">
                <a16:creationId xmlns:a16="http://schemas.microsoft.com/office/drawing/2014/main" id="{FA423DE8-C407-2642-A678-BF79AF92CAD9}"/>
              </a:ext>
            </a:extLst>
          </p:cNvPr>
          <p:cNvGrpSpPr/>
          <p:nvPr/>
        </p:nvGrpSpPr>
        <p:grpSpPr>
          <a:xfrm>
            <a:off x="2662643" y="4929138"/>
            <a:ext cx="3051567" cy="1547041"/>
            <a:chOff x="1386389" y="4571985"/>
            <a:chExt cx="2819291" cy="1547041"/>
          </a:xfrm>
        </p:grpSpPr>
        <p:pic>
          <p:nvPicPr>
            <p:cNvPr id="18" name="Picture 17">
              <a:extLst>
                <a:ext uri="{FF2B5EF4-FFF2-40B4-BE49-F238E27FC236}">
                  <a16:creationId xmlns:a16="http://schemas.microsoft.com/office/drawing/2014/main" id="{4985C682-BC7A-7D4C-81C5-6F4BF18C8EA9}"/>
                </a:ext>
              </a:extLst>
            </p:cNvPr>
            <p:cNvPicPr>
              <a:picLocks noChangeAspect="1"/>
            </p:cNvPicPr>
            <p:nvPr/>
          </p:nvPicPr>
          <p:blipFill rotWithShape="1">
            <a:blip r:embed="rId5"/>
            <a:srcRect l="6175" r="2955"/>
            <a:stretch/>
          </p:blipFill>
          <p:spPr>
            <a:xfrm>
              <a:off x="1386389" y="4730317"/>
              <a:ext cx="2817958" cy="1388709"/>
            </a:xfrm>
            <a:prstGeom prst="rect">
              <a:avLst/>
            </a:prstGeom>
          </p:spPr>
        </p:pic>
        <p:sp>
          <p:nvSpPr>
            <p:cNvPr id="19" name="TextBox 18">
              <a:extLst>
                <a:ext uri="{FF2B5EF4-FFF2-40B4-BE49-F238E27FC236}">
                  <a16:creationId xmlns:a16="http://schemas.microsoft.com/office/drawing/2014/main" id="{89183F02-F9F4-B94B-A115-658447591A6B}"/>
                </a:ext>
              </a:extLst>
            </p:cNvPr>
            <p:cNvSpPr txBox="1"/>
            <p:nvPr/>
          </p:nvSpPr>
          <p:spPr>
            <a:xfrm>
              <a:off x="1714469" y="4651513"/>
              <a:ext cx="777288"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Before FPM</a:t>
              </a:r>
            </a:p>
          </p:txBody>
        </p:sp>
        <p:sp>
          <p:nvSpPr>
            <p:cNvPr id="20" name="TextBox 19">
              <a:extLst>
                <a:ext uri="{FF2B5EF4-FFF2-40B4-BE49-F238E27FC236}">
                  <a16:creationId xmlns:a16="http://schemas.microsoft.com/office/drawing/2014/main" id="{83BCFCB7-3B81-0146-8B5D-85E047D60546}"/>
                </a:ext>
              </a:extLst>
            </p:cNvPr>
            <p:cNvSpPr txBox="1"/>
            <p:nvPr/>
          </p:nvSpPr>
          <p:spPr>
            <a:xfrm>
              <a:off x="3105310" y="4657165"/>
              <a:ext cx="677115" cy="230596"/>
            </a:xfrm>
            <a:prstGeom prst="rect">
              <a:avLst/>
            </a:prstGeom>
            <a:solidFill>
              <a:schemeClr val="bg1"/>
            </a:solidFill>
          </p:spPr>
          <p:txBody>
            <a:bodyPr wrap="none" rtlCol="0">
              <a:spAutoFit/>
            </a:bodyPr>
            <a:lstStyle/>
            <a:p>
              <a:pPr algn="ctr"/>
              <a:r>
                <a:rPr lang="en-US" sz="1100" dirty="0">
                  <a:latin typeface="Helvetica Light" charset="0"/>
                  <a:ea typeface="Helvetica Light" charset="0"/>
                  <a:cs typeface="Helvetica Light" charset="0"/>
                </a:rPr>
                <a:t>After FPM</a:t>
              </a:r>
            </a:p>
          </p:txBody>
        </p:sp>
        <p:sp>
          <p:nvSpPr>
            <p:cNvPr id="21" name="Left Brace 20">
              <a:extLst>
                <a:ext uri="{FF2B5EF4-FFF2-40B4-BE49-F238E27FC236}">
                  <a16:creationId xmlns:a16="http://schemas.microsoft.com/office/drawing/2014/main" id="{6B705331-A2AB-5E4B-A1CE-C0CDAEF055D1}"/>
                </a:ext>
              </a:extLst>
            </p:cNvPr>
            <p:cNvSpPr/>
            <p:nvPr/>
          </p:nvSpPr>
          <p:spPr>
            <a:xfrm rot="5400000">
              <a:off x="2757026" y="3335316"/>
              <a:ext cx="211985" cy="2685323"/>
            </a:xfrm>
            <a:prstGeom prst="leftBrace">
              <a:avLst>
                <a:gd name="adj1" fmla="val 8333"/>
                <a:gd name="adj2" fmla="val 25451"/>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22" name="Oval 21">
              <a:extLst>
                <a:ext uri="{FF2B5EF4-FFF2-40B4-BE49-F238E27FC236}">
                  <a16:creationId xmlns:a16="http://schemas.microsoft.com/office/drawing/2014/main" id="{FB5D3735-1891-7048-912E-EFFFB93CD7F5}"/>
                </a:ext>
              </a:extLst>
            </p:cNvPr>
            <p:cNvSpPr/>
            <p:nvPr/>
          </p:nvSpPr>
          <p:spPr>
            <a:xfrm>
              <a:off x="2063638" y="5388086"/>
              <a:ext cx="60464" cy="69801"/>
            </a:xfrm>
            <a:prstGeom prst="ellipse">
              <a:avLst/>
            </a:prstGeom>
            <a:noFill/>
            <a:ln>
              <a:solidFill>
                <a:srgbClr val="E46C0A"/>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grpSp>
        <p:nvGrpSpPr>
          <p:cNvPr id="14" name="Group 13">
            <a:extLst>
              <a:ext uri="{FF2B5EF4-FFF2-40B4-BE49-F238E27FC236}">
                <a16:creationId xmlns:a16="http://schemas.microsoft.com/office/drawing/2014/main" id="{F4D584AD-4B5D-BD41-9A16-E2157507EEF5}"/>
              </a:ext>
            </a:extLst>
          </p:cNvPr>
          <p:cNvGrpSpPr/>
          <p:nvPr/>
        </p:nvGrpSpPr>
        <p:grpSpPr>
          <a:xfrm>
            <a:off x="7332615" y="5014932"/>
            <a:ext cx="3276438" cy="1491873"/>
            <a:chOff x="5736420" y="4820340"/>
            <a:chExt cx="3276438" cy="1491873"/>
          </a:xfrm>
        </p:grpSpPr>
        <p:pic>
          <p:nvPicPr>
            <p:cNvPr id="16" name="Picture 15">
              <a:extLst>
                <a:ext uri="{FF2B5EF4-FFF2-40B4-BE49-F238E27FC236}">
                  <a16:creationId xmlns:a16="http://schemas.microsoft.com/office/drawing/2014/main" id="{7082EB5E-3AC4-FF46-90D3-59C23A8F5394}"/>
                </a:ext>
              </a:extLst>
            </p:cNvPr>
            <p:cNvPicPr>
              <a:picLocks noChangeAspect="1"/>
            </p:cNvPicPr>
            <p:nvPr/>
          </p:nvPicPr>
          <p:blipFill rotWithShape="1">
            <a:blip r:embed="rId6"/>
            <a:srcRect l="14892" r="7820"/>
            <a:stretch/>
          </p:blipFill>
          <p:spPr>
            <a:xfrm>
              <a:off x="5736420" y="4899096"/>
              <a:ext cx="3276438" cy="1413117"/>
            </a:xfrm>
            <a:prstGeom prst="rect">
              <a:avLst/>
            </a:prstGeom>
          </p:spPr>
        </p:pic>
        <p:sp>
          <p:nvSpPr>
            <p:cNvPr id="17" name="TextBox 16">
              <a:extLst>
                <a:ext uri="{FF2B5EF4-FFF2-40B4-BE49-F238E27FC236}">
                  <a16:creationId xmlns:a16="http://schemas.microsoft.com/office/drawing/2014/main" id="{207D4275-FEE3-D14E-8711-E6287E033AFA}"/>
                </a:ext>
              </a:extLst>
            </p:cNvPr>
            <p:cNvSpPr txBox="1"/>
            <p:nvPr/>
          </p:nvSpPr>
          <p:spPr>
            <a:xfrm>
              <a:off x="6528575" y="4820340"/>
              <a:ext cx="1803382" cy="230596"/>
            </a:xfrm>
            <a:prstGeom prst="rect">
              <a:avLst/>
            </a:prstGeom>
            <a:noFill/>
          </p:spPr>
          <p:txBody>
            <a:bodyPr wrap="none" rtlCol="0">
              <a:spAutoFit/>
            </a:bodyPr>
            <a:lstStyle/>
            <a:p>
              <a:pPr algn="ctr"/>
              <a:r>
                <a:rPr lang="en-US" sz="1100" dirty="0">
                  <a:latin typeface="Helvetica Light" charset="0"/>
                  <a:ea typeface="Helvetica Light" charset="0"/>
                  <a:cs typeface="Helvetica Light" charset="0"/>
                </a:rPr>
                <a:t>Final focus – on-axis dark zone</a:t>
              </a:r>
            </a:p>
          </p:txBody>
        </p:sp>
      </p:grpSp>
      <p:sp>
        <p:nvSpPr>
          <p:cNvPr id="15" name="Left Brace 14">
            <a:extLst>
              <a:ext uri="{FF2B5EF4-FFF2-40B4-BE49-F238E27FC236}">
                <a16:creationId xmlns:a16="http://schemas.microsoft.com/office/drawing/2014/main" id="{B6681870-41B5-F243-AD9C-5D76A59CE1F8}"/>
              </a:ext>
            </a:extLst>
          </p:cNvPr>
          <p:cNvSpPr/>
          <p:nvPr/>
        </p:nvSpPr>
        <p:spPr>
          <a:xfrm rot="5400000">
            <a:off x="8891966" y="3472742"/>
            <a:ext cx="228539" cy="3107737"/>
          </a:xfrm>
          <a:prstGeom prst="leftBrace">
            <a:avLst>
              <a:gd name="adj1" fmla="val 8333"/>
              <a:gd name="adj2" fmla="val 51075"/>
            </a:avLst>
          </a:prstGeom>
          <a:ln>
            <a:solidFill>
              <a:srgbClr val="E46C0A"/>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82" name="Title 1">
            <a:extLst>
              <a:ext uri="{FF2B5EF4-FFF2-40B4-BE49-F238E27FC236}">
                <a16:creationId xmlns:a16="http://schemas.microsoft.com/office/drawing/2014/main" id="{E10581DB-53E1-2A42-B779-9B50AD051BFC}"/>
              </a:ext>
            </a:extLst>
          </p:cNvPr>
          <p:cNvSpPr>
            <a:spLocks noGrp="1"/>
          </p:cNvSpPr>
          <p:nvPr>
            <p:ph type="title"/>
          </p:nvPr>
        </p:nvSpPr>
        <p:spPr>
          <a:xfrm>
            <a:off x="838200" y="365125"/>
            <a:ext cx="10515600" cy="1325563"/>
          </a:xfrm>
        </p:spPr>
        <p:txBody>
          <a:bodyPr>
            <a:normAutofit/>
          </a:bodyPr>
          <a:lstStyle/>
          <a:p>
            <a:r>
              <a:rPr lang="en-US" b="1" dirty="0">
                <a:solidFill>
                  <a:schemeClr val="tx2"/>
                </a:solidFill>
                <a:ea typeface="Helvetica" charset="0"/>
                <a:cs typeface="Helvetica" charset="0"/>
              </a:rPr>
              <a:t>An introduction to </a:t>
            </a:r>
            <a:r>
              <a:rPr lang="en-US" b="1" dirty="0" err="1">
                <a:solidFill>
                  <a:schemeClr val="tx2"/>
                </a:solidFill>
                <a:ea typeface="Helvetica" charset="0"/>
                <a:cs typeface="Helvetica" charset="0"/>
              </a:rPr>
              <a:t>Coronagraphy</a:t>
            </a:r>
            <a:br>
              <a:rPr lang="en-US" b="1" dirty="0">
                <a:solidFill>
                  <a:schemeClr val="tx2"/>
                </a:solidFill>
              </a:rPr>
            </a:br>
            <a:r>
              <a:rPr lang="en-US" dirty="0">
                <a:solidFill>
                  <a:schemeClr val="accent2">
                    <a:lumMod val="75000"/>
                  </a:schemeClr>
                </a:solidFill>
              </a:rPr>
              <a:t>The ‘perfect’ APLC</a:t>
            </a:r>
            <a:endParaRPr lang="en-US" sz="4000" b="1" dirty="0">
              <a:solidFill>
                <a:schemeClr val="tx2"/>
              </a:solidFill>
              <a:latin typeface="Helvetica" pitchFamily="2" charset="0"/>
            </a:endParaRPr>
          </a:p>
        </p:txBody>
      </p:sp>
      <p:sp>
        <p:nvSpPr>
          <p:cNvPr id="2" name="Oval 1">
            <a:extLst>
              <a:ext uri="{FF2B5EF4-FFF2-40B4-BE49-F238E27FC236}">
                <a16:creationId xmlns:a16="http://schemas.microsoft.com/office/drawing/2014/main" id="{85D36FD0-65D0-3646-ACE5-1D3B388E0948}"/>
              </a:ext>
            </a:extLst>
          </p:cNvPr>
          <p:cNvSpPr/>
          <p:nvPr/>
        </p:nvSpPr>
        <p:spPr>
          <a:xfrm>
            <a:off x="8213724" y="5902325"/>
            <a:ext cx="50165" cy="5178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4" name="Picture 83" descr="1200px-NASA_logo.svg.png">
            <a:extLst>
              <a:ext uri="{FF2B5EF4-FFF2-40B4-BE49-F238E27FC236}">
                <a16:creationId xmlns:a16="http://schemas.microsoft.com/office/drawing/2014/main" id="{1F66D6D5-6B79-0444-AD53-812AD59624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5" name="Slide Number Placeholder 4">
            <a:extLst>
              <a:ext uri="{FF2B5EF4-FFF2-40B4-BE49-F238E27FC236}">
                <a16:creationId xmlns:a16="http://schemas.microsoft.com/office/drawing/2014/main" id="{B6C6D2D9-CA61-9742-A359-86D0D5B7FC35}"/>
              </a:ext>
            </a:extLst>
          </p:cNvPr>
          <p:cNvSpPr>
            <a:spLocks noGrp="1"/>
          </p:cNvSpPr>
          <p:nvPr>
            <p:ph type="sldNum" sz="quarter" idx="12"/>
          </p:nvPr>
        </p:nvSpPr>
        <p:spPr/>
        <p:txBody>
          <a:bodyPr/>
          <a:lstStyle/>
          <a:p>
            <a:fld id="{E3ED5DB9-C276-B342-944C-57E97D868A7F}" type="slidenum">
              <a:rPr lang="en-US" smtClean="0"/>
              <a:t>14</a:t>
            </a:fld>
            <a:endParaRPr lang="en-US"/>
          </a:p>
        </p:txBody>
      </p:sp>
    </p:spTree>
    <p:extLst>
      <p:ext uri="{BB962C8B-B14F-4D97-AF65-F5344CB8AC3E}">
        <p14:creationId xmlns:p14="http://schemas.microsoft.com/office/powerpoint/2010/main" val="1049075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8EA18-27A3-7C47-90DB-E1F33CC8BB3D}"/>
              </a:ext>
            </a:extLst>
          </p:cNvPr>
          <p:cNvSpPr>
            <a:spLocks noGrp="1"/>
          </p:cNvSpPr>
          <p:nvPr>
            <p:ph type="title"/>
          </p:nvPr>
        </p:nvSpPr>
        <p:spPr>
          <a:xfrm>
            <a:off x="838200" y="365125"/>
            <a:ext cx="11148060" cy="1325563"/>
          </a:xfrm>
        </p:spPr>
        <p:txBody>
          <a:bodyPr>
            <a:noAutofit/>
          </a:bodyPr>
          <a:lstStyle/>
          <a:p>
            <a:r>
              <a:rPr lang="en-US" sz="3600" b="1" dirty="0">
                <a:solidFill>
                  <a:schemeClr val="tx2"/>
                </a:solidFill>
                <a:ea typeface="Helvetica" charset="0"/>
                <a:cs typeface="Helvetica" charset="0"/>
              </a:rPr>
              <a:t>An introduction to </a:t>
            </a:r>
            <a:r>
              <a:rPr lang="en-US" sz="3600" b="1" dirty="0" err="1">
                <a:solidFill>
                  <a:schemeClr val="tx2"/>
                </a:solidFill>
                <a:ea typeface="Helvetica" charset="0"/>
                <a:cs typeface="Helvetica" charset="0"/>
              </a:rPr>
              <a:t>Coronagraphy</a:t>
            </a:r>
            <a:r>
              <a:rPr lang="en-US" sz="3600" b="1" dirty="0">
                <a:solidFill>
                  <a:schemeClr val="tx2"/>
                </a:solidFill>
                <a:ea typeface="Helvetica" charset="0"/>
                <a:cs typeface="Helvetica" charset="0"/>
              </a:rPr>
              <a:t> </a:t>
            </a:r>
            <a:br>
              <a:rPr lang="en-US" sz="3600" dirty="0">
                <a:solidFill>
                  <a:schemeClr val="tx2"/>
                </a:solidFill>
                <a:ea typeface="Helvetica" charset="0"/>
                <a:cs typeface="Helvetica" charset="0"/>
              </a:rPr>
            </a:br>
            <a:r>
              <a:rPr lang="en-US" sz="3600" b="1" dirty="0">
                <a:solidFill>
                  <a:schemeClr val="accent2">
                    <a:lumMod val="75000"/>
                  </a:schemeClr>
                </a:solidFill>
                <a:ea typeface="Helvetica" charset="0"/>
                <a:cs typeface="Helvetica" charset="0"/>
              </a:rPr>
              <a:t>But things are never perfect…</a:t>
            </a:r>
            <a:endParaRPr lang="en-US" sz="3200" b="1" dirty="0">
              <a:solidFill>
                <a:schemeClr val="accent2">
                  <a:lumMod val="75000"/>
                </a:schemeClr>
              </a:solidFill>
            </a:endParaRPr>
          </a:p>
        </p:txBody>
      </p:sp>
      <p:sp>
        <p:nvSpPr>
          <p:cNvPr id="3" name="Content Placeholder 2">
            <a:extLst>
              <a:ext uri="{FF2B5EF4-FFF2-40B4-BE49-F238E27FC236}">
                <a16:creationId xmlns:a16="http://schemas.microsoft.com/office/drawing/2014/main" id="{FBFE8EF0-AE66-7D47-857C-59F7C6A6EFD7}"/>
              </a:ext>
            </a:extLst>
          </p:cNvPr>
          <p:cNvSpPr>
            <a:spLocks noGrp="1"/>
          </p:cNvSpPr>
          <p:nvPr>
            <p:ph idx="1"/>
          </p:nvPr>
        </p:nvSpPr>
        <p:spPr>
          <a:xfrm>
            <a:off x="838201" y="1825625"/>
            <a:ext cx="10571116" cy="4772603"/>
          </a:xfrm>
        </p:spPr>
        <p:txBody>
          <a:bodyPr>
            <a:normAutofit/>
          </a:bodyPr>
          <a:lstStyle/>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endParaRPr lang="en-US" sz="2000" dirty="0">
              <a:latin typeface="Helvetica Light"/>
              <a:cs typeface="Helvetica Light"/>
            </a:endParaRPr>
          </a:p>
          <a:p>
            <a:pPr marL="457189" lvl="1" indent="0">
              <a:buNone/>
            </a:pPr>
            <a:endParaRPr lang="en-US" sz="1600" dirty="0">
              <a:latin typeface="Helvetica Light" panose="020B0403020202020204" pitchFamily="34" charset="0"/>
              <a:cs typeface="Helvetica Light"/>
            </a:endParaRPr>
          </a:p>
          <a:p>
            <a:pPr marL="457189" lvl="1" indent="0">
              <a:buNone/>
            </a:pPr>
            <a:r>
              <a:rPr lang="en-US" sz="1600" b="1" dirty="0">
                <a:latin typeface="Helvetica Light" panose="020B0403020202020204" pitchFamily="34" charset="0"/>
                <a:cs typeface="Helvetica Light"/>
              </a:rPr>
              <a:t>Piston</a:t>
            </a:r>
            <a:r>
              <a:rPr lang="en-US" sz="1600" dirty="0">
                <a:latin typeface="Helvetica Light" panose="020B0403020202020204" pitchFamily="34" charset="0"/>
                <a:cs typeface="Helvetica Light"/>
              </a:rPr>
              <a:t> and </a:t>
            </a:r>
            <a:r>
              <a:rPr lang="en-US" sz="1600" b="1" dirty="0">
                <a:latin typeface="Helvetica Light" panose="020B0403020202020204" pitchFamily="34" charset="0"/>
                <a:cs typeface="Helvetica Light"/>
              </a:rPr>
              <a:t>tip/tilt </a:t>
            </a:r>
            <a:r>
              <a:rPr lang="en-US" sz="1600" dirty="0">
                <a:latin typeface="Helvetica Light" panose="020B0403020202020204" pitchFamily="34" charset="0"/>
                <a:cs typeface="Helvetica Light"/>
              </a:rPr>
              <a:t>induced phase errors added to each segment independently (random normal distribution).</a:t>
            </a:r>
          </a:p>
        </p:txBody>
      </p:sp>
      <p:pic>
        <p:nvPicPr>
          <p:cNvPr id="7" name="Picture 6" descr="1200px-NASA_logo.svg.png">
            <a:extLst>
              <a:ext uri="{FF2B5EF4-FFF2-40B4-BE49-F238E27FC236}">
                <a16:creationId xmlns:a16="http://schemas.microsoft.com/office/drawing/2014/main" id="{3ED772D5-3FE2-9F4C-A17C-1F611E7E9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pic>
        <p:nvPicPr>
          <p:cNvPr id="4" name="contrast_degradation (Converted)">
            <a:hlinkClick r:id="" action="ppaction://media"/>
            <a:extLst>
              <a:ext uri="{FF2B5EF4-FFF2-40B4-BE49-F238E27FC236}">
                <a16:creationId xmlns:a16="http://schemas.microsoft.com/office/drawing/2014/main" id="{1A8FF7A3-CC27-8D4D-98A6-4AE64090290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75377" y="2104519"/>
            <a:ext cx="9426362" cy="2951875"/>
          </a:xfrm>
          <a:prstGeom prst="rect">
            <a:avLst/>
          </a:prstGeom>
        </p:spPr>
      </p:pic>
      <p:sp>
        <p:nvSpPr>
          <p:cNvPr id="10" name="Slide Number Placeholder 9">
            <a:extLst>
              <a:ext uri="{FF2B5EF4-FFF2-40B4-BE49-F238E27FC236}">
                <a16:creationId xmlns:a16="http://schemas.microsoft.com/office/drawing/2014/main" id="{EFF08F61-0F70-2B4B-935B-52A0860E580F}"/>
              </a:ext>
            </a:extLst>
          </p:cNvPr>
          <p:cNvSpPr>
            <a:spLocks noGrp="1"/>
          </p:cNvSpPr>
          <p:nvPr>
            <p:ph type="sldNum" sz="quarter" idx="12"/>
          </p:nvPr>
        </p:nvSpPr>
        <p:spPr/>
        <p:txBody>
          <a:bodyPr/>
          <a:lstStyle/>
          <a:p>
            <a:fld id="{C32C2742-9A01-5E4E-9045-8CF6040BF4B1}" type="slidenum">
              <a:rPr lang="en-US" smtClean="0"/>
              <a:t>15</a:t>
            </a:fld>
            <a:endParaRPr lang="en-US"/>
          </a:p>
        </p:txBody>
      </p:sp>
    </p:spTree>
    <p:extLst>
      <p:ext uri="{BB962C8B-B14F-4D97-AF65-F5344CB8AC3E}">
        <p14:creationId xmlns:p14="http://schemas.microsoft.com/office/powerpoint/2010/main" val="410397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A7C5-9A9E-F3BF-7B85-CF86FF8093F2}"/>
              </a:ext>
            </a:extLst>
          </p:cNvPr>
          <p:cNvSpPr>
            <a:spLocks noGrp="1"/>
          </p:cNvSpPr>
          <p:nvPr>
            <p:ph type="title"/>
          </p:nvPr>
        </p:nvSpPr>
        <p:spPr>
          <a:xfrm>
            <a:off x="71402" y="-62768"/>
            <a:ext cx="3489945" cy="1325563"/>
          </a:xfrm>
        </p:spPr>
        <p:txBody>
          <a:bodyPr>
            <a:noAutofit/>
          </a:bodyPr>
          <a:lstStyle/>
          <a:p>
            <a:r>
              <a:rPr lang="en-US" sz="2000" b="1" dirty="0">
                <a:solidFill>
                  <a:schemeClr val="tx2"/>
                </a:solidFill>
                <a:latin typeface="Helvetica" pitchFamily="2" charset="0"/>
              </a:rPr>
              <a:t>Sensitivity to telescope aberrations</a:t>
            </a:r>
            <a:br>
              <a:rPr lang="en-US" sz="2000" b="1" dirty="0">
                <a:latin typeface="Helvetica" pitchFamily="2" charset="0"/>
              </a:rPr>
            </a:br>
            <a:endParaRPr lang="en-US" sz="1800" dirty="0"/>
          </a:p>
        </p:txBody>
      </p:sp>
      <p:pic>
        <p:nvPicPr>
          <p:cNvPr id="4" name="Picture 3">
            <a:extLst>
              <a:ext uri="{FF2B5EF4-FFF2-40B4-BE49-F238E27FC236}">
                <a16:creationId xmlns:a16="http://schemas.microsoft.com/office/drawing/2014/main" id="{4E884CC4-D2CC-1EB5-3AED-4F2391FE28D6}"/>
              </a:ext>
            </a:extLst>
          </p:cNvPr>
          <p:cNvPicPr>
            <a:picLocks noChangeAspect="1"/>
          </p:cNvPicPr>
          <p:nvPr/>
        </p:nvPicPr>
        <p:blipFill rotWithShape="1">
          <a:blip r:embed="rId2"/>
          <a:srcRect t="8839"/>
          <a:stretch/>
        </p:blipFill>
        <p:spPr>
          <a:xfrm>
            <a:off x="3005437" y="480877"/>
            <a:ext cx="8945758" cy="3107355"/>
          </a:xfrm>
          <a:prstGeom prst="rect">
            <a:avLst/>
          </a:prstGeom>
        </p:spPr>
      </p:pic>
      <p:pic>
        <p:nvPicPr>
          <p:cNvPr id="6" name="Picture 5">
            <a:extLst>
              <a:ext uri="{FF2B5EF4-FFF2-40B4-BE49-F238E27FC236}">
                <a16:creationId xmlns:a16="http://schemas.microsoft.com/office/drawing/2014/main" id="{B65197C0-C04C-B4D5-54CC-EA8E1A8E2003}"/>
              </a:ext>
            </a:extLst>
          </p:cNvPr>
          <p:cNvPicPr>
            <a:picLocks noChangeAspect="1"/>
          </p:cNvPicPr>
          <p:nvPr/>
        </p:nvPicPr>
        <p:blipFill rotWithShape="1">
          <a:blip r:embed="rId3"/>
          <a:srcRect t="8068"/>
          <a:stretch/>
        </p:blipFill>
        <p:spPr>
          <a:xfrm>
            <a:off x="3005437" y="3673466"/>
            <a:ext cx="8951705" cy="3107355"/>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6D8E1D3-F9F8-A621-4CAF-46BE05B5B159}"/>
                  </a:ext>
                </a:extLst>
              </p:cNvPr>
              <p:cNvSpPr txBox="1"/>
              <p:nvPr/>
            </p:nvSpPr>
            <p:spPr>
              <a:xfrm>
                <a:off x="1069561" y="1572889"/>
                <a:ext cx="1258678" cy="923330"/>
              </a:xfrm>
              <a:prstGeom prst="rect">
                <a:avLst/>
              </a:prstGeom>
              <a:noFill/>
            </p:spPr>
            <p:txBody>
              <a:bodyPr wrap="none" rtlCol="0">
                <a:spAutoFit/>
              </a:bodyPr>
              <a:lstStyle/>
              <a:p>
                <a:r>
                  <a:rPr lang="en-US" dirty="0"/>
                  <a:t>SPC</a:t>
                </a:r>
              </a:p>
              <a:p>
                <a:r>
                  <a:rPr lang="en-US" dirty="0"/>
                  <a:t>IWA=6 </a:t>
                </a:r>
                <a14:m>
                  <m:oMath xmlns:m="http://schemas.openxmlformats.org/officeDocument/2006/math">
                    <m:r>
                      <m:rPr>
                        <m:sty m:val="p"/>
                      </m:rPr>
                      <a:rPr lang="en-US" sz="1800" b="0" i="0" smtClean="0">
                        <a:solidFill>
                          <a:schemeClr val="tx1"/>
                        </a:solidFill>
                        <a:ea typeface="Cambria Math" panose="02040503050406030204" pitchFamily="18" charset="0"/>
                      </a:rPr>
                      <m:t>λ</m:t>
                    </m:r>
                    <m:r>
                      <a:rPr lang="en-US" sz="1800" b="0" i="0" smtClean="0">
                        <a:solidFill>
                          <a:schemeClr val="tx1"/>
                        </a:solidFill>
                        <a:ea typeface="Cambria Math" panose="02040503050406030204" pitchFamily="18" charset="0"/>
                      </a:rPr>
                      <m:t>/</m:t>
                    </m:r>
                    <m:r>
                      <m:rPr>
                        <m:sty m:val="p"/>
                      </m:rPr>
                      <a:rPr lang="en-US" sz="1800" b="0" i="0" smtClean="0">
                        <a:solidFill>
                          <a:schemeClr val="tx1"/>
                        </a:solidFill>
                        <a:ea typeface="Cambria Math" panose="02040503050406030204" pitchFamily="18" charset="0"/>
                      </a:rPr>
                      <m:t>D</m:t>
                    </m:r>
                  </m:oMath>
                </a14:m>
                <a:endParaRPr lang="en-US" dirty="0"/>
              </a:p>
              <a:p>
                <a14:m>
                  <m:oMath xmlns:m="http://schemas.openxmlformats.org/officeDocument/2006/math">
                    <m:r>
                      <m:rPr>
                        <m:sty m:val="p"/>
                      </m:rPr>
                      <a:rPr lang="en-US" sz="1800" b="0" i="0" smtClean="0">
                        <a:solidFill>
                          <a:schemeClr val="tx1"/>
                        </a:solidFill>
                        <a:ea typeface="Cambria Math" panose="02040503050406030204" pitchFamily="18" charset="0"/>
                      </a:rPr>
                      <m:t>λ</m:t>
                    </m:r>
                    <m:r>
                      <a:rPr lang="en-US" sz="1800" b="0" i="0" smtClean="0">
                        <a:solidFill>
                          <a:schemeClr val="tx1"/>
                        </a:solidFill>
                        <a:latin typeface="Cambria Math" panose="02040503050406030204" pitchFamily="18" charset="0"/>
                        <a:ea typeface="Cambria Math" panose="02040503050406030204" pitchFamily="18" charset="0"/>
                      </a:rPr>
                      <m:t> </m:t>
                    </m:r>
                  </m:oMath>
                </a14:m>
                <a:r>
                  <a:rPr lang="en-US" dirty="0"/>
                  <a:t>= 350 nm</a:t>
                </a:r>
              </a:p>
            </p:txBody>
          </p:sp>
        </mc:Choice>
        <mc:Fallback>
          <p:sp>
            <p:nvSpPr>
              <p:cNvPr id="7" name="TextBox 6">
                <a:extLst>
                  <a:ext uri="{FF2B5EF4-FFF2-40B4-BE49-F238E27FC236}">
                    <a16:creationId xmlns:a16="http://schemas.microsoft.com/office/drawing/2014/main" id="{76D8E1D3-F9F8-A621-4CAF-46BE05B5B159}"/>
                  </a:ext>
                </a:extLst>
              </p:cNvPr>
              <p:cNvSpPr txBox="1">
                <a:spLocks noRot="1" noChangeAspect="1" noMove="1" noResize="1" noEditPoints="1" noAdjustHandles="1" noChangeArrowheads="1" noChangeShapeType="1" noTextEdit="1"/>
              </p:cNvSpPr>
              <p:nvPr/>
            </p:nvSpPr>
            <p:spPr>
              <a:xfrm>
                <a:off x="1069561" y="1572889"/>
                <a:ext cx="1258678" cy="923330"/>
              </a:xfrm>
              <a:prstGeom prst="rect">
                <a:avLst/>
              </a:prstGeom>
              <a:blipFill>
                <a:blip r:embed="rId4"/>
                <a:stretch>
                  <a:fillRect l="-4000" t="-2703" r="-3000" b="-945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E207C8C-B71F-6F06-EE68-AF4D9686599F}"/>
                  </a:ext>
                </a:extLst>
              </p:cNvPr>
              <p:cNvSpPr txBox="1"/>
              <p:nvPr/>
            </p:nvSpPr>
            <p:spPr>
              <a:xfrm>
                <a:off x="937865" y="4442959"/>
                <a:ext cx="1442831" cy="923330"/>
              </a:xfrm>
              <a:prstGeom prst="rect">
                <a:avLst/>
              </a:prstGeom>
              <a:noFill/>
            </p:spPr>
            <p:txBody>
              <a:bodyPr wrap="none" rtlCol="0">
                <a:spAutoFit/>
              </a:bodyPr>
              <a:lstStyle/>
              <a:p>
                <a:r>
                  <a:rPr lang="en-US" dirty="0"/>
                  <a:t>APLC</a:t>
                </a:r>
              </a:p>
              <a:p>
                <a:r>
                  <a:rPr lang="en-US" dirty="0"/>
                  <a:t>IWA=3.5 </a:t>
                </a:r>
                <a14:m>
                  <m:oMath xmlns:m="http://schemas.openxmlformats.org/officeDocument/2006/math">
                    <m:r>
                      <m:rPr>
                        <m:sty m:val="p"/>
                      </m:rPr>
                      <a:rPr lang="en-US" sz="1800" b="0" i="0" smtClean="0">
                        <a:solidFill>
                          <a:schemeClr val="tx1"/>
                        </a:solidFill>
                        <a:ea typeface="Cambria Math" panose="02040503050406030204" pitchFamily="18" charset="0"/>
                      </a:rPr>
                      <m:t>λ</m:t>
                    </m:r>
                    <m:r>
                      <a:rPr lang="en-US" sz="1800" b="0" i="0" smtClean="0">
                        <a:solidFill>
                          <a:schemeClr val="tx1"/>
                        </a:solidFill>
                        <a:ea typeface="Cambria Math" panose="02040503050406030204" pitchFamily="18" charset="0"/>
                      </a:rPr>
                      <m:t>/</m:t>
                    </m:r>
                    <m:r>
                      <m:rPr>
                        <m:sty m:val="p"/>
                      </m:rPr>
                      <a:rPr lang="en-US" sz="1800" b="0" i="0" smtClean="0">
                        <a:solidFill>
                          <a:schemeClr val="tx1"/>
                        </a:solidFill>
                        <a:ea typeface="Cambria Math" panose="02040503050406030204" pitchFamily="18" charset="0"/>
                      </a:rPr>
                      <m:t>D</m:t>
                    </m:r>
                  </m:oMath>
                </a14:m>
                <a:endParaRPr lang="en-US" dirty="0"/>
              </a:p>
              <a:p>
                <a14:m>
                  <m:oMath xmlns:m="http://schemas.openxmlformats.org/officeDocument/2006/math">
                    <m:r>
                      <m:rPr>
                        <m:sty m:val="p"/>
                      </m:rPr>
                      <a:rPr lang="en-US" sz="1800" b="0" i="0" smtClean="0">
                        <a:solidFill>
                          <a:schemeClr val="tx1"/>
                        </a:solidFill>
                        <a:ea typeface="Cambria Math" panose="02040503050406030204" pitchFamily="18" charset="0"/>
                      </a:rPr>
                      <m:t>λ</m:t>
                    </m:r>
                    <m:r>
                      <a:rPr lang="en-US" sz="1800" b="0" i="0" smtClean="0">
                        <a:solidFill>
                          <a:schemeClr val="tx1"/>
                        </a:solidFill>
                        <a:latin typeface="Cambria Math" panose="02040503050406030204" pitchFamily="18" charset="0"/>
                        <a:ea typeface="Cambria Math" panose="02040503050406030204" pitchFamily="18" charset="0"/>
                      </a:rPr>
                      <m:t> </m:t>
                    </m:r>
                  </m:oMath>
                </a14:m>
                <a:r>
                  <a:rPr lang="en-US" dirty="0"/>
                  <a:t>= 650 nm</a:t>
                </a:r>
              </a:p>
            </p:txBody>
          </p:sp>
        </mc:Choice>
        <mc:Fallback>
          <p:sp>
            <p:nvSpPr>
              <p:cNvPr id="8" name="TextBox 7">
                <a:extLst>
                  <a:ext uri="{FF2B5EF4-FFF2-40B4-BE49-F238E27FC236}">
                    <a16:creationId xmlns:a16="http://schemas.microsoft.com/office/drawing/2014/main" id="{3E207C8C-B71F-6F06-EE68-AF4D9686599F}"/>
                  </a:ext>
                </a:extLst>
              </p:cNvPr>
              <p:cNvSpPr txBox="1">
                <a:spLocks noRot="1" noChangeAspect="1" noMove="1" noResize="1" noEditPoints="1" noAdjustHandles="1" noChangeArrowheads="1" noChangeShapeType="1" noTextEdit="1"/>
              </p:cNvSpPr>
              <p:nvPr/>
            </p:nvSpPr>
            <p:spPr>
              <a:xfrm>
                <a:off x="937865" y="4442959"/>
                <a:ext cx="1442831" cy="923330"/>
              </a:xfrm>
              <a:prstGeom prst="rect">
                <a:avLst/>
              </a:prstGeom>
              <a:blipFill>
                <a:blip r:embed="rId5"/>
                <a:stretch>
                  <a:fillRect l="-3478" t="-2703" b="-9459"/>
                </a:stretch>
              </a:blipFill>
            </p:spPr>
            <p:txBody>
              <a:bodyPr/>
              <a:lstStyle/>
              <a:p>
                <a:r>
                  <a:rPr lang="en-US">
                    <a:noFill/>
                  </a:rPr>
                  <a:t> </a:t>
                </a:r>
              </a:p>
            </p:txBody>
          </p:sp>
        </mc:Fallback>
      </mc:AlternateContent>
      <p:pic>
        <p:nvPicPr>
          <p:cNvPr id="9" name="Picture 8" descr="1200px-NASA_logo.svg.png">
            <a:extLst>
              <a:ext uri="{FF2B5EF4-FFF2-40B4-BE49-F238E27FC236}">
                <a16:creationId xmlns:a16="http://schemas.microsoft.com/office/drawing/2014/main" id="{58582E84-2F66-869C-DF74-07F061E803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10" name="TextBox 9">
            <a:extLst>
              <a:ext uri="{FF2B5EF4-FFF2-40B4-BE49-F238E27FC236}">
                <a16:creationId xmlns:a16="http://schemas.microsoft.com/office/drawing/2014/main" id="{D7FFBA81-0C01-D63F-D6F3-391A19F3350B}"/>
              </a:ext>
            </a:extLst>
          </p:cNvPr>
          <p:cNvSpPr txBox="1"/>
          <p:nvPr/>
        </p:nvSpPr>
        <p:spPr>
          <a:xfrm>
            <a:off x="9011130" y="111545"/>
            <a:ext cx="2135200" cy="369332"/>
          </a:xfrm>
          <a:prstGeom prst="rect">
            <a:avLst/>
          </a:prstGeom>
          <a:noFill/>
        </p:spPr>
        <p:txBody>
          <a:bodyPr wrap="none" rtlCol="0">
            <a:spAutoFit/>
          </a:bodyPr>
          <a:lstStyle/>
          <a:p>
            <a:r>
              <a:rPr lang="en-US" b="1" dirty="0"/>
              <a:t>Global aberrations</a:t>
            </a:r>
          </a:p>
        </p:txBody>
      </p:sp>
      <p:sp>
        <p:nvSpPr>
          <p:cNvPr id="11" name="TextBox 10">
            <a:extLst>
              <a:ext uri="{FF2B5EF4-FFF2-40B4-BE49-F238E27FC236}">
                <a16:creationId xmlns:a16="http://schemas.microsoft.com/office/drawing/2014/main" id="{2ADD02AA-9BBD-EB6D-8E94-957F0E3AC95A}"/>
              </a:ext>
            </a:extLst>
          </p:cNvPr>
          <p:cNvSpPr txBox="1"/>
          <p:nvPr/>
        </p:nvSpPr>
        <p:spPr>
          <a:xfrm>
            <a:off x="4240534" y="111545"/>
            <a:ext cx="2370842" cy="369332"/>
          </a:xfrm>
          <a:prstGeom prst="rect">
            <a:avLst/>
          </a:prstGeom>
          <a:noFill/>
        </p:spPr>
        <p:txBody>
          <a:bodyPr wrap="none" rtlCol="0">
            <a:spAutoFit/>
          </a:bodyPr>
          <a:lstStyle/>
          <a:p>
            <a:r>
              <a:rPr lang="en-US" b="1" dirty="0"/>
              <a:t>Segment aberrations</a:t>
            </a:r>
          </a:p>
        </p:txBody>
      </p:sp>
    </p:spTree>
    <p:extLst>
      <p:ext uri="{BB962C8B-B14F-4D97-AF65-F5344CB8AC3E}">
        <p14:creationId xmlns:p14="http://schemas.microsoft.com/office/powerpoint/2010/main" val="951258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E6618-AE43-1F43-959C-BC43B99D3671}"/>
              </a:ext>
            </a:extLst>
          </p:cNvPr>
          <p:cNvSpPr>
            <a:spLocks noGrp="1"/>
          </p:cNvSpPr>
          <p:nvPr>
            <p:ph type="title"/>
          </p:nvPr>
        </p:nvSpPr>
        <p:spPr>
          <a:xfrm>
            <a:off x="838200" y="365125"/>
            <a:ext cx="10883900" cy="1325563"/>
          </a:xfrm>
        </p:spPr>
        <p:txBody>
          <a:bodyPr>
            <a:noAutofit/>
          </a:bodyPr>
          <a:lstStyle/>
          <a:p>
            <a:r>
              <a:rPr lang="en-US" sz="3600" b="1" dirty="0">
                <a:solidFill>
                  <a:schemeClr val="tx2"/>
                </a:solidFill>
                <a:latin typeface="Helvetica" pitchFamily="2" charset="0"/>
              </a:rPr>
              <a:t>Coronagraph sensitivity to telescope aberrations</a:t>
            </a:r>
            <a:br>
              <a:rPr lang="en-US" sz="3600" b="1" dirty="0">
                <a:latin typeface="Helvetica" pitchFamily="2" charset="0"/>
              </a:rPr>
            </a:br>
            <a:r>
              <a:rPr lang="en-US" sz="3200" b="1" dirty="0" err="1">
                <a:solidFill>
                  <a:schemeClr val="accent2">
                    <a:lumMod val="75000"/>
                  </a:schemeClr>
                </a:solidFill>
                <a:latin typeface="Helvetica" pitchFamily="2" charset="0"/>
              </a:rPr>
              <a:t>Wavefront</a:t>
            </a:r>
            <a:r>
              <a:rPr lang="en-US" sz="3200" b="1" dirty="0">
                <a:solidFill>
                  <a:schemeClr val="accent2">
                    <a:lumMod val="75000"/>
                  </a:schemeClr>
                </a:solidFill>
                <a:latin typeface="Helvetica" pitchFamily="2" charset="0"/>
              </a:rPr>
              <a:t> sensing and control</a:t>
            </a:r>
            <a:endParaRPr lang="en-US" sz="3600" b="1" dirty="0">
              <a:solidFill>
                <a:schemeClr val="accent2">
                  <a:lumMod val="75000"/>
                </a:schemeClr>
              </a:solidFill>
              <a:latin typeface="Helvetica" pitchFamily="2" charset="0"/>
            </a:endParaRPr>
          </a:p>
        </p:txBody>
      </p:sp>
      <p:sp>
        <p:nvSpPr>
          <p:cNvPr id="10" name="Content Placeholder 9">
            <a:extLst>
              <a:ext uri="{FF2B5EF4-FFF2-40B4-BE49-F238E27FC236}">
                <a16:creationId xmlns:a16="http://schemas.microsoft.com/office/drawing/2014/main" id="{FAB7BBDE-CD19-3046-BA27-6CAAAEE0E200}"/>
              </a:ext>
            </a:extLst>
          </p:cNvPr>
          <p:cNvSpPr>
            <a:spLocks noGrp="1"/>
          </p:cNvSpPr>
          <p:nvPr>
            <p:ph idx="1"/>
          </p:nvPr>
        </p:nvSpPr>
        <p:spPr>
          <a:xfrm>
            <a:off x="838200" y="1825625"/>
            <a:ext cx="10515600" cy="1563311"/>
          </a:xfrm>
        </p:spPr>
        <p:txBody>
          <a:bodyPr>
            <a:normAutofit/>
          </a:bodyPr>
          <a:lstStyle/>
          <a:p>
            <a:r>
              <a:rPr lang="en-US" sz="2000" dirty="0">
                <a:latin typeface="Helvetica Light" panose="020B0403020202020204" pitchFamily="34" charset="0"/>
              </a:rPr>
              <a:t>Coronagraphs are sensitive to global aberrations and segment phasing errors</a:t>
            </a:r>
          </a:p>
          <a:p>
            <a:r>
              <a:rPr lang="en-US" sz="2000" dirty="0">
                <a:latin typeface="Helvetica Light" panose="020B0403020202020204" pitchFamily="34" charset="0"/>
              </a:rPr>
              <a:t>We can increase the tolerance to telescope aberrations with </a:t>
            </a:r>
            <a:r>
              <a:rPr lang="en-US" sz="2000" b="1" dirty="0" err="1">
                <a:latin typeface="Helvetica Light" panose="020B0403020202020204" pitchFamily="34" charset="0"/>
              </a:rPr>
              <a:t>wavefront</a:t>
            </a:r>
            <a:r>
              <a:rPr lang="en-US" sz="2000" b="1" dirty="0">
                <a:latin typeface="Helvetica Light" panose="020B0403020202020204" pitchFamily="34" charset="0"/>
              </a:rPr>
              <a:t> sensing and control</a:t>
            </a:r>
            <a:r>
              <a:rPr lang="en-US" sz="2000" dirty="0">
                <a:latin typeface="Helvetica Light" panose="020B0403020202020204" pitchFamily="34" charset="0"/>
              </a:rPr>
              <a:t> (WS&amp;C)</a:t>
            </a:r>
          </a:p>
          <a:p>
            <a:endParaRPr lang="en-US" sz="2000" dirty="0">
              <a:latin typeface="Helvetica Light" panose="020B0403020202020204" pitchFamily="34" charset="0"/>
            </a:endParaRPr>
          </a:p>
          <a:p>
            <a:endParaRPr lang="en-US" sz="2000" dirty="0">
              <a:latin typeface="Helvetica Light" panose="020B0403020202020204" pitchFamily="34" charset="0"/>
            </a:endParaRPr>
          </a:p>
          <a:p>
            <a:endParaRPr lang="en-US" sz="2000" dirty="0">
              <a:latin typeface="Helvetica Light" panose="020B0403020202020204" pitchFamily="34" charset="0"/>
            </a:endParaRPr>
          </a:p>
          <a:p>
            <a:pPr marL="0" indent="0">
              <a:buNone/>
            </a:pPr>
            <a:endParaRPr lang="en-US" sz="1400" dirty="0">
              <a:latin typeface="Helvetica Light" panose="020B0403020202020204" pitchFamily="34" charset="0"/>
            </a:endParaRPr>
          </a:p>
          <a:p>
            <a:pPr marL="0" indent="0">
              <a:buNone/>
            </a:pPr>
            <a:endParaRPr lang="en-US" sz="1400" dirty="0">
              <a:latin typeface="Helvetica Light" panose="020B0403020202020204" pitchFamily="34" charset="0"/>
            </a:endParaRPr>
          </a:p>
          <a:p>
            <a:pPr marL="0" indent="0">
              <a:buNone/>
            </a:pPr>
            <a:endParaRPr lang="en-US" sz="1400" dirty="0">
              <a:latin typeface="Helvetica Light" panose="020B0403020202020204" pitchFamily="34" charset="0"/>
            </a:endParaRPr>
          </a:p>
        </p:txBody>
      </p:sp>
      <p:graphicFrame>
        <p:nvGraphicFramePr>
          <p:cNvPr id="11" name="Table 10">
            <a:extLst>
              <a:ext uri="{FF2B5EF4-FFF2-40B4-BE49-F238E27FC236}">
                <a16:creationId xmlns:a16="http://schemas.microsoft.com/office/drawing/2014/main" id="{7EA2A487-AC25-4E47-BC4F-6581178178A1}"/>
              </a:ext>
            </a:extLst>
          </p:cNvPr>
          <p:cNvGraphicFramePr>
            <a:graphicFrameLocks noGrp="1"/>
          </p:cNvGraphicFramePr>
          <p:nvPr/>
        </p:nvGraphicFramePr>
        <p:xfrm>
          <a:off x="3162952" y="3109378"/>
          <a:ext cx="5392131" cy="3291840"/>
        </p:xfrm>
        <a:graphic>
          <a:graphicData uri="http://schemas.openxmlformats.org/drawingml/2006/table">
            <a:tbl>
              <a:tblPr firstRow="1" bandRow="1">
                <a:tableStyleId>{7E9639D4-E3E2-4D34-9284-5A2195B3D0D7}</a:tableStyleId>
              </a:tblPr>
              <a:tblGrid>
                <a:gridCol w="1160780">
                  <a:extLst>
                    <a:ext uri="{9D8B030D-6E8A-4147-A177-3AD203B41FA5}">
                      <a16:colId xmlns:a16="http://schemas.microsoft.com/office/drawing/2014/main" val="2198254939"/>
                    </a:ext>
                  </a:extLst>
                </a:gridCol>
                <a:gridCol w="2082040">
                  <a:extLst>
                    <a:ext uri="{9D8B030D-6E8A-4147-A177-3AD203B41FA5}">
                      <a16:colId xmlns:a16="http://schemas.microsoft.com/office/drawing/2014/main" val="2960716731"/>
                    </a:ext>
                  </a:extLst>
                </a:gridCol>
                <a:gridCol w="2149311">
                  <a:extLst>
                    <a:ext uri="{9D8B030D-6E8A-4147-A177-3AD203B41FA5}">
                      <a16:colId xmlns:a16="http://schemas.microsoft.com/office/drawing/2014/main" val="2386140075"/>
                    </a:ext>
                  </a:extLst>
                </a:gridCol>
              </a:tblGrid>
              <a:tr h="370840">
                <a:tc>
                  <a:txBody>
                    <a:bodyPr/>
                    <a:lstStyle/>
                    <a:p>
                      <a:pPr algn="ctr"/>
                      <a:endParaRPr lang="en-US" b="0" i="0" dirty="0">
                        <a:latin typeface="Helvetica Light" panose="020B0403020202020204" pitchFamily="34" charset="0"/>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b="0" i="0" dirty="0">
                          <a:latin typeface="Helvetica Light" panose="020B0403020202020204" pitchFamily="34" charset="0"/>
                        </a:rPr>
                        <a:t>(Quasi) Static aberrations</a:t>
                      </a:r>
                    </a:p>
                  </a:txBody>
                  <a:tcPr anchor="ctr">
                    <a:lnB w="12700" cap="flat" cmpd="sng" algn="ctr">
                      <a:solidFill>
                        <a:schemeClr val="tx1"/>
                      </a:solidFill>
                      <a:prstDash val="solid"/>
                      <a:round/>
                      <a:headEnd type="none" w="med" len="med"/>
                      <a:tailEnd type="none" w="med" len="med"/>
                    </a:lnB>
                  </a:tcPr>
                </a:tc>
                <a:tc>
                  <a:txBody>
                    <a:bodyPr/>
                    <a:lstStyle/>
                    <a:p>
                      <a:pPr algn="ctr"/>
                      <a:r>
                        <a:rPr lang="en-US" b="0" i="0" dirty="0">
                          <a:latin typeface="Helvetica Light" panose="020B0403020202020204" pitchFamily="34" charset="0"/>
                        </a:rPr>
                        <a:t>Dynamic aberrations</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5499737"/>
                  </a:ext>
                </a:extLst>
              </a:tr>
              <a:tr h="370840">
                <a:tc>
                  <a:txBody>
                    <a:bodyPr/>
                    <a:lstStyle/>
                    <a:p>
                      <a:pPr algn="ctr"/>
                      <a:r>
                        <a:rPr lang="en-US" b="0" i="0" dirty="0">
                          <a:solidFill>
                            <a:schemeClr val="bg1"/>
                          </a:solidFill>
                          <a:latin typeface="Helvetica Light" panose="020B0403020202020204" pitchFamily="34" charset="0"/>
                        </a:rPr>
                        <a:t>Segment</a:t>
                      </a:r>
                    </a:p>
                  </a:txBody>
                  <a:tcPr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tx1"/>
                    </a:solidFill>
                  </a:tcPr>
                </a:tc>
                <a:tc>
                  <a:txBody>
                    <a:bodyPr/>
                    <a:lstStyle/>
                    <a:p>
                      <a:pPr algn="ctr"/>
                      <a:r>
                        <a:rPr lang="en-US" b="0" i="0" dirty="0">
                          <a:latin typeface="Helvetica Light" panose="020B0403020202020204" pitchFamily="34" charset="0"/>
                        </a:rPr>
                        <a:t>Pair-wise EF estimation </a:t>
                      </a:r>
                    </a:p>
                    <a:p>
                      <a:pPr algn="ctr"/>
                      <a:r>
                        <a:rPr lang="en-US" b="0" i="0" dirty="0">
                          <a:latin typeface="Helvetica Light" panose="020B0403020202020204" pitchFamily="34" charset="0"/>
                        </a:rPr>
                        <a:t>+</a:t>
                      </a:r>
                    </a:p>
                    <a:p>
                      <a:pPr algn="ctr"/>
                      <a:r>
                        <a:rPr lang="en-US" b="0" i="0" dirty="0">
                          <a:latin typeface="Helvetica Light" panose="020B0403020202020204" pitchFamily="34" charset="0"/>
                        </a:rPr>
                        <a:t>EFC (Electric Field Conjugation)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i="0" dirty="0">
                          <a:latin typeface="Helvetica Light" panose="020B0403020202020204" pitchFamily="34" charset="0"/>
                        </a:rPr>
                        <a:t>Payload metrology</a:t>
                      </a:r>
                    </a:p>
                    <a:p>
                      <a:pPr algn="ctr"/>
                      <a:r>
                        <a:rPr lang="en-US" b="0" i="0" dirty="0">
                          <a:latin typeface="Helvetica Light" panose="020B0403020202020204" pitchFamily="34" charset="0"/>
                        </a:rPr>
                        <a:t>(edge sensors)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1326273"/>
                  </a:ext>
                </a:extLst>
              </a:tr>
              <a:tr h="370840">
                <a:tc>
                  <a:txBody>
                    <a:bodyPr/>
                    <a:lstStyle/>
                    <a:p>
                      <a:pPr algn="ctr"/>
                      <a:r>
                        <a:rPr lang="en-US" b="0" i="0" dirty="0">
                          <a:solidFill>
                            <a:schemeClr val="bg1"/>
                          </a:solidFill>
                          <a:latin typeface="Helvetica Light" panose="020B0403020202020204" pitchFamily="34" charset="0"/>
                        </a:rPr>
                        <a:t>Global</a:t>
                      </a:r>
                    </a:p>
                  </a:txBody>
                  <a:tcPr anchor="ctr">
                    <a:lnR w="12700" cap="flat" cmpd="sng" algn="ctr">
                      <a:solidFill>
                        <a:schemeClr val="tx1"/>
                      </a:solidFill>
                      <a:prstDash val="solid"/>
                      <a:round/>
                      <a:headEnd type="none" w="med" len="med"/>
                      <a:tailEnd type="none" w="med" len="med"/>
                    </a:lnR>
                    <a:solidFill>
                      <a:schemeClr val="tx1"/>
                    </a:solidFill>
                  </a:tcPr>
                </a:tc>
                <a:tc>
                  <a:txBody>
                    <a:bodyPr/>
                    <a:lstStyle/>
                    <a:p>
                      <a:pPr algn="ctr"/>
                      <a:r>
                        <a:rPr lang="en-US" b="0" i="0" dirty="0">
                          <a:latin typeface="Helvetica Light" panose="020B0403020202020204" pitchFamily="34" charset="0"/>
                        </a:rPr>
                        <a:t> Phase retrieval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i="0" dirty="0">
                          <a:latin typeface="Helvetica Light" panose="020B0403020202020204" pitchFamily="34" charset="0"/>
                        </a:rPr>
                        <a:t>LOWFS</a:t>
                      </a:r>
                    </a:p>
                    <a:p>
                      <a:pPr algn="ctr"/>
                      <a:r>
                        <a:rPr lang="en-US" b="0" i="0" dirty="0">
                          <a:latin typeface="Helvetica Light" panose="020B0403020202020204" pitchFamily="34" charset="0"/>
                        </a:rPr>
                        <a:t>(</a:t>
                      </a:r>
                      <a:r>
                        <a:rPr lang="en-US" sz="1800" dirty="0">
                          <a:latin typeface="Helvetica Light" panose="020B0403020202020204" pitchFamily="34" charset="0"/>
                        </a:rPr>
                        <a:t>Low Order Wavefront Sensing)</a:t>
                      </a:r>
                      <a:endParaRPr lang="en-US" b="0" i="0" dirty="0">
                        <a:latin typeface="Helvetica Light" panose="020B04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6999540"/>
                  </a:ext>
                </a:extLst>
              </a:tr>
            </a:tbl>
          </a:graphicData>
        </a:graphic>
      </p:graphicFrame>
      <p:sp>
        <p:nvSpPr>
          <p:cNvPr id="12" name="TextBox 11">
            <a:extLst>
              <a:ext uri="{FF2B5EF4-FFF2-40B4-BE49-F238E27FC236}">
                <a16:creationId xmlns:a16="http://schemas.microsoft.com/office/drawing/2014/main" id="{21A79B60-0CD2-D54F-B2B2-F1C3B814D0E4}"/>
              </a:ext>
            </a:extLst>
          </p:cNvPr>
          <p:cNvSpPr txBox="1"/>
          <p:nvPr/>
        </p:nvSpPr>
        <p:spPr>
          <a:xfrm>
            <a:off x="8991599" y="4611033"/>
            <a:ext cx="1287532" cy="523220"/>
          </a:xfrm>
          <a:prstGeom prst="rect">
            <a:avLst/>
          </a:prstGeom>
          <a:noFill/>
        </p:spPr>
        <p:txBody>
          <a:bodyPr wrap="none" rtlCol="0">
            <a:spAutoFit/>
          </a:bodyPr>
          <a:lstStyle/>
          <a:p>
            <a:r>
              <a:rPr lang="en-US" sz="1400" dirty="0">
                <a:solidFill>
                  <a:srgbClr val="C00000"/>
                </a:solidFill>
                <a:latin typeface="Helvetica Light" panose="020B0403020202020204" pitchFamily="34" charset="0"/>
              </a:rPr>
              <a:t>Segment jitter</a:t>
            </a:r>
          </a:p>
          <a:p>
            <a:r>
              <a:rPr lang="en-US" sz="1400" dirty="0">
                <a:solidFill>
                  <a:srgbClr val="C00000"/>
                </a:solidFill>
                <a:latin typeface="Helvetica Light" panose="020B0403020202020204" pitchFamily="34" charset="0"/>
              </a:rPr>
              <a:t>Segment drift</a:t>
            </a:r>
          </a:p>
        </p:txBody>
      </p:sp>
      <p:sp>
        <p:nvSpPr>
          <p:cNvPr id="13" name="TextBox 12">
            <a:extLst>
              <a:ext uri="{FF2B5EF4-FFF2-40B4-BE49-F238E27FC236}">
                <a16:creationId xmlns:a16="http://schemas.microsoft.com/office/drawing/2014/main" id="{451CF26A-FFA7-F942-8BD9-6AF9370D11CB}"/>
              </a:ext>
            </a:extLst>
          </p:cNvPr>
          <p:cNvSpPr txBox="1"/>
          <p:nvPr/>
        </p:nvSpPr>
        <p:spPr>
          <a:xfrm>
            <a:off x="9095281" y="5636904"/>
            <a:ext cx="1614545" cy="307777"/>
          </a:xfrm>
          <a:prstGeom prst="rect">
            <a:avLst/>
          </a:prstGeom>
          <a:noFill/>
        </p:spPr>
        <p:txBody>
          <a:bodyPr wrap="none" rtlCol="0">
            <a:spAutoFit/>
          </a:bodyPr>
          <a:lstStyle/>
          <a:p>
            <a:r>
              <a:rPr lang="en-US" sz="1400" dirty="0" err="1">
                <a:solidFill>
                  <a:srgbClr val="C00000"/>
                </a:solidFill>
                <a:latin typeface="Helvetica Light" panose="020B0403020202020204" pitchFamily="34" charset="0"/>
              </a:rPr>
              <a:t>LoS</a:t>
            </a:r>
            <a:r>
              <a:rPr lang="en-US" sz="1400" dirty="0">
                <a:solidFill>
                  <a:srgbClr val="C00000"/>
                </a:solidFill>
                <a:latin typeface="Helvetica Light" panose="020B0403020202020204" pitchFamily="34" charset="0"/>
              </a:rPr>
              <a:t> pointing error</a:t>
            </a:r>
          </a:p>
        </p:txBody>
      </p:sp>
      <p:cxnSp>
        <p:nvCxnSpPr>
          <p:cNvPr id="15" name="Straight Arrow Connector 14">
            <a:extLst>
              <a:ext uri="{FF2B5EF4-FFF2-40B4-BE49-F238E27FC236}">
                <a16:creationId xmlns:a16="http://schemas.microsoft.com/office/drawing/2014/main" id="{8C6F5FB5-84BF-574A-BC80-6787D283D06F}"/>
              </a:ext>
            </a:extLst>
          </p:cNvPr>
          <p:cNvCxnSpPr/>
          <p:nvPr/>
        </p:nvCxnSpPr>
        <p:spPr>
          <a:xfrm flipH="1">
            <a:off x="8394699" y="4872643"/>
            <a:ext cx="5969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F5C07A6-3F54-1E4C-9360-8AB6ED871DFA}"/>
              </a:ext>
            </a:extLst>
          </p:cNvPr>
          <p:cNvCxnSpPr>
            <a:cxnSpLocks/>
          </p:cNvCxnSpPr>
          <p:nvPr/>
        </p:nvCxnSpPr>
        <p:spPr>
          <a:xfrm flipH="1">
            <a:off x="8327502" y="5821223"/>
            <a:ext cx="73611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BBBAA30-1B40-B84F-81F5-1371C5286AC3}"/>
              </a:ext>
            </a:extLst>
          </p:cNvPr>
          <p:cNvSpPr>
            <a:spLocks noGrp="1"/>
          </p:cNvSpPr>
          <p:nvPr>
            <p:ph type="sldNum" sz="quarter" idx="12"/>
          </p:nvPr>
        </p:nvSpPr>
        <p:spPr/>
        <p:txBody>
          <a:bodyPr/>
          <a:lstStyle/>
          <a:p>
            <a:fld id="{C32C2742-9A01-5E4E-9045-8CF6040BF4B1}" type="slidenum">
              <a:rPr lang="en-US" smtClean="0"/>
              <a:t>17</a:t>
            </a:fld>
            <a:endParaRPr lang="en-US"/>
          </a:p>
        </p:txBody>
      </p:sp>
      <p:pic>
        <p:nvPicPr>
          <p:cNvPr id="14" name="Picture 13" descr="LUVOIR_logo_FINAL_for_Light_BG.png">
            <a:extLst>
              <a:ext uri="{FF2B5EF4-FFF2-40B4-BE49-F238E27FC236}">
                <a16:creationId xmlns:a16="http://schemas.microsoft.com/office/drawing/2014/main" id="{CBE137A3-2F50-1D4A-A8EA-5D1020CA78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9317" y="6134581"/>
            <a:ext cx="768451" cy="723419"/>
          </a:xfrm>
          <a:prstGeom prst="rect">
            <a:avLst/>
          </a:prstGeom>
        </p:spPr>
      </p:pic>
      <p:pic>
        <p:nvPicPr>
          <p:cNvPr id="16" name="Picture 15" descr="1200px-NASA_logo.svg.png">
            <a:extLst>
              <a:ext uri="{FF2B5EF4-FFF2-40B4-BE49-F238E27FC236}">
                <a16:creationId xmlns:a16="http://schemas.microsoft.com/office/drawing/2014/main" id="{AC56912C-FAD8-AC48-BF77-790F2C8D92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pic>
        <p:nvPicPr>
          <p:cNvPr id="17" name="Picture 16">
            <a:extLst>
              <a:ext uri="{FF2B5EF4-FFF2-40B4-BE49-F238E27FC236}">
                <a16:creationId xmlns:a16="http://schemas.microsoft.com/office/drawing/2014/main" id="{84BB655A-D0BE-FF44-B035-FBEFCDAAEE52}"/>
              </a:ext>
            </a:extLst>
          </p:cNvPr>
          <p:cNvPicPr>
            <a:picLocks noChangeAspect="1"/>
          </p:cNvPicPr>
          <p:nvPr/>
        </p:nvPicPr>
        <p:blipFill rotWithShape="1">
          <a:blip r:embed="rId5"/>
          <a:srcRect l="8378" t="2666" r="4461" b="5324"/>
          <a:stretch/>
        </p:blipFill>
        <p:spPr>
          <a:xfrm>
            <a:off x="1101673" y="4366569"/>
            <a:ext cx="870694" cy="876941"/>
          </a:xfrm>
          <a:prstGeom prst="rect">
            <a:avLst/>
          </a:prstGeom>
        </p:spPr>
      </p:pic>
      <p:pic>
        <p:nvPicPr>
          <p:cNvPr id="18" name="Picture 17">
            <a:extLst>
              <a:ext uri="{FF2B5EF4-FFF2-40B4-BE49-F238E27FC236}">
                <a16:creationId xmlns:a16="http://schemas.microsoft.com/office/drawing/2014/main" id="{20A39AD7-8F9C-AD4A-96A9-B18096C04B2D}"/>
              </a:ext>
            </a:extLst>
          </p:cNvPr>
          <p:cNvPicPr>
            <a:picLocks noChangeAspect="1"/>
          </p:cNvPicPr>
          <p:nvPr/>
        </p:nvPicPr>
        <p:blipFill rotWithShape="1">
          <a:blip r:embed="rId6"/>
          <a:srcRect l="8912" t="2412" r="4461" b="5324"/>
          <a:stretch/>
        </p:blipFill>
        <p:spPr>
          <a:xfrm>
            <a:off x="1912869" y="3877148"/>
            <a:ext cx="864171" cy="878150"/>
          </a:xfrm>
          <a:prstGeom prst="rect">
            <a:avLst/>
          </a:prstGeom>
        </p:spPr>
      </p:pic>
      <p:pic>
        <p:nvPicPr>
          <p:cNvPr id="19" name="Picture 18">
            <a:extLst>
              <a:ext uri="{FF2B5EF4-FFF2-40B4-BE49-F238E27FC236}">
                <a16:creationId xmlns:a16="http://schemas.microsoft.com/office/drawing/2014/main" id="{39FAF59A-A47F-2B43-9C6E-A236F1DB4D7F}"/>
              </a:ext>
            </a:extLst>
          </p:cNvPr>
          <p:cNvPicPr>
            <a:picLocks noChangeAspect="1"/>
          </p:cNvPicPr>
          <p:nvPr/>
        </p:nvPicPr>
        <p:blipFill rotWithShape="1">
          <a:blip r:embed="rId7"/>
          <a:srcRect l="8378" t="2539" r="4461" b="5324"/>
          <a:stretch/>
        </p:blipFill>
        <p:spPr>
          <a:xfrm>
            <a:off x="1852318" y="5741909"/>
            <a:ext cx="870693" cy="878150"/>
          </a:xfrm>
          <a:prstGeom prst="rect">
            <a:avLst/>
          </a:prstGeom>
        </p:spPr>
      </p:pic>
      <p:sp>
        <p:nvSpPr>
          <p:cNvPr id="7" name="TextBox 6">
            <a:extLst>
              <a:ext uri="{FF2B5EF4-FFF2-40B4-BE49-F238E27FC236}">
                <a16:creationId xmlns:a16="http://schemas.microsoft.com/office/drawing/2014/main" id="{D7443195-12B6-DA4B-9760-F1C834CF278F}"/>
              </a:ext>
            </a:extLst>
          </p:cNvPr>
          <p:cNvSpPr txBox="1"/>
          <p:nvPr/>
        </p:nvSpPr>
        <p:spPr>
          <a:xfrm>
            <a:off x="1012903" y="4051081"/>
            <a:ext cx="761747" cy="369332"/>
          </a:xfrm>
          <a:prstGeom prst="rect">
            <a:avLst/>
          </a:prstGeom>
          <a:noFill/>
        </p:spPr>
        <p:txBody>
          <a:bodyPr wrap="none" rtlCol="0">
            <a:spAutoFit/>
          </a:bodyPr>
          <a:lstStyle/>
          <a:p>
            <a:r>
              <a:rPr lang="en-US" dirty="0"/>
              <a:t>Piston</a:t>
            </a:r>
          </a:p>
        </p:txBody>
      </p:sp>
      <p:sp>
        <p:nvSpPr>
          <p:cNvPr id="21" name="TextBox 20">
            <a:extLst>
              <a:ext uri="{FF2B5EF4-FFF2-40B4-BE49-F238E27FC236}">
                <a16:creationId xmlns:a16="http://schemas.microsoft.com/office/drawing/2014/main" id="{C493EF5F-4A57-8C4B-A246-C03B84C7BE0D}"/>
              </a:ext>
            </a:extLst>
          </p:cNvPr>
          <p:cNvSpPr txBox="1"/>
          <p:nvPr/>
        </p:nvSpPr>
        <p:spPr>
          <a:xfrm>
            <a:off x="1976734" y="3469521"/>
            <a:ext cx="821059" cy="369332"/>
          </a:xfrm>
          <a:prstGeom prst="rect">
            <a:avLst/>
          </a:prstGeom>
          <a:noFill/>
        </p:spPr>
        <p:txBody>
          <a:bodyPr wrap="none" rtlCol="0">
            <a:spAutoFit/>
          </a:bodyPr>
          <a:lstStyle/>
          <a:p>
            <a:r>
              <a:rPr lang="en-US" dirty="0"/>
              <a:t>Tip/tilt</a:t>
            </a:r>
          </a:p>
        </p:txBody>
      </p:sp>
    </p:spTree>
    <p:extLst>
      <p:ext uri="{BB962C8B-B14F-4D97-AF65-F5344CB8AC3E}">
        <p14:creationId xmlns:p14="http://schemas.microsoft.com/office/powerpoint/2010/main" val="1978755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4B713-8080-5F45-B109-57A64F7E6A09}"/>
              </a:ext>
            </a:extLst>
          </p:cNvPr>
          <p:cNvSpPr>
            <a:spLocks noGrp="1"/>
          </p:cNvSpPr>
          <p:nvPr>
            <p:ph type="title"/>
          </p:nvPr>
        </p:nvSpPr>
        <p:spPr/>
        <p:txBody>
          <a:bodyPr>
            <a:normAutofit/>
          </a:bodyPr>
          <a:lstStyle/>
          <a:p>
            <a:r>
              <a:rPr lang="en-US" sz="3600" b="1" dirty="0">
                <a:solidFill>
                  <a:schemeClr val="tx2"/>
                </a:solidFill>
                <a:latin typeface="Helvetica" pitchFamily="2" charset="0"/>
              </a:rPr>
              <a:t>An introduction to </a:t>
            </a:r>
            <a:r>
              <a:rPr lang="en-US" sz="3600" b="1" dirty="0" err="1">
                <a:solidFill>
                  <a:schemeClr val="tx2"/>
                </a:solidFill>
                <a:latin typeface="Helvetica" pitchFamily="2" charset="0"/>
              </a:rPr>
              <a:t>Coronagraphy</a:t>
            </a:r>
            <a:br>
              <a:rPr lang="en-US" sz="3600" b="1" dirty="0">
                <a:solidFill>
                  <a:schemeClr val="tx2"/>
                </a:solidFill>
                <a:latin typeface="Helvetica" pitchFamily="2" charset="0"/>
              </a:rPr>
            </a:br>
            <a:r>
              <a:rPr lang="en-US" sz="3600" b="1" dirty="0">
                <a:solidFill>
                  <a:schemeClr val="accent2">
                    <a:lumMod val="75000"/>
                  </a:schemeClr>
                </a:solidFill>
                <a:latin typeface="Helvetica" pitchFamily="2" charset="0"/>
              </a:rPr>
              <a:t>WFS&amp;C </a:t>
            </a:r>
            <a:r>
              <a:rPr lang="en-US" sz="3600" b="1" dirty="0">
                <a:solidFill>
                  <a:schemeClr val="tx2"/>
                </a:solidFill>
                <a:latin typeface="Helvetica" pitchFamily="2" charset="0"/>
              </a:rPr>
              <a:t>+ </a:t>
            </a:r>
            <a:r>
              <a:rPr lang="en-US" sz="3200" b="1" dirty="0">
                <a:solidFill>
                  <a:schemeClr val="accent2">
                    <a:lumMod val="75000"/>
                  </a:schemeClr>
                </a:solidFill>
                <a:latin typeface="Helvetica" pitchFamily="2" charset="0"/>
              </a:rPr>
              <a:t>Coronagraph</a:t>
            </a:r>
            <a:endParaRPr lang="en-US" sz="3600" b="1" dirty="0">
              <a:solidFill>
                <a:schemeClr val="accent2">
                  <a:lumMod val="75000"/>
                </a:schemeClr>
              </a:solidFill>
              <a:latin typeface="Helvetica" pitchFamily="2" charset="0"/>
            </a:endParaRPr>
          </a:p>
        </p:txBody>
      </p:sp>
      <p:cxnSp>
        <p:nvCxnSpPr>
          <p:cNvPr id="36" name="Straight Connector 35">
            <a:extLst>
              <a:ext uri="{FF2B5EF4-FFF2-40B4-BE49-F238E27FC236}">
                <a16:creationId xmlns:a16="http://schemas.microsoft.com/office/drawing/2014/main" id="{4E4CDBC0-1773-DF4F-8E27-0DBAB246C028}"/>
              </a:ext>
            </a:extLst>
          </p:cNvPr>
          <p:cNvCxnSpPr>
            <a:cxnSpLocks/>
          </p:cNvCxnSpPr>
          <p:nvPr/>
        </p:nvCxnSpPr>
        <p:spPr>
          <a:xfrm>
            <a:off x="1020984" y="3598620"/>
            <a:ext cx="9838080"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E3994DB-5451-4D4B-905A-111F3633C7A9}"/>
              </a:ext>
            </a:extLst>
          </p:cNvPr>
          <p:cNvCxnSpPr>
            <a:cxnSpLocks/>
            <a:stCxn id="82" idx="7"/>
          </p:cNvCxnSpPr>
          <p:nvPr/>
        </p:nvCxnSpPr>
        <p:spPr>
          <a:xfrm flipV="1">
            <a:off x="4638192" y="3175435"/>
            <a:ext cx="1483168"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38AB832-3F87-5840-9AC8-33508F53876C}"/>
              </a:ext>
            </a:extLst>
          </p:cNvPr>
          <p:cNvCxnSpPr/>
          <p:nvPr/>
        </p:nvCxnSpPr>
        <p:spPr>
          <a:xfrm>
            <a:off x="6106040" y="3165892"/>
            <a:ext cx="2157963" cy="88846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6F13014-6548-7E47-84BA-A0F9E540F95E}"/>
              </a:ext>
            </a:extLst>
          </p:cNvPr>
          <p:cNvCxnSpPr/>
          <p:nvPr/>
        </p:nvCxnSpPr>
        <p:spPr>
          <a:xfrm flipV="1">
            <a:off x="6140201" y="3165516"/>
            <a:ext cx="2092569" cy="856323"/>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37C2A47-13CE-8641-BCD1-4F0743ACAF94}"/>
              </a:ext>
            </a:extLst>
          </p:cNvPr>
          <p:cNvCxnSpPr/>
          <p:nvPr/>
        </p:nvCxnSpPr>
        <p:spPr>
          <a:xfrm flipV="1">
            <a:off x="8243265" y="3165891"/>
            <a:ext cx="695003" cy="4052"/>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A354154-F5E9-0C44-9234-6C01C2766332}"/>
              </a:ext>
            </a:extLst>
          </p:cNvPr>
          <p:cNvCxnSpPr/>
          <p:nvPr/>
        </p:nvCxnSpPr>
        <p:spPr>
          <a:xfrm>
            <a:off x="8234608" y="4050887"/>
            <a:ext cx="69877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B9D8813-BACA-6240-BC64-9FAA6C237EDB}"/>
              </a:ext>
            </a:extLst>
          </p:cNvPr>
          <p:cNvCxnSpPr/>
          <p:nvPr/>
        </p:nvCxnSpPr>
        <p:spPr>
          <a:xfrm>
            <a:off x="8932185" y="3332488"/>
            <a:ext cx="62544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C83AE772-AA1B-3C40-9E09-173BF6F697D0}"/>
              </a:ext>
            </a:extLst>
          </p:cNvPr>
          <p:cNvCxnSpPr/>
          <p:nvPr/>
        </p:nvCxnSpPr>
        <p:spPr>
          <a:xfrm>
            <a:off x="8932185" y="3858775"/>
            <a:ext cx="625441"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AD4ED15-AE3D-2347-A13A-75DBAACF5639}"/>
              </a:ext>
            </a:extLst>
          </p:cNvPr>
          <p:cNvCxnSpPr/>
          <p:nvPr/>
        </p:nvCxnSpPr>
        <p:spPr>
          <a:xfrm>
            <a:off x="9602960" y="3331591"/>
            <a:ext cx="1256104" cy="264199"/>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0020DCB5-C5B6-1442-8BC1-2F8E78227F35}"/>
              </a:ext>
            </a:extLst>
          </p:cNvPr>
          <p:cNvCxnSpPr/>
          <p:nvPr/>
        </p:nvCxnSpPr>
        <p:spPr>
          <a:xfrm flipV="1">
            <a:off x="9606556" y="3595792"/>
            <a:ext cx="1252509" cy="262985"/>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grpSp>
        <p:nvGrpSpPr>
          <p:cNvPr id="47" name="Group 46">
            <a:extLst>
              <a:ext uri="{FF2B5EF4-FFF2-40B4-BE49-F238E27FC236}">
                <a16:creationId xmlns:a16="http://schemas.microsoft.com/office/drawing/2014/main" id="{D690B0BD-82AF-1C4A-8553-96A5BBA4D533}"/>
              </a:ext>
            </a:extLst>
          </p:cNvPr>
          <p:cNvGrpSpPr/>
          <p:nvPr/>
        </p:nvGrpSpPr>
        <p:grpSpPr>
          <a:xfrm>
            <a:off x="8836598" y="3892476"/>
            <a:ext cx="192823" cy="245233"/>
            <a:chOff x="4910174" y="5460460"/>
            <a:chExt cx="245089" cy="288587"/>
          </a:xfrm>
        </p:grpSpPr>
        <p:cxnSp>
          <p:nvCxnSpPr>
            <p:cNvPr id="79" name="Straight Connector 78">
              <a:extLst>
                <a:ext uri="{FF2B5EF4-FFF2-40B4-BE49-F238E27FC236}">
                  <a16:creationId xmlns:a16="http://schemas.microsoft.com/office/drawing/2014/main" id="{D38C4F2A-5A2C-0747-961B-E0CA7159897D}"/>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5FA3428C-604A-874B-83AC-AF23F325E338}"/>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6DE6CB29-80B6-AC46-8731-A9F39BD4CDFF}"/>
              </a:ext>
            </a:extLst>
          </p:cNvPr>
          <p:cNvGrpSpPr/>
          <p:nvPr/>
        </p:nvGrpSpPr>
        <p:grpSpPr>
          <a:xfrm flipV="1">
            <a:off x="8836598" y="3054033"/>
            <a:ext cx="192823" cy="245233"/>
            <a:chOff x="4910174" y="5460460"/>
            <a:chExt cx="245089" cy="288587"/>
          </a:xfrm>
        </p:grpSpPr>
        <p:cxnSp>
          <p:nvCxnSpPr>
            <p:cNvPr id="77" name="Straight Connector 76">
              <a:extLst>
                <a:ext uri="{FF2B5EF4-FFF2-40B4-BE49-F238E27FC236}">
                  <a16:creationId xmlns:a16="http://schemas.microsoft.com/office/drawing/2014/main" id="{353635B1-DC71-5940-BF79-9FB05E447C18}"/>
                </a:ext>
              </a:extLst>
            </p:cNvPr>
            <p:cNvCxnSpPr/>
            <p:nvPr/>
          </p:nvCxnSpPr>
          <p:spPr>
            <a:xfrm flipV="1">
              <a:off x="5032719" y="5466945"/>
              <a:ext cx="0" cy="28210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06E2D9A-4672-CB4F-BE69-33621AD9DD1D}"/>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26DB7A9C-E5D6-DF49-81D6-2B972314D049}"/>
              </a:ext>
            </a:extLst>
          </p:cNvPr>
          <p:cNvGrpSpPr/>
          <p:nvPr/>
        </p:nvGrpSpPr>
        <p:grpSpPr>
          <a:xfrm flipV="1">
            <a:off x="5260602" y="3005869"/>
            <a:ext cx="192823" cy="120769"/>
            <a:chOff x="4910174" y="5460460"/>
            <a:chExt cx="245089" cy="142119"/>
          </a:xfrm>
        </p:grpSpPr>
        <p:cxnSp>
          <p:nvCxnSpPr>
            <p:cNvPr id="75" name="Straight Connector 74">
              <a:extLst>
                <a:ext uri="{FF2B5EF4-FFF2-40B4-BE49-F238E27FC236}">
                  <a16:creationId xmlns:a16="http://schemas.microsoft.com/office/drawing/2014/main" id="{F1916263-EA18-D54F-B9BC-6C01BFC5667B}"/>
                </a:ext>
              </a:extLst>
            </p:cNvPr>
            <p:cNvCxnSpPr/>
            <p:nvPr/>
          </p:nvCxnSpPr>
          <p:spPr>
            <a:xfrm flipV="1">
              <a:off x="5032718" y="5474343"/>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61F83337-6351-5743-A359-82C2B7F2646D}"/>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 name="Group 49">
            <a:extLst>
              <a:ext uri="{FF2B5EF4-FFF2-40B4-BE49-F238E27FC236}">
                <a16:creationId xmlns:a16="http://schemas.microsoft.com/office/drawing/2014/main" id="{4F739D77-D37E-0C47-A546-0B314058EE08}"/>
              </a:ext>
            </a:extLst>
          </p:cNvPr>
          <p:cNvGrpSpPr/>
          <p:nvPr/>
        </p:nvGrpSpPr>
        <p:grpSpPr>
          <a:xfrm>
            <a:off x="5260602" y="4073857"/>
            <a:ext cx="192823" cy="114481"/>
            <a:chOff x="4910174" y="5460460"/>
            <a:chExt cx="245089" cy="134720"/>
          </a:xfrm>
        </p:grpSpPr>
        <p:cxnSp>
          <p:nvCxnSpPr>
            <p:cNvPr id="73" name="Straight Connector 72">
              <a:extLst>
                <a:ext uri="{FF2B5EF4-FFF2-40B4-BE49-F238E27FC236}">
                  <a16:creationId xmlns:a16="http://schemas.microsoft.com/office/drawing/2014/main" id="{03824F8F-5481-BD43-AEA7-BD19EF3AB0E4}"/>
                </a:ext>
              </a:extLst>
            </p:cNvPr>
            <p:cNvCxnSpPr/>
            <p:nvPr/>
          </p:nvCxnSpPr>
          <p:spPr>
            <a:xfrm flipV="1">
              <a:off x="5032718" y="5466944"/>
              <a:ext cx="1" cy="12823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1DD3A40F-27A8-DF4E-A315-B4EF5DA0168C}"/>
                </a:ext>
              </a:extLst>
            </p:cNvPr>
            <p:cNvCxnSpPr/>
            <p:nvPr/>
          </p:nvCxnSpPr>
          <p:spPr>
            <a:xfrm flipH="1">
              <a:off x="4910174" y="5460460"/>
              <a:ext cx="245089" cy="64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1" name="Straight Connector 50">
            <a:extLst>
              <a:ext uri="{FF2B5EF4-FFF2-40B4-BE49-F238E27FC236}">
                <a16:creationId xmlns:a16="http://schemas.microsoft.com/office/drawing/2014/main" id="{DA3EC526-4610-C54D-B5EC-C1361CF15CC4}"/>
              </a:ext>
            </a:extLst>
          </p:cNvPr>
          <p:cNvCxnSpPr/>
          <p:nvPr/>
        </p:nvCxnSpPr>
        <p:spPr>
          <a:xfrm>
            <a:off x="7167272" y="3540871"/>
            <a:ext cx="0" cy="11711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F26C032A-A0DA-A340-A089-2A4B453095BE}"/>
              </a:ext>
            </a:extLst>
          </p:cNvPr>
          <p:cNvSpPr txBox="1"/>
          <p:nvPr/>
        </p:nvSpPr>
        <p:spPr>
          <a:xfrm>
            <a:off x="4928170" y="2725464"/>
            <a:ext cx="910827" cy="307777"/>
          </a:xfrm>
          <a:prstGeom prst="rect">
            <a:avLst/>
          </a:prstGeom>
          <a:noFill/>
        </p:spPr>
        <p:txBody>
          <a:bodyPr wrap="none" rtlCol="0">
            <a:spAutoFit/>
          </a:bodyPr>
          <a:lstStyle/>
          <a:p>
            <a:pPr algn="ctr"/>
            <a:r>
              <a:rPr lang="en-US" sz="1400" dirty="0" err="1">
                <a:latin typeface="Helvetica Light" panose="020B0403020202020204" pitchFamily="34" charset="0"/>
                <a:ea typeface="Helvetica Light" charset="0"/>
                <a:cs typeface="Helvetica Light" charset="0"/>
              </a:rPr>
              <a:t>Apodizer</a:t>
            </a:r>
            <a:endParaRPr lang="en-US" sz="1400" dirty="0">
              <a:latin typeface="Helvetica Light" panose="020B0403020202020204" pitchFamily="34" charset="0"/>
              <a:ea typeface="Helvetica Light" charset="0"/>
              <a:cs typeface="Helvetica Light" charset="0"/>
            </a:endParaRPr>
          </a:p>
        </p:txBody>
      </p:sp>
      <p:sp>
        <p:nvSpPr>
          <p:cNvPr id="54" name="TextBox 53">
            <a:extLst>
              <a:ext uri="{FF2B5EF4-FFF2-40B4-BE49-F238E27FC236}">
                <a16:creationId xmlns:a16="http://schemas.microsoft.com/office/drawing/2014/main" id="{D46B57C1-8A46-394B-8204-477C72C08886}"/>
              </a:ext>
            </a:extLst>
          </p:cNvPr>
          <p:cNvSpPr txBox="1"/>
          <p:nvPr/>
        </p:nvSpPr>
        <p:spPr>
          <a:xfrm>
            <a:off x="6725069" y="3749713"/>
            <a:ext cx="912799" cy="954107"/>
          </a:xfrm>
          <a:prstGeom prst="rect">
            <a:avLst/>
          </a:prstGeom>
          <a:noFill/>
        </p:spPr>
        <p:txBody>
          <a:bodyPr wrap="square" rtlCol="0">
            <a:spAutoFit/>
          </a:bodyPr>
          <a:lstStyle/>
          <a:p>
            <a:pPr algn="ctr"/>
            <a:r>
              <a:rPr lang="en-US" sz="1400" dirty="0">
                <a:latin typeface="Helvetica Light" panose="020B0403020202020204" pitchFamily="34" charset="0"/>
                <a:ea typeface="Helvetica Light" charset="0"/>
                <a:cs typeface="Helvetica Light" charset="0"/>
              </a:rPr>
              <a:t>Focal Plane Mask (FPM)</a:t>
            </a:r>
          </a:p>
        </p:txBody>
      </p:sp>
      <p:sp>
        <p:nvSpPr>
          <p:cNvPr id="55" name="TextBox 54">
            <a:extLst>
              <a:ext uri="{FF2B5EF4-FFF2-40B4-BE49-F238E27FC236}">
                <a16:creationId xmlns:a16="http://schemas.microsoft.com/office/drawing/2014/main" id="{85E61E0D-C7DA-0644-A814-41434FA66100}"/>
              </a:ext>
            </a:extLst>
          </p:cNvPr>
          <p:cNvSpPr txBox="1"/>
          <p:nvPr/>
        </p:nvSpPr>
        <p:spPr>
          <a:xfrm>
            <a:off x="8444759" y="2713032"/>
            <a:ext cx="939680" cy="307777"/>
          </a:xfrm>
          <a:prstGeom prst="rect">
            <a:avLst/>
          </a:prstGeom>
          <a:noFill/>
        </p:spPr>
        <p:txBody>
          <a:bodyPr wrap="none" rtlCol="0">
            <a:spAutoFit/>
          </a:bodyPr>
          <a:lstStyle/>
          <a:p>
            <a:pPr algn="ctr"/>
            <a:r>
              <a:rPr lang="en-US" sz="1400" dirty="0" err="1">
                <a:latin typeface="Helvetica Light" panose="020B0403020202020204" pitchFamily="34" charset="0"/>
                <a:ea typeface="Helvetica Light" charset="0"/>
                <a:cs typeface="Helvetica Light" charset="0"/>
              </a:rPr>
              <a:t>Lyot</a:t>
            </a:r>
            <a:r>
              <a:rPr lang="en-US" sz="1400" dirty="0">
                <a:latin typeface="Helvetica Light" panose="020B0403020202020204" pitchFamily="34" charset="0"/>
                <a:ea typeface="Helvetica Light" charset="0"/>
                <a:cs typeface="Helvetica Light" charset="0"/>
              </a:rPr>
              <a:t> Stop</a:t>
            </a:r>
          </a:p>
        </p:txBody>
      </p:sp>
      <p:sp>
        <p:nvSpPr>
          <p:cNvPr id="72" name="TextBox 71">
            <a:extLst>
              <a:ext uri="{FF2B5EF4-FFF2-40B4-BE49-F238E27FC236}">
                <a16:creationId xmlns:a16="http://schemas.microsoft.com/office/drawing/2014/main" id="{A54770E2-F805-2147-AA5F-BEA800B49A26}"/>
              </a:ext>
            </a:extLst>
          </p:cNvPr>
          <p:cNvSpPr txBox="1"/>
          <p:nvPr/>
        </p:nvSpPr>
        <p:spPr>
          <a:xfrm>
            <a:off x="10458080" y="4065385"/>
            <a:ext cx="821059" cy="307777"/>
          </a:xfrm>
          <a:prstGeom prst="rect">
            <a:avLst/>
          </a:prstGeom>
          <a:noFill/>
        </p:spPr>
        <p:txBody>
          <a:bodyPr wrap="none" rtlCol="0">
            <a:spAutoFit/>
          </a:bodyPr>
          <a:lstStyle/>
          <a:p>
            <a:pPr algn="ctr"/>
            <a:r>
              <a:rPr lang="en-US" sz="1400" dirty="0">
                <a:latin typeface="Helvetica Light" panose="020B0403020202020204" pitchFamily="34" charset="0"/>
                <a:ea typeface="Helvetica Light" charset="0"/>
                <a:cs typeface="Helvetica Light" charset="0"/>
              </a:rPr>
              <a:t>Camera</a:t>
            </a:r>
          </a:p>
        </p:txBody>
      </p:sp>
      <p:cxnSp>
        <p:nvCxnSpPr>
          <p:cNvPr id="87" name="Straight Connector 86">
            <a:extLst>
              <a:ext uri="{FF2B5EF4-FFF2-40B4-BE49-F238E27FC236}">
                <a16:creationId xmlns:a16="http://schemas.microsoft.com/office/drawing/2014/main" id="{15103ACA-95DE-4A4B-A0D3-B8508D421605}"/>
              </a:ext>
            </a:extLst>
          </p:cNvPr>
          <p:cNvCxnSpPr>
            <a:cxnSpLocks/>
          </p:cNvCxnSpPr>
          <p:nvPr/>
        </p:nvCxnSpPr>
        <p:spPr>
          <a:xfrm flipV="1">
            <a:off x="1164958" y="2897722"/>
            <a:ext cx="1292524" cy="110407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3F0CC4EB-358A-5449-AFF3-2053E1DF2ADA}"/>
              </a:ext>
            </a:extLst>
          </p:cNvPr>
          <p:cNvCxnSpPr>
            <a:cxnSpLocks/>
          </p:cNvCxnSpPr>
          <p:nvPr/>
        </p:nvCxnSpPr>
        <p:spPr>
          <a:xfrm flipV="1">
            <a:off x="965674" y="2078366"/>
            <a:ext cx="1292524" cy="110407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427A766-8AF4-5D42-A07D-563318478BB2}"/>
              </a:ext>
            </a:extLst>
          </p:cNvPr>
          <p:cNvCxnSpPr>
            <a:cxnSpLocks/>
          </p:cNvCxnSpPr>
          <p:nvPr/>
        </p:nvCxnSpPr>
        <p:spPr>
          <a:xfrm flipV="1">
            <a:off x="793219" y="2067976"/>
            <a:ext cx="1464979" cy="10389"/>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7BDB28C1-D710-6D45-BF3C-0B16237E77D2}"/>
              </a:ext>
            </a:extLst>
          </p:cNvPr>
          <p:cNvCxnSpPr>
            <a:cxnSpLocks/>
          </p:cNvCxnSpPr>
          <p:nvPr/>
        </p:nvCxnSpPr>
        <p:spPr>
          <a:xfrm flipV="1">
            <a:off x="793220" y="2894863"/>
            <a:ext cx="1658843"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1355A85B-FEB0-DA44-B2DB-309CA445FF95}"/>
              </a:ext>
            </a:extLst>
          </p:cNvPr>
          <p:cNvCxnSpPr>
            <a:cxnSpLocks/>
          </p:cNvCxnSpPr>
          <p:nvPr/>
        </p:nvCxnSpPr>
        <p:spPr>
          <a:xfrm>
            <a:off x="793219" y="2489137"/>
            <a:ext cx="1567959"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50E1796B-E245-0547-B963-BFCFF732243B}"/>
              </a:ext>
            </a:extLst>
          </p:cNvPr>
          <p:cNvCxnSpPr>
            <a:cxnSpLocks/>
          </p:cNvCxnSpPr>
          <p:nvPr/>
        </p:nvCxnSpPr>
        <p:spPr>
          <a:xfrm flipV="1">
            <a:off x="1068655" y="2491163"/>
            <a:ext cx="1292524" cy="1104071"/>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AB01A88D-D6FB-3848-B3F4-ABB75B205930}"/>
              </a:ext>
            </a:extLst>
          </p:cNvPr>
          <p:cNvCxnSpPr>
            <a:cxnSpLocks/>
          </p:cNvCxnSpPr>
          <p:nvPr/>
        </p:nvCxnSpPr>
        <p:spPr>
          <a:xfrm>
            <a:off x="965673" y="3173892"/>
            <a:ext cx="1827423"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516271BC-A6C4-1F49-AE58-850889C479E4}"/>
              </a:ext>
            </a:extLst>
          </p:cNvPr>
          <p:cNvCxnSpPr>
            <a:cxnSpLocks/>
          </p:cNvCxnSpPr>
          <p:nvPr/>
        </p:nvCxnSpPr>
        <p:spPr>
          <a:xfrm flipV="1">
            <a:off x="4628745" y="4010203"/>
            <a:ext cx="1483168"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5E794341-65BB-7D4B-98D1-59A466891308}"/>
              </a:ext>
            </a:extLst>
          </p:cNvPr>
          <p:cNvCxnSpPr>
            <a:cxnSpLocks/>
          </p:cNvCxnSpPr>
          <p:nvPr/>
        </p:nvCxnSpPr>
        <p:spPr>
          <a:xfrm>
            <a:off x="1139840" y="4008661"/>
            <a:ext cx="1661293" cy="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9F65144-826A-5846-AA9F-19E8EC6210C9}"/>
              </a:ext>
            </a:extLst>
          </p:cNvPr>
          <p:cNvCxnSpPr>
            <a:cxnSpLocks/>
          </p:cNvCxnSpPr>
          <p:nvPr/>
        </p:nvCxnSpPr>
        <p:spPr>
          <a:xfrm>
            <a:off x="2825339" y="3162761"/>
            <a:ext cx="1744359" cy="855087"/>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43E8139E-F7FF-4D43-A28C-580D9A45C70A}"/>
              </a:ext>
            </a:extLst>
          </p:cNvPr>
          <p:cNvCxnSpPr>
            <a:cxnSpLocks/>
          </p:cNvCxnSpPr>
          <p:nvPr/>
        </p:nvCxnSpPr>
        <p:spPr>
          <a:xfrm flipV="1">
            <a:off x="2801255" y="3199688"/>
            <a:ext cx="1766587" cy="822960"/>
          </a:xfrm>
          <a:prstGeom prst="line">
            <a:avLst/>
          </a:prstGeom>
          <a:ln>
            <a:solidFill>
              <a:srgbClr val="E46C0A"/>
            </a:solidFill>
          </a:ln>
          <a:effectLst/>
        </p:spPr>
        <p:style>
          <a:lnRef idx="2">
            <a:schemeClr val="accent1"/>
          </a:lnRef>
          <a:fillRef idx="0">
            <a:schemeClr val="accent1"/>
          </a:fillRef>
          <a:effectRef idx="1">
            <a:schemeClr val="accent1"/>
          </a:effectRef>
          <a:fontRef idx="minor">
            <a:schemeClr val="tx1"/>
          </a:fontRef>
        </p:style>
      </p:cxnSp>
      <p:sp>
        <p:nvSpPr>
          <p:cNvPr id="112" name="TextBox 111">
            <a:extLst>
              <a:ext uri="{FF2B5EF4-FFF2-40B4-BE49-F238E27FC236}">
                <a16:creationId xmlns:a16="http://schemas.microsoft.com/office/drawing/2014/main" id="{9EB8E8F2-129F-E647-9E92-D53901FACC6E}"/>
              </a:ext>
            </a:extLst>
          </p:cNvPr>
          <p:cNvSpPr txBox="1"/>
          <p:nvPr/>
        </p:nvSpPr>
        <p:spPr>
          <a:xfrm>
            <a:off x="2546157" y="4205342"/>
            <a:ext cx="553357" cy="261610"/>
          </a:xfrm>
          <a:prstGeom prst="rect">
            <a:avLst/>
          </a:prstGeom>
          <a:noFill/>
        </p:spPr>
        <p:txBody>
          <a:bodyPr wrap="none" rtlCol="0">
            <a:spAutoFit/>
          </a:bodyPr>
          <a:lstStyle/>
          <a:p>
            <a:r>
              <a:rPr lang="en-US" sz="1100" dirty="0">
                <a:latin typeface="Helvetica Light" panose="020B0403020202020204" pitchFamily="34" charset="0"/>
              </a:rPr>
              <a:t>OAP1</a:t>
            </a:r>
          </a:p>
        </p:txBody>
      </p:sp>
      <p:sp>
        <p:nvSpPr>
          <p:cNvPr id="113" name="TextBox 112">
            <a:extLst>
              <a:ext uri="{FF2B5EF4-FFF2-40B4-BE49-F238E27FC236}">
                <a16:creationId xmlns:a16="http://schemas.microsoft.com/office/drawing/2014/main" id="{7FC7D729-6E22-9745-9434-F233A7A3AB83}"/>
              </a:ext>
            </a:extLst>
          </p:cNvPr>
          <p:cNvSpPr txBox="1"/>
          <p:nvPr/>
        </p:nvSpPr>
        <p:spPr>
          <a:xfrm>
            <a:off x="4348040" y="4155170"/>
            <a:ext cx="553357" cy="261610"/>
          </a:xfrm>
          <a:prstGeom prst="rect">
            <a:avLst/>
          </a:prstGeom>
          <a:noFill/>
        </p:spPr>
        <p:txBody>
          <a:bodyPr wrap="none" rtlCol="0">
            <a:spAutoFit/>
          </a:bodyPr>
          <a:lstStyle/>
          <a:p>
            <a:r>
              <a:rPr lang="en-US" sz="1100" dirty="0">
                <a:latin typeface="Helvetica Light" panose="020B0403020202020204" pitchFamily="34" charset="0"/>
              </a:rPr>
              <a:t>OAP2</a:t>
            </a:r>
          </a:p>
        </p:txBody>
      </p:sp>
      <p:sp>
        <p:nvSpPr>
          <p:cNvPr id="114" name="TextBox 113">
            <a:extLst>
              <a:ext uri="{FF2B5EF4-FFF2-40B4-BE49-F238E27FC236}">
                <a16:creationId xmlns:a16="http://schemas.microsoft.com/office/drawing/2014/main" id="{96A5EAEA-B422-2C45-8B0C-91F28AE9A228}"/>
              </a:ext>
            </a:extLst>
          </p:cNvPr>
          <p:cNvSpPr txBox="1"/>
          <p:nvPr/>
        </p:nvSpPr>
        <p:spPr>
          <a:xfrm>
            <a:off x="5851064" y="4155170"/>
            <a:ext cx="553357" cy="261610"/>
          </a:xfrm>
          <a:prstGeom prst="rect">
            <a:avLst/>
          </a:prstGeom>
          <a:noFill/>
        </p:spPr>
        <p:txBody>
          <a:bodyPr wrap="none" rtlCol="0">
            <a:spAutoFit/>
          </a:bodyPr>
          <a:lstStyle/>
          <a:p>
            <a:r>
              <a:rPr lang="en-US" sz="1100" dirty="0">
                <a:latin typeface="Helvetica Light" panose="020B0403020202020204" pitchFamily="34" charset="0"/>
              </a:rPr>
              <a:t>OAP3</a:t>
            </a:r>
          </a:p>
        </p:txBody>
      </p:sp>
      <p:sp>
        <p:nvSpPr>
          <p:cNvPr id="115" name="TextBox 114">
            <a:extLst>
              <a:ext uri="{FF2B5EF4-FFF2-40B4-BE49-F238E27FC236}">
                <a16:creationId xmlns:a16="http://schemas.microsoft.com/office/drawing/2014/main" id="{9542E846-C141-264E-9184-EBDCF4F51AB1}"/>
              </a:ext>
            </a:extLst>
          </p:cNvPr>
          <p:cNvSpPr txBox="1"/>
          <p:nvPr/>
        </p:nvSpPr>
        <p:spPr>
          <a:xfrm>
            <a:off x="8016997" y="4190754"/>
            <a:ext cx="553357" cy="261610"/>
          </a:xfrm>
          <a:prstGeom prst="rect">
            <a:avLst/>
          </a:prstGeom>
          <a:noFill/>
        </p:spPr>
        <p:txBody>
          <a:bodyPr wrap="none" rtlCol="0">
            <a:spAutoFit/>
          </a:bodyPr>
          <a:lstStyle/>
          <a:p>
            <a:r>
              <a:rPr lang="en-US" sz="1100" dirty="0">
                <a:latin typeface="Helvetica Light" panose="020B0403020202020204" pitchFamily="34" charset="0"/>
              </a:rPr>
              <a:t>OAP4</a:t>
            </a:r>
          </a:p>
        </p:txBody>
      </p:sp>
      <p:sp>
        <p:nvSpPr>
          <p:cNvPr id="116" name="TextBox 115">
            <a:extLst>
              <a:ext uri="{FF2B5EF4-FFF2-40B4-BE49-F238E27FC236}">
                <a16:creationId xmlns:a16="http://schemas.microsoft.com/office/drawing/2014/main" id="{BC6CA25B-7A03-AC4B-B7A7-51A505963BB9}"/>
              </a:ext>
            </a:extLst>
          </p:cNvPr>
          <p:cNvSpPr txBox="1"/>
          <p:nvPr/>
        </p:nvSpPr>
        <p:spPr>
          <a:xfrm>
            <a:off x="9385889" y="4190754"/>
            <a:ext cx="553357" cy="261610"/>
          </a:xfrm>
          <a:prstGeom prst="rect">
            <a:avLst/>
          </a:prstGeom>
          <a:noFill/>
        </p:spPr>
        <p:txBody>
          <a:bodyPr wrap="none" rtlCol="0">
            <a:spAutoFit/>
          </a:bodyPr>
          <a:lstStyle/>
          <a:p>
            <a:r>
              <a:rPr lang="en-US" sz="1100" dirty="0">
                <a:latin typeface="Helvetica Light" panose="020B0403020202020204" pitchFamily="34" charset="0"/>
              </a:rPr>
              <a:t>OAP5</a:t>
            </a:r>
          </a:p>
        </p:txBody>
      </p:sp>
      <p:sp>
        <p:nvSpPr>
          <p:cNvPr id="117" name="TextBox 116">
            <a:extLst>
              <a:ext uri="{FF2B5EF4-FFF2-40B4-BE49-F238E27FC236}">
                <a16:creationId xmlns:a16="http://schemas.microsoft.com/office/drawing/2014/main" id="{FEAA500E-C65F-7748-961F-E26279F300E7}"/>
              </a:ext>
            </a:extLst>
          </p:cNvPr>
          <p:cNvSpPr txBox="1"/>
          <p:nvPr/>
        </p:nvSpPr>
        <p:spPr>
          <a:xfrm>
            <a:off x="2430652" y="2179432"/>
            <a:ext cx="482824" cy="261610"/>
          </a:xfrm>
          <a:prstGeom prst="rect">
            <a:avLst/>
          </a:prstGeom>
          <a:noFill/>
        </p:spPr>
        <p:txBody>
          <a:bodyPr wrap="none" rtlCol="0">
            <a:spAutoFit/>
          </a:bodyPr>
          <a:lstStyle/>
          <a:p>
            <a:r>
              <a:rPr lang="en-US" sz="1100" dirty="0">
                <a:latin typeface="Helvetica Light" panose="020B0403020202020204" pitchFamily="34" charset="0"/>
              </a:rPr>
              <a:t>DM1</a:t>
            </a:r>
          </a:p>
        </p:txBody>
      </p:sp>
      <p:sp>
        <p:nvSpPr>
          <p:cNvPr id="118" name="TextBox 117">
            <a:extLst>
              <a:ext uri="{FF2B5EF4-FFF2-40B4-BE49-F238E27FC236}">
                <a16:creationId xmlns:a16="http://schemas.microsoft.com/office/drawing/2014/main" id="{CE255D70-5E9B-FC49-A210-03F4D5443C74}"/>
              </a:ext>
            </a:extLst>
          </p:cNvPr>
          <p:cNvSpPr txBox="1"/>
          <p:nvPr/>
        </p:nvSpPr>
        <p:spPr>
          <a:xfrm>
            <a:off x="610876" y="3707630"/>
            <a:ext cx="482824" cy="261610"/>
          </a:xfrm>
          <a:prstGeom prst="rect">
            <a:avLst/>
          </a:prstGeom>
          <a:noFill/>
        </p:spPr>
        <p:txBody>
          <a:bodyPr wrap="none" rtlCol="0">
            <a:spAutoFit/>
          </a:bodyPr>
          <a:lstStyle/>
          <a:p>
            <a:r>
              <a:rPr lang="en-US" sz="1100" dirty="0">
                <a:latin typeface="Helvetica Light" panose="020B0403020202020204" pitchFamily="34" charset="0"/>
              </a:rPr>
              <a:t>DM2</a:t>
            </a:r>
          </a:p>
        </p:txBody>
      </p:sp>
      <p:sp>
        <p:nvSpPr>
          <p:cNvPr id="58" name="Left Brace 57">
            <a:extLst>
              <a:ext uri="{FF2B5EF4-FFF2-40B4-BE49-F238E27FC236}">
                <a16:creationId xmlns:a16="http://schemas.microsoft.com/office/drawing/2014/main" id="{80ED1F5B-32D7-1D4E-A2E1-C431196DA0F3}"/>
              </a:ext>
            </a:extLst>
          </p:cNvPr>
          <p:cNvSpPr/>
          <p:nvPr/>
        </p:nvSpPr>
        <p:spPr>
          <a:xfrm rot="16200000">
            <a:off x="1424929" y="3299381"/>
            <a:ext cx="213657" cy="2463399"/>
          </a:xfrm>
          <a:prstGeom prst="leftBrace">
            <a:avLst>
              <a:gd name="adj1" fmla="val 8333"/>
              <a:gd name="adj2" fmla="val 48446"/>
            </a:avLst>
          </a:prstGeom>
          <a:ln>
            <a:solidFill>
              <a:schemeClr val="tx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1">
              <a:solidFill>
                <a:schemeClr val="tx2"/>
              </a:solidFill>
              <a:latin typeface="Helvetica Light" panose="020B0403020202020204" pitchFamily="34" charset="0"/>
            </a:endParaRPr>
          </a:p>
        </p:txBody>
      </p:sp>
      <p:sp>
        <p:nvSpPr>
          <p:cNvPr id="59" name="Left Brace 58">
            <a:extLst>
              <a:ext uri="{FF2B5EF4-FFF2-40B4-BE49-F238E27FC236}">
                <a16:creationId xmlns:a16="http://schemas.microsoft.com/office/drawing/2014/main" id="{AEDCD1FD-B100-0B4B-80F3-8E85D21E13D4}"/>
              </a:ext>
            </a:extLst>
          </p:cNvPr>
          <p:cNvSpPr/>
          <p:nvPr/>
        </p:nvSpPr>
        <p:spPr>
          <a:xfrm rot="16200000">
            <a:off x="6757501" y="826813"/>
            <a:ext cx="206455" cy="8135265"/>
          </a:xfrm>
          <a:prstGeom prst="leftBrace">
            <a:avLst>
              <a:gd name="adj1" fmla="val 8333"/>
              <a:gd name="adj2" fmla="val 48446"/>
            </a:avLst>
          </a:prstGeom>
          <a:ln>
            <a:solidFill>
              <a:schemeClr val="tx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1">
              <a:solidFill>
                <a:schemeClr val="tx2"/>
              </a:solidFill>
              <a:latin typeface="Helvetica Light" panose="020B0403020202020204" pitchFamily="34" charset="0"/>
            </a:endParaRPr>
          </a:p>
        </p:txBody>
      </p:sp>
      <p:sp>
        <p:nvSpPr>
          <p:cNvPr id="3" name="TextBox 2">
            <a:extLst>
              <a:ext uri="{FF2B5EF4-FFF2-40B4-BE49-F238E27FC236}">
                <a16:creationId xmlns:a16="http://schemas.microsoft.com/office/drawing/2014/main" id="{95F30CBF-962C-D548-9AB1-61A837ABC547}"/>
              </a:ext>
            </a:extLst>
          </p:cNvPr>
          <p:cNvSpPr txBox="1"/>
          <p:nvPr/>
        </p:nvSpPr>
        <p:spPr>
          <a:xfrm>
            <a:off x="670903" y="4651248"/>
            <a:ext cx="1717137" cy="523220"/>
          </a:xfrm>
          <a:prstGeom prst="rect">
            <a:avLst/>
          </a:prstGeom>
          <a:noFill/>
        </p:spPr>
        <p:txBody>
          <a:bodyPr wrap="none" rtlCol="0">
            <a:spAutoFit/>
          </a:bodyPr>
          <a:lstStyle/>
          <a:p>
            <a:pPr algn="ctr"/>
            <a:r>
              <a:rPr lang="en-US" sz="1400" dirty="0">
                <a:latin typeface="Helvetica Light" panose="020B0403020202020204" pitchFamily="34" charset="0"/>
              </a:rPr>
              <a:t>Wavefront sensing </a:t>
            </a:r>
          </a:p>
          <a:p>
            <a:pPr algn="ctr"/>
            <a:r>
              <a:rPr lang="en-US" sz="1400" dirty="0">
                <a:latin typeface="Helvetica Light" panose="020B0403020202020204" pitchFamily="34" charset="0"/>
              </a:rPr>
              <a:t>and control</a:t>
            </a:r>
          </a:p>
        </p:txBody>
      </p:sp>
      <p:sp>
        <p:nvSpPr>
          <p:cNvPr id="4" name="TextBox 3">
            <a:extLst>
              <a:ext uri="{FF2B5EF4-FFF2-40B4-BE49-F238E27FC236}">
                <a16:creationId xmlns:a16="http://schemas.microsoft.com/office/drawing/2014/main" id="{E8332CA6-D329-A54C-B6CF-963F57F603F5}"/>
              </a:ext>
            </a:extLst>
          </p:cNvPr>
          <p:cNvSpPr txBox="1"/>
          <p:nvPr/>
        </p:nvSpPr>
        <p:spPr>
          <a:xfrm>
            <a:off x="5708463" y="5091544"/>
            <a:ext cx="2132315" cy="307777"/>
          </a:xfrm>
          <a:prstGeom prst="rect">
            <a:avLst/>
          </a:prstGeom>
          <a:noFill/>
        </p:spPr>
        <p:txBody>
          <a:bodyPr wrap="none" rtlCol="0">
            <a:spAutoFit/>
          </a:bodyPr>
          <a:lstStyle/>
          <a:p>
            <a:r>
              <a:rPr lang="en-US" sz="1400" dirty="0">
                <a:latin typeface="Helvetica Light" panose="020B0403020202020204" pitchFamily="34" charset="0"/>
              </a:rPr>
              <a:t>Coronagraph instrument</a:t>
            </a:r>
          </a:p>
        </p:txBody>
      </p:sp>
      <p:sp>
        <p:nvSpPr>
          <p:cNvPr id="5" name="TextBox 4">
            <a:extLst>
              <a:ext uri="{FF2B5EF4-FFF2-40B4-BE49-F238E27FC236}">
                <a16:creationId xmlns:a16="http://schemas.microsoft.com/office/drawing/2014/main" id="{CD9572C9-66C9-A848-BDA9-E653A4DADD0D}"/>
              </a:ext>
            </a:extLst>
          </p:cNvPr>
          <p:cNvSpPr txBox="1"/>
          <p:nvPr/>
        </p:nvSpPr>
        <p:spPr>
          <a:xfrm>
            <a:off x="2361178" y="1850850"/>
            <a:ext cx="585417" cy="307777"/>
          </a:xfrm>
          <a:prstGeom prst="rect">
            <a:avLst/>
          </a:prstGeom>
          <a:noFill/>
        </p:spPr>
        <p:txBody>
          <a:bodyPr wrap="none" rtlCol="0">
            <a:spAutoFit/>
          </a:bodyPr>
          <a:lstStyle/>
          <a:p>
            <a:r>
              <a:rPr lang="en-US" sz="1400" dirty="0">
                <a:latin typeface="Helvetica Light" panose="020B0403020202020204" pitchFamily="34" charset="0"/>
              </a:rPr>
              <a:t>Pupil</a:t>
            </a:r>
          </a:p>
        </p:txBody>
      </p:sp>
      <p:cxnSp>
        <p:nvCxnSpPr>
          <p:cNvPr id="124" name="Straight Connector 123">
            <a:extLst>
              <a:ext uri="{FF2B5EF4-FFF2-40B4-BE49-F238E27FC236}">
                <a16:creationId xmlns:a16="http://schemas.microsoft.com/office/drawing/2014/main" id="{08FFF1B1-EAE7-E746-A2D7-C35AA573F378}"/>
              </a:ext>
            </a:extLst>
          </p:cNvPr>
          <p:cNvCxnSpPr>
            <a:cxnSpLocks/>
          </p:cNvCxnSpPr>
          <p:nvPr/>
        </p:nvCxnSpPr>
        <p:spPr>
          <a:xfrm>
            <a:off x="6152765" y="3275078"/>
            <a:ext cx="2097227" cy="44179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C6A51000-F643-9D41-927B-10079D369D10}"/>
              </a:ext>
            </a:extLst>
          </p:cNvPr>
          <p:cNvCxnSpPr>
            <a:cxnSpLocks/>
            <a:endCxn id="69" idx="1"/>
          </p:cNvCxnSpPr>
          <p:nvPr/>
        </p:nvCxnSpPr>
        <p:spPr>
          <a:xfrm flipV="1">
            <a:off x="6164009" y="3242161"/>
            <a:ext cx="2057813" cy="46546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6685EA4A-236C-D841-A2D8-51FBEE658876}"/>
              </a:ext>
            </a:extLst>
          </p:cNvPr>
          <p:cNvCxnSpPr>
            <a:cxnSpLocks/>
            <a:stCxn id="69" idx="7"/>
          </p:cNvCxnSpPr>
          <p:nvPr/>
        </p:nvCxnSpPr>
        <p:spPr>
          <a:xfrm>
            <a:off x="8292173" y="3242161"/>
            <a:ext cx="1265452" cy="21902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AA4D100F-06B4-D041-B4E7-CFB081825A60}"/>
              </a:ext>
            </a:extLst>
          </p:cNvPr>
          <p:cNvCxnSpPr>
            <a:cxnSpLocks/>
          </p:cNvCxnSpPr>
          <p:nvPr/>
        </p:nvCxnSpPr>
        <p:spPr>
          <a:xfrm>
            <a:off x="8301462" y="3480790"/>
            <a:ext cx="1265452" cy="21902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2A4E4F25-E13F-C944-8A53-9D4A09A13BF6}"/>
              </a:ext>
            </a:extLst>
          </p:cNvPr>
          <p:cNvCxnSpPr>
            <a:cxnSpLocks/>
          </p:cNvCxnSpPr>
          <p:nvPr/>
        </p:nvCxnSpPr>
        <p:spPr>
          <a:xfrm>
            <a:off x="8300476" y="3712808"/>
            <a:ext cx="1265452" cy="21902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E6435DA8-8F8B-0442-9666-6E94F212501F}"/>
              </a:ext>
            </a:extLst>
          </p:cNvPr>
          <p:cNvCxnSpPr>
            <a:cxnSpLocks/>
          </p:cNvCxnSpPr>
          <p:nvPr/>
        </p:nvCxnSpPr>
        <p:spPr>
          <a:xfrm>
            <a:off x="6167565" y="3481983"/>
            <a:ext cx="2039687"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75A2A517-06E3-6C4F-BD37-2E0426FA5BAC}"/>
              </a:ext>
            </a:extLst>
          </p:cNvPr>
          <p:cNvCxnSpPr>
            <a:cxnSpLocks/>
          </p:cNvCxnSpPr>
          <p:nvPr/>
        </p:nvCxnSpPr>
        <p:spPr>
          <a:xfrm flipV="1">
            <a:off x="4624718" y="3498903"/>
            <a:ext cx="1433749" cy="208727"/>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97D0272-58EC-E949-B813-C2508C4F75F3}"/>
              </a:ext>
            </a:extLst>
          </p:cNvPr>
          <p:cNvCxnSpPr>
            <a:cxnSpLocks/>
          </p:cNvCxnSpPr>
          <p:nvPr/>
        </p:nvCxnSpPr>
        <p:spPr>
          <a:xfrm flipV="1">
            <a:off x="4646170" y="3276759"/>
            <a:ext cx="1433749" cy="208727"/>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DCE47B78-5F37-8544-A364-F9FC05CA2A06}"/>
              </a:ext>
            </a:extLst>
          </p:cNvPr>
          <p:cNvCxnSpPr>
            <a:cxnSpLocks/>
          </p:cNvCxnSpPr>
          <p:nvPr/>
        </p:nvCxnSpPr>
        <p:spPr>
          <a:xfrm flipV="1">
            <a:off x="4628166" y="3722196"/>
            <a:ext cx="1433749" cy="208727"/>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929C983E-D730-E742-872F-55A7514EA230}"/>
              </a:ext>
            </a:extLst>
          </p:cNvPr>
          <p:cNvCxnSpPr>
            <a:cxnSpLocks/>
          </p:cNvCxnSpPr>
          <p:nvPr/>
        </p:nvCxnSpPr>
        <p:spPr>
          <a:xfrm>
            <a:off x="2793095" y="3466764"/>
            <a:ext cx="1833804" cy="483647"/>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8E2029FC-EAAE-0743-AFBF-31BC4A12877C}"/>
              </a:ext>
            </a:extLst>
          </p:cNvPr>
          <p:cNvCxnSpPr>
            <a:cxnSpLocks/>
            <a:stCxn id="83" idx="5"/>
          </p:cNvCxnSpPr>
          <p:nvPr/>
        </p:nvCxnSpPr>
        <p:spPr>
          <a:xfrm flipV="1">
            <a:off x="2827190" y="3475697"/>
            <a:ext cx="1771539" cy="471612"/>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E18218A9-5EB8-A54B-B4E4-73DDF9B69850}"/>
              </a:ext>
            </a:extLst>
          </p:cNvPr>
          <p:cNvCxnSpPr>
            <a:cxnSpLocks/>
          </p:cNvCxnSpPr>
          <p:nvPr/>
        </p:nvCxnSpPr>
        <p:spPr>
          <a:xfrm>
            <a:off x="2793095" y="3715517"/>
            <a:ext cx="1791064"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E38CBD13-7674-9F46-9940-A518E2191D1E}"/>
              </a:ext>
            </a:extLst>
          </p:cNvPr>
          <p:cNvCxnSpPr>
            <a:cxnSpLocks/>
            <a:stCxn id="6" idx="1"/>
          </p:cNvCxnSpPr>
          <p:nvPr/>
        </p:nvCxnSpPr>
        <p:spPr>
          <a:xfrm>
            <a:off x="978923" y="3607276"/>
            <a:ext cx="1797852" cy="8836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CD768271-D92E-934C-8372-A8784EE39AF3}"/>
              </a:ext>
            </a:extLst>
          </p:cNvPr>
          <p:cNvCxnSpPr>
            <a:cxnSpLocks/>
          </p:cNvCxnSpPr>
          <p:nvPr/>
        </p:nvCxnSpPr>
        <p:spPr>
          <a:xfrm>
            <a:off x="1076971" y="3865697"/>
            <a:ext cx="1734909" cy="8032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FC7D8007-5267-3940-AE58-263E0C82B299}"/>
              </a:ext>
            </a:extLst>
          </p:cNvPr>
          <p:cNvCxnSpPr>
            <a:cxnSpLocks/>
          </p:cNvCxnSpPr>
          <p:nvPr/>
        </p:nvCxnSpPr>
        <p:spPr>
          <a:xfrm>
            <a:off x="938103" y="3323541"/>
            <a:ext cx="1815865" cy="10191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C25BE7B-33B2-EC41-AB5A-67CEDFB6EA04}"/>
              </a:ext>
            </a:extLst>
          </p:cNvPr>
          <p:cNvCxnSpPr>
            <a:cxnSpLocks/>
          </p:cNvCxnSpPr>
          <p:nvPr/>
        </p:nvCxnSpPr>
        <p:spPr>
          <a:xfrm flipV="1">
            <a:off x="968687" y="2097151"/>
            <a:ext cx="1277831" cy="1217402"/>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1E4B914B-485D-7143-8615-EA9EAF5ADBA5}"/>
              </a:ext>
            </a:extLst>
          </p:cNvPr>
          <p:cNvCxnSpPr>
            <a:cxnSpLocks/>
          </p:cNvCxnSpPr>
          <p:nvPr/>
        </p:nvCxnSpPr>
        <p:spPr>
          <a:xfrm flipV="1">
            <a:off x="1047626" y="2317228"/>
            <a:ext cx="1278620" cy="128006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A2BDDF44-91AA-F642-80CD-2B701D586116}"/>
              </a:ext>
            </a:extLst>
          </p:cNvPr>
          <p:cNvCxnSpPr>
            <a:cxnSpLocks/>
          </p:cNvCxnSpPr>
          <p:nvPr/>
        </p:nvCxnSpPr>
        <p:spPr>
          <a:xfrm flipV="1">
            <a:off x="1125819" y="2637227"/>
            <a:ext cx="1276553" cy="1232752"/>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34BB7066-6C61-0C47-B3E8-B3299554CBCE}"/>
              </a:ext>
            </a:extLst>
          </p:cNvPr>
          <p:cNvCxnSpPr>
            <a:cxnSpLocks/>
          </p:cNvCxnSpPr>
          <p:nvPr/>
        </p:nvCxnSpPr>
        <p:spPr>
          <a:xfrm>
            <a:off x="793218" y="1957317"/>
            <a:ext cx="1460305" cy="12064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FF74FD7D-FA66-554E-932A-CF8865CE949E}"/>
              </a:ext>
            </a:extLst>
          </p:cNvPr>
          <p:cNvCxnSpPr>
            <a:cxnSpLocks/>
          </p:cNvCxnSpPr>
          <p:nvPr/>
        </p:nvCxnSpPr>
        <p:spPr>
          <a:xfrm>
            <a:off x="793218" y="2221345"/>
            <a:ext cx="1533177" cy="12064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8EDAFF25-CC22-C74C-8EC1-73BA1FC57309}"/>
              </a:ext>
            </a:extLst>
          </p:cNvPr>
          <p:cNvCxnSpPr>
            <a:cxnSpLocks/>
          </p:cNvCxnSpPr>
          <p:nvPr/>
        </p:nvCxnSpPr>
        <p:spPr>
          <a:xfrm>
            <a:off x="777526" y="2500526"/>
            <a:ext cx="1637434" cy="14151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14D16800-EFC5-A243-9623-D5F46DF5EDBE}"/>
              </a:ext>
            </a:extLst>
          </p:cNvPr>
          <p:cNvCxnSpPr>
            <a:cxnSpLocks/>
          </p:cNvCxnSpPr>
          <p:nvPr/>
        </p:nvCxnSpPr>
        <p:spPr>
          <a:xfrm>
            <a:off x="9617420" y="3493362"/>
            <a:ext cx="1265452" cy="21902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25C63807-1E12-134F-98A8-77EFD5D03E99}"/>
              </a:ext>
            </a:extLst>
          </p:cNvPr>
          <p:cNvCxnSpPr>
            <a:cxnSpLocks/>
          </p:cNvCxnSpPr>
          <p:nvPr/>
        </p:nvCxnSpPr>
        <p:spPr>
          <a:xfrm flipV="1">
            <a:off x="9593386" y="3716977"/>
            <a:ext cx="1318789"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77C10BFC-BCC9-4E47-90CC-A890930A5B3E}"/>
              </a:ext>
            </a:extLst>
          </p:cNvPr>
          <p:cNvCxnSpPr>
            <a:cxnSpLocks/>
          </p:cNvCxnSpPr>
          <p:nvPr/>
        </p:nvCxnSpPr>
        <p:spPr>
          <a:xfrm flipV="1">
            <a:off x="9599766" y="3717842"/>
            <a:ext cx="1293795" cy="30550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258238E-E59E-6543-A407-DA1792D89AAF}"/>
              </a:ext>
            </a:extLst>
          </p:cNvPr>
          <p:cNvSpPr/>
          <p:nvPr/>
        </p:nvSpPr>
        <p:spPr>
          <a:xfrm rot="20730305">
            <a:off x="977854" y="3031720"/>
            <a:ext cx="67149" cy="1134305"/>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Helvetica Light" panose="020B0403020202020204" pitchFamily="34" charset="0"/>
            </a:endParaRPr>
          </a:p>
        </p:txBody>
      </p:sp>
      <p:sp>
        <p:nvSpPr>
          <p:cNvPr id="68" name="Oval 67">
            <a:extLst>
              <a:ext uri="{FF2B5EF4-FFF2-40B4-BE49-F238E27FC236}">
                <a16:creationId xmlns:a16="http://schemas.microsoft.com/office/drawing/2014/main" id="{35AC05A2-4FD0-0049-948C-04A5FD3FEA35}"/>
              </a:ext>
            </a:extLst>
          </p:cNvPr>
          <p:cNvSpPr/>
          <p:nvPr/>
        </p:nvSpPr>
        <p:spPr>
          <a:xfrm>
            <a:off x="9557625" y="3095682"/>
            <a:ext cx="99491" cy="1000221"/>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69" name="Oval 68">
            <a:extLst>
              <a:ext uri="{FF2B5EF4-FFF2-40B4-BE49-F238E27FC236}">
                <a16:creationId xmlns:a16="http://schemas.microsoft.com/office/drawing/2014/main" id="{53E83887-506C-EC4A-AC1E-19174338C25B}"/>
              </a:ext>
            </a:extLst>
          </p:cNvPr>
          <p:cNvSpPr/>
          <p:nvPr/>
        </p:nvSpPr>
        <p:spPr>
          <a:xfrm>
            <a:off x="8207252" y="3095682"/>
            <a:ext cx="99491" cy="1000221"/>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70" name="Oval 69">
            <a:extLst>
              <a:ext uri="{FF2B5EF4-FFF2-40B4-BE49-F238E27FC236}">
                <a16:creationId xmlns:a16="http://schemas.microsoft.com/office/drawing/2014/main" id="{52A00988-D39E-3A46-8D24-9179D354CE20}"/>
              </a:ext>
            </a:extLst>
          </p:cNvPr>
          <p:cNvSpPr/>
          <p:nvPr/>
        </p:nvSpPr>
        <p:spPr>
          <a:xfrm>
            <a:off x="6068197" y="3095682"/>
            <a:ext cx="99491" cy="1000221"/>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71" name="Rectangle 70">
            <a:extLst>
              <a:ext uri="{FF2B5EF4-FFF2-40B4-BE49-F238E27FC236}">
                <a16:creationId xmlns:a16="http://schemas.microsoft.com/office/drawing/2014/main" id="{CE3AB6A5-EEC7-D04C-91D2-3DFA3F3EA9FE}"/>
              </a:ext>
            </a:extLst>
          </p:cNvPr>
          <p:cNvSpPr/>
          <p:nvPr/>
        </p:nvSpPr>
        <p:spPr>
          <a:xfrm>
            <a:off x="10868735" y="3242161"/>
            <a:ext cx="59624" cy="771607"/>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82" name="Oval 81">
            <a:extLst>
              <a:ext uri="{FF2B5EF4-FFF2-40B4-BE49-F238E27FC236}">
                <a16:creationId xmlns:a16="http://schemas.microsoft.com/office/drawing/2014/main" id="{337356DC-CABC-364F-A658-59850F40EEB0}"/>
              </a:ext>
            </a:extLst>
          </p:cNvPr>
          <p:cNvSpPr/>
          <p:nvPr/>
        </p:nvSpPr>
        <p:spPr>
          <a:xfrm>
            <a:off x="4553272" y="3091710"/>
            <a:ext cx="99491" cy="1000221"/>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83" name="Oval 82">
            <a:extLst>
              <a:ext uri="{FF2B5EF4-FFF2-40B4-BE49-F238E27FC236}">
                <a16:creationId xmlns:a16="http://schemas.microsoft.com/office/drawing/2014/main" id="{36EDE18C-5BA3-654E-8C34-C455A7EB81FE}"/>
              </a:ext>
            </a:extLst>
          </p:cNvPr>
          <p:cNvSpPr/>
          <p:nvPr/>
        </p:nvSpPr>
        <p:spPr>
          <a:xfrm>
            <a:off x="2742269" y="3093567"/>
            <a:ext cx="99491" cy="1000221"/>
          </a:xfrm>
          <a:prstGeom prst="ellipse">
            <a:avLst/>
          </a:prstGeom>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200">
              <a:latin typeface="Helvetica Light" panose="020B0403020202020204" pitchFamily="34" charset="0"/>
            </a:endParaRPr>
          </a:p>
        </p:txBody>
      </p:sp>
      <p:sp>
        <p:nvSpPr>
          <p:cNvPr id="86" name="Rectangle 85">
            <a:extLst>
              <a:ext uri="{FF2B5EF4-FFF2-40B4-BE49-F238E27FC236}">
                <a16:creationId xmlns:a16="http://schemas.microsoft.com/office/drawing/2014/main" id="{B29D84E4-B482-A04D-B34A-F60D36B396BC}"/>
              </a:ext>
            </a:extLst>
          </p:cNvPr>
          <p:cNvSpPr/>
          <p:nvPr/>
        </p:nvSpPr>
        <p:spPr>
          <a:xfrm rot="20730305">
            <a:off x="2367698" y="1942493"/>
            <a:ext cx="67149" cy="1134305"/>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Helvetica Light" panose="020B0403020202020204" pitchFamily="34" charset="0"/>
            </a:endParaRPr>
          </a:p>
        </p:txBody>
      </p:sp>
      <p:sp>
        <p:nvSpPr>
          <p:cNvPr id="90" name="TextBox 89">
            <a:extLst>
              <a:ext uri="{FF2B5EF4-FFF2-40B4-BE49-F238E27FC236}">
                <a16:creationId xmlns:a16="http://schemas.microsoft.com/office/drawing/2014/main" id="{9E71AB08-8E4B-1F4C-93A1-39E4152AAA77}"/>
              </a:ext>
            </a:extLst>
          </p:cNvPr>
          <p:cNvSpPr txBox="1"/>
          <p:nvPr/>
        </p:nvSpPr>
        <p:spPr>
          <a:xfrm>
            <a:off x="278847" y="2308360"/>
            <a:ext cx="889987" cy="307777"/>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1400" dirty="0">
                <a:latin typeface="Helvetica Light" panose="020B0403020202020204" pitchFamily="34" charset="0"/>
              </a:rPr>
              <a:t>Star light</a:t>
            </a:r>
          </a:p>
        </p:txBody>
      </p:sp>
      <p:sp>
        <p:nvSpPr>
          <p:cNvPr id="7" name="TextBox 6">
            <a:extLst>
              <a:ext uri="{FF2B5EF4-FFF2-40B4-BE49-F238E27FC236}">
                <a16:creationId xmlns:a16="http://schemas.microsoft.com/office/drawing/2014/main" id="{BC39170D-C2B9-9C4F-818B-99D4C810A6CC}"/>
              </a:ext>
            </a:extLst>
          </p:cNvPr>
          <p:cNvSpPr txBox="1"/>
          <p:nvPr/>
        </p:nvSpPr>
        <p:spPr>
          <a:xfrm>
            <a:off x="242764" y="1744026"/>
            <a:ext cx="1069524" cy="307777"/>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sz="1400" dirty="0">
                <a:latin typeface="Helvetica Light" panose="020B0403020202020204" pitchFamily="34" charset="0"/>
              </a:rPr>
              <a:t>Planet light</a:t>
            </a:r>
          </a:p>
        </p:txBody>
      </p:sp>
      <p:sp>
        <p:nvSpPr>
          <p:cNvPr id="9" name="Slide Number Placeholder 8">
            <a:extLst>
              <a:ext uri="{FF2B5EF4-FFF2-40B4-BE49-F238E27FC236}">
                <a16:creationId xmlns:a16="http://schemas.microsoft.com/office/drawing/2014/main" id="{413CF0D0-AFB8-4642-A628-DEB6E8522488}"/>
              </a:ext>
            </a:extLst>
          </p:cNvPr>
          <p:cNvSpPr>
            <a:spLocks noGrp="1"/>
          </p:cNvSpPr>
          <p:nvPr>
            <p:ph type="sldNum" sz="quarter" idx="12"/>
          </p:nvPr>
        </p:nvSpPr>
        <p:spPr/>
        <p:txBody>
          <a:bodyPr/>
          <a:lstStyle/>
          <a:p>
            <a:fld id="{C32C2742-9A01-5E4E-9045-8CF6040BF4B1}" type="slidenum">
              <a:rPr lang="en-US" smtClean="0"/>
              <a:t>18</a:t>
            </a:fld>
            <a:endParaRPr lang="en-US"/>
          </a:p>
        </p:txBody>
      </p:sp>
      <p:pic>
        <p:nvPicPr>
          <p:cNvPr id="100" name="Picture 99" descr="1200px-NASA_logo.svg.png">
            <a:extLst>
              <a:ext uri="{FF2B5EF4-FFF2-40B4-BE49-F238E27FC236}">
                <a16:creationId xmlns:a16="http://schemas.microsoft.com/office/drawing/2014/main" id="{C16B2B84-6C4A-5042-966C-A8609E3B2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cxnSp>
        <p:nvCxnSpPr>
          <p:cNvPr id="8" name="Elbow Connector 7">
            <a:extLst>
              <a:ext uri="{FF2B5EF4-FFF2-40B4-BE49-F238E27FC236}">
                <a16:creationId xmlns:a16="http://schemas.microsoft.com/office/drawing/2014/main" id="{9FAC57A2-AAA3-D42C-A450-9B48840629BC}"/>
              </a:ext>
            </a:extLst>
          </p:cNvPr>
          <p:cNvCxnSpPr>
            <a:cxnSpLocks/>
          </p:cNvCxnSpPr>
          <p:nvPr/>
        </p:nvCxnSpPr>
        <p:spPr>
          <a:xfrm flipH="1">
            <a:off x="1529472" y="3627965"/>
            <a:ext cx="9398887" cy="1546503"/>
          </a:xfrm>
          <a:prstGeom prst="bentConnector4">
            <a:avLst>
              <a:gd name="adj1" fmla="val -7376"/>
              <a:gd name="adj2" fmla="val 14386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059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dissolve">
                                      <p:cBhvr>
                                        <p:cTn id="10" dur="500"/>
                                        <p:tgtEl>
                                          <p:spTgt spid="5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A06A-89A6-D84F-8800-06C2188BCDEE}"/>
              </a:ext>
            </a:extLst>
          </p:cNvPr>
          <p:cNvSpPr>
            <a:spLocks noGrp="1"/>
          </p:cNvSpPr>
          <p:nvPr>
            <p:ph type="title"/>
          </p:nvPr>
        </p:nvSpPr>
        <p:spPr>
          <a:xfrm>
            <a:off x="838199" y="365125"/>
            <a:ext cx="10945305" cy="1325563"/>
          </a:xfrm>
        </p:spPr>
        <p:txBody>
          <a:bodyPr>
            <a:noAutofit/>
          </a:bodyPr>
          <a:lstStyle/>
          <a:p>
            <a:r>
              <a:rPr lang="en-US" sz="3600" b="1" dirty="0">
                <a:solidFill>
                  <a:schemeClr val="tx2"/>
                </a:solidFill>
                <a:latin typeface="Helvetica" pitchFamily="2" charset="0"/>
              </a:rPr>
              <a:t>An introduction to </a:t>
            </a:r>
            <a:r>
              <a:rPr lang="en-US" sz="3600" b="1" dirty="0" err="1">
                <a:solidFill>
                  <a:schemeClr val="tx2"/>
                </a:solidFill>
                <a:latin typeface="Helvetica" pitchFamily="2" charset="0"/>
              </a:rPr>
              <a:t>Coronagraphy</a:t>
            </a:r>
            <a:br>
              <a:rPr lang="en-US" sz="3600" b="1" dirty="0">
                <a:latin typeface="Helvetica" pitchFamily="2" charset="0"/>
              </a:rPr>
            </a:br>
            <a:r>
              <a:rPr lang="en-US" sz="3200" b="1" dirty="0">
                <a:solidFill>
                  <a:schemeClr val="accent2">
                    <a:lumMod val="75000"/>
                  </a:schemeClr>
                </a:solidFill>
                <a:latin typeface="Helvetica" pitchFamily="2" charset="0"/>
              </a:rPr>
              <a:t>APLC + WFS&amp;C</a:t>
            </a:r>
            <a:endParaRPr lang="en-US" sz="3600" dirty="0">
              <a:solidFill>
                <a:schemeClr val="accent2">
                  <a:lumMod val="75000"/>
                </a:schemeClr>
              </a:solidFill>
            </a:endParaRPr>
          </a:p>
        </p:txBody>
      </p:sp>
      <p:sp>
        <p:nvSpPr>
          <p:cNvPr id="3" name="Content Placeholder 2">
            <a:extLst>
              <a:ext uri="{FF2B5EF4-FFF2-40B4-BE49-F238E27FC236}">
                <a16:creationId xmlns:a16="http://schemas.microsoft.com/office/drawing/2014/main" id="{1447B1EA-773E-A14B-9328-FDB3E402642E}"/>
              </a:ext>
            </a:extLst>
          </p:cNvPr>
          <p:cNvSpPr>
            <a:spLocks noGrp="1"/>
          </p:cNvSpPr>
          <p:nvPr>
            <p:ph idx="1"/>
          </p:nvPr>
        </p:nvSpPr>
        <p:spPr>
          <a:xfrm>
            <a:off x="7378520" y="1537171"/>
            <a:ext cx="4525161" cy="671069"/>
          </a:xfrm>
        </p:spPr>
        <p:txBody>
          <a:bodyPr>
            <a:normAutofit/>
          </a:bodyPr>
          <a:lstStyle/>
          <a:p>
            <a:pPr marL="0" indent="0">
              <a:buNone/>
            </a:pPr>
            <a:r>
              <a:rPr lang="en-US" sz="1600" b="1" dirty="0">
                <a:latin typeface="Helvetica" pitchFamily="2" charset="0"/>
              </a:rPr>
              <a:t>Broadband EFC (10%) with 2 deformable mirrors (DM) (64 x 64 actuators per DM)</a:t>
            </a:r>
          </a:p>
        </p:txBody>
      </p:sp>
      <p:pic>
        <p:nvPicPr>
          <p:cNvPr id="9" name="Picture 8">
            <a:extLst>
              <a:ext uri="{FF2B5EF4-FFF2-40B4-BE49-F238E27FC236}">
                <a16:creationId xmlns:a16="http://schemas.microsoft.com/office/drawing/2014/main" id="{A17D6FF4-715D-EC4D-8424-C730EA78FE16}"/>
              </a:ext>
            </a:extLst>
          </p:cNvPr>
          <p:cNvPicPr>
            <a:picLocks noChangeAspect="1"/>
          </p:cNvPicPr>
          <p:nvPr/>
        </p:nvPicPr>
        <p:blipFill>
          <a:blip r:embed="rId3"/>
          <a:stretch>
            <a:fillRect/>
          </a:stretch>
        </p:blipFill>
        <p:spPr>
          <a:xfrm>
            <a:off x="4498461" y="2128706"/>
            <a:ext cx="2197100" cy="1828800"/>
          </a:xfrm>
          <a:prstGeom prst="rect">
            <a:avLst/>
          </a:prstGeom>
        </p:spPr>
      </p:pic>
      <p:sp>
        <p:nvSpPr>
          <p:cNvPr id="15" name="TextBox 14">
            <a:extLst>
              <a:ext uri="{FF2B5EF4-FFF2-40B4-BE49-F238E27FC236}">
                <a16:creationId xmlns:a16="http://schemas.microsoft.com/office/drawing/2014/main" id="{05955B88-F768-D347-AC9C-7EE3AA03FE54}"/>
              </a:ext>
            </a:extLst>
          </p:cNvPr>
          <p:cNvSpPr txBox="1"/>
          <p:nvPr/>
        </p:nvSpPr>
        <p:spPr>
          <a:xfrm>
            <a:off x="2650147" y="3911786"/>
            <a:ext cx="1573373" cy="261610"/>
          </a:xfrm>
          <a:prstGeom prst="rect">
            <a:avLst/>
          </a:prstGeom>
          <a:noFill/>
        </p:spPr>
        <p:txBody>
          <a:bodyPr wrap="square" rtlCol="0">
            <a:spAutoFit/>
          </a:bodyPr>
          <a:lstStyle/>
          <a:p>
            <a:pPr algn="ctr"/>
            <a:r>
              <a:rPr lang="en-US" sz="1100" b="1" dirty="0">
                <a:latin typeface="Helvetica Light" panose="020B0403020202020204" pitchFamily="34" charset="0"/>
              </a:rPr>
              <a:t>P/T/T rms = 7.07 nm</a:t>
            </a:r>
          </a:p>
        </p:txBody>
      </p:sp>
      <p:pic>
        <p:nvPicPr>
          <p:cNvPr id="8" name="Picture 7">
            <a:extLst>
              <a:ext uri="{FF2B5EF4-FFF2-40B4-BE49-F238E27FC236}">
                <a16:creationId xmlns:a16="http://schemas.microsoft.com/office/drawing/2014/main" id="{6E9447CF-E904-BD40-B400-4BF0AB81B89B}"/>
              </a:ext>
            </a:extLst>
          </p:cNvPr>
          <p:cNvPicPr>
            <a:picLocks noChangeAspect="1"/>
          </p:cNvPicPr>
          <p:nvPr/>
        </p:nvPicPr>
        <p:blipFill>
          <a:blip r:embed="rId4"/>
          <a:stretch>
            <a:fillRect/>
          </a:stretch>
        </p:blipFill>
        <p:spPr>
          <a:xfrm>
            <a:off x="2461281" y="2174426"/>
            <a:ext cx="2126321" cy="1737360"/>
          </a:xfrm>
          <a:prstGeom prst="rect">
            <a:avLst/>
          </a:prstGeom>
        </p:spPr>
      </p:pic>
      <p:grpSp>
        <p:nvGrpSpPr>
          <p:cNvPr id="31" name="Group 30">
            <a:extLst>
              <a:ext uri="{FF2B5EF4-FFF2-40B4-BE49-F238E27FC236}">
                <a16:creationId xmlns:a16="http://schemas.microsoft.com/office/drawing/2014/main" id="{02300D7C-0B3E-5A47-A3B4-E9AEDF1C2C39}"/>
              </a:ext>
            </a:extLst>
          </p:cNvPr>
          <p:cNvGrpSpPr/>
          <p:nvPr/>
        </p:nvGrpSpPr>
        <p:grpSpPr>
          <a:xfrm>
            <a:off x="6755430" y="2229924"/>
            <a:ext cx="5148251" cy="3273254"/>
            <a:chOff x="6755430" y="2229924"/>
            <a:chExt cx="5148251" cy="3273254"/>
          </a:xfrm>
        </p:grpSpPr>
        <p:pic>
          <p:nvPicPr>
            <p:cNvPr id="5" name="Picture 4">
              <a:extLst>
                <a:ext uri="{FF2B5EF4-FFF2-40B4-BE49-F238E27FC236}">
                  <a16:creationId xmlns:a16="http://schemas.microsoft.com/office/drawing/2014/main" id="{DF62ACEB-C342-2B41-AA9E-E8CEF122EEC9}"/>
                </a:ext>
              </a:extLst>
            </p:cNvPr>
            <p:cNvPicPr>
              <a:picLocks noChangeAspect="1"/>
            </p:cNvPicPr>
            <p:nvPr/>
          </p:nvPicPr>
          <p:blipFill rotWithShape="1">
            <a:blip r:embed="rId5"/>
            <a:srcRect r="5631"/>
            <a:stretch/>
          </p:blipFill>
          <p:spPr>
            <a:xfrm>
              <a:off x="6755430" y="2229924"/>
              <a:ext cx="5148251" cy="3273254"/>
            </a:xfrm>
            <a:prstGeom prst="rect">
              <a:avLst/>
            </a:prstGeom>
          </p:spPr>
        </p:pic>
        <p:cxnSp>
          <p:nvCxnSpPr>
            <p:cNvPr id="17" name="Straight Arrow Connector 16">
              <a:extLst>
                <a:ext uri="{FF2B5EF4-FFF2-40B4-BE49-F238E27FC236}">
                  <a16:creationId xmlns:a16="http://schemas.microsoft.com/office/drawing/2014/main" id="{6F7A886C-F5B8-6A4E-81B0-1CA8F377400E}"/>
                </a:ext>
              </a:extLst>
            </p:cNvPr>
            <p:cNvCxnSpPr>
              <a:cxnSpLocks/>
            </p:cNvCxnSpPr>
            <p:nvPr/>
          </p:nvCxnSpPr>
          <p:spPr>
            <a:xfrm>
              <a:off x="6828639" y="2979160"/>
              <a:ext cx="593888"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Slide Number Placeholder 25">
            <a:extLst>
              <a:ext uri="{FF2B5EF4-FFF2-40B4-BE49-F238E27FC236}">
                <a16:creationId xmlns:a16="http://schemas.microsoft.com/office/drawing/2014/main" id="{028ED1CD-0030-6D4C-9A94-2C0799F87950}"/>
              </a:ext>
            </a:extLst>
          </p:cNvPr>
          <p:cNvSpPr>
            <a:spLocks noGrp="1"/>
          </p:cNvSpPr>
          <p:nvPr>
            <p:ph type="sldNum" sz="quarter" idx="12"/>
          </p:nvPr>
        </p:nvSpPr>
        <p:spPr/>
        <p:txBody>
          <a:bodyPr/>
          <a:lstStyle/>
          <a:p>
            <a:fld id="{C32C2742-9A01-5E4E-9045-8CF6040BF4B1}" type="slidenum">
              <a:rPr lang="en-US" smtClean="0"/>
              <a:t>19</a:t>
            </a:fld>
            <a:endParaRPr lang="en-US"/>
          </a:p>
        </p:txBody>
      </p:sp>
      <p:pic>
        <p:nvPicPr>
          <p:cNvPr id="16" name="Picture 15">
            <a:extLst>
              <a:ext uri="{FF2B5EF4-FFF2-40B4-BE49-F238E27FC236}">
                <a16:creationId xmlns:a16="http://schemas.microsoft.com/office/drawing/2014/main" id="{D034CE62-A426-C345-9E8B-4C4A5543D4F2}"/>
              </a:ext>
            </a:extLst>
          </p:cNvPr>
          <p:cNvPicPr>
            <a:picLocks noChangeAspect="1"/>
          </p:cNvPicPr>
          <p:nvPr/>
        </p:nvPicPr>
        <p:blipFill>
          <a:blip r:embed="rId6"/>
          <a:stretch>
            <a:fillRect/>
          </a:stretch>
        </p:blipFill>
        <p:spPr>
          <a:xfrm>
            <a:off x="288319" y="2018875"/>
            <a:ext cx="2011680" cy="2011680"/>
          </a:xfrm>
          <a:prstGeom prst="rect">
            <a:avLst/>
          </a:prstGeom>
        </p:spPr>
      </p:pic>
      <p:pic>
        <p:nvPicPr>
          <p:cNvPr id="30" name="Picture 29" descr="1200px-NASA_logo.svg.png">
            <a:extLst>
              <a:ext uri="{FF2B5EF4-FFF2-40B4-BE49-F238E27FC236}">
                <a16:creationId xmlns:a16="http://schemas.microsoft.com/office/drawing/2014/main" id="{81122CB3-8450-8F40-AC7D-E48CEAD012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grpSp>
        <p:nvGrpSpPr>
          <p:cNvPr id="32" name="Group 31">
            <a:extLst>
              <a:ext uri="{FF2B5EF4-FFF2-40B4-BE49-F238E27FC236}">
                <a16:creationId xmlns:a16="http://schemas.microsoft.com/office/drawing/2014/main" id="{359BA036-6738-A844-8868-A660BFFE82C8}"/>
              </a:ext>
            </a:extLst>
          </p:cNvPr>
          <p:cNvGrpSpPr/>
          <p:nvPr/>
        </p:nvGrpSpPr>
        <p:grpSpPr>
          <a:xfrm>
            <a:off x="2537933" y="4173396"/>
            <a:ext cx="9105986" cy="1737360"/>
            <a:chOff x="2537933" y="4173396"/>
            <a:chExt cx="9105986" cy="1737360"/>
          </a:xfrm>
        </p:grpSpPr>
        <p:pic>
          <p:nvPicPr>
            <p:cNvPr id="20" name="Picture 19">
              <a:extLst>
                <a:ext uri="{FF2B5EF4-FFF2-40B4-BE49-F238E27FC236}">
                  <a16:creationId xmlns:a16="http://schemas.microsoft.com/office/drawing/2014/main" id="{3A093B1F-BD6F-2841-A8CD-E2B738E79317}"/>
                </a:ext>
              </a:extLst>
            </p:cNvPr>
            <p:cNvPicPr>
              <a:picLocks noChangeAspect="1"/>
            </p:cNvPicPr>
            <p:nvPr/>
          </p:nvPicPr>
          <p:blipFill rotWithShape="1">
            <a:blip r:embed="rId8"/>
            <a:srcRect l="7973" t="-6434" r="29244" b="1"/>
            <a:stretch/>
          </p:blipFill>
          <p:spPr>
            <a:xfrm>
              <a:off x="2537933" y="4173396"/>
              <a:ext cx="4099338" cy="1737360"/>
            </a:xfrm>
            <a:prstGeom prst="rect">
              <a:avLst/>
            </a:prstGeom>
            <a:ln w="12700">
              <a:solidFill>
                <a:schemeClr val="accent6"/>
              </a:solidFill>
            </a:ln>
          </p:spPr>
        </p:pic>
        <p:cxnSp>
          <p:nvCxnSpPr>
            <p:cNvPr id="13" name="Elbow Connector 12">
              <a:extLst>
                <a:ext uri="{FF2B5EF4-FFF2-40B4-BE49-F238E27FC236}">
                  <a16:creationId xmlns:a16="http://schemas.microsoft.com/office/drawing/2014/main" id="{B80F79A6-91E7-BC49-ABBE-2758D644FB32}"/>
                </a:ext>
              </a:extLst>
            </p:cNvPr>
            <p:cNvCxnSpPr>
              <a:cxnSpLocks/>
            </p:cNvCxnSpPr>
            <p:nvPr/>
          </p:nvCxnSpPr>
          <p:spPr>
            <a:xfrm rot="10800000" flipV="1">
              <a:off x="6755431" y="4922633"/>
              <a:ext cx="4888488" cy="588074"/>
            </a:xfrm>
            <a:prstGeom prst="bentConnector3">
              <a:avLst>
                <a:gd name="adj1" fmla="val -9719"/>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ED6D7BF0-70B5-3DF2-BA4A-663A75B6A6EC}"/>
              </a:ext>
            </a:extLst>
          </p:cNvPr>
          <p:cNvSpPr txBox="1"/>
          <p:nvPr/>
        </p:nvSpPr>
        <p:spPr>
          <a:xfrm>
            <a:off x="555014" y="1916330"/>
            <a:ext cx="1478290" cy="369332"/>
          </a:xfrm>
          <a:prstGeom prst="rect">
            <a:avLst/>
          </a:prstGeom>
          <a:solidFill>
            <a:schemeClr val="bg1"/>
          </a:solidFill>
        </p:spPr>
        <p:txBody>
          <a:bodyPr wrap="none" rtlCol="0">
            <a:spAutoFit/>
          </a:bodyPr>
          <a:lstStyle/>
          <a:p>
            <a:r>
              <a:rPr lang="en-US" dirty="0"/>
              <a:t>Perfect APLC</a:t>
            </a:r>
          </a:p>
        </p:txBody>
      </p:sp>
      <p:sp>
        <p:nvSpPr>
          <p:cNvPr id="6" name="TextBox 5">
            <a:extLst>
              <a:ext uri="{FF2B5EF4-FFF2-40B4-BE49-F238E27FC236}">
                <a16:creationId xmlns:a16="http://schemas.microsoft.com/office/drawing/2014/main" id="{228CAE49-CEEE-5849-DF14-59CCFD666B3B}"/>
              </a:ext>
            </a:extLst>
          </p:cNvPr>
          <p:cNvSpPr txBox="1"/>
          <p:nvPr/>
        </p:nvSpPr>
        <p:spPr>
          <a:xfrm>
            <a:off x="2757737" y="1944040"/>
            <a:ext cx="1324465" cy="369332"/>
          </a:xfrm>
          <a:prstGeom prst="rect">
            <a:avLst/>
          </a:prstGeom>
          <a:solidFill>
            <a:schemeClr val="bg1"/>
          </a:solidFill>
        </p:spPr>
        <p:txBody>
          <a:bodyPr wrap="none" rtlCol="0">
            <a:spAutoFit/>
          </a:bodyPr>
          <a:lstStyle/>
          <a:p>
            <a:r>
              <a:rPr lang="en-US" dirty="0"/>
              <a:t>Phase error</a:t>
            </a:r>
          </a:p>
        </p:txBody>
      </p:sp>
      <p:sp>
        <p:nvSpPr>
          <p:cNvPr id="7" name="TextBox 6">
            <a:extLst>
              <a:ext uri="{FF2B5EF4-FFF2-40B4-BE49-F238E27FC236}">
                <a16:creationId xmlns:a16="http://schemas.microsoft.com/office/drawing/2014/main" id="{7461EE37-F5CF-5603-512A-59EC6198B7DD}"/>
              </a:ext>
            </a:extLst>
          </p:cNvPr>
          <p:cNvSpPr txBox="1"/>
          <p:nvPr/>
        </p:nvSpPr>
        <p:spPr>
          <a:xfrm>
            <a:off x="4800455" y="1944040"/>
            <a:ext cx="1752083" cy="369332"/>
          </a:xfrm>
          <a:prstGeom prst="rect">
            <a:avLst/>
          </a:prstGeom>
          <a:solidFill>
            <a:schemeClr val="bg1"/>
          </a:solidFill>
        </p:spPr>
        <p:txBody>
          <a:bodyPr wrap="none" rtlCol="0">
            <a:spAutoFit/>
          </a:bodyPr>
          <a:lstStyle/>
          <a:p>
            <a:r>
              <a:rPr lang="en-US" dirty="0"/>
              <a:t>Aberrated APLC</a:t>
            </a:r>
          </a:p>
        </p:txBody>
      </p:sp>
      <p:grpSp>
        <p:nvGrpSpPr>
          <p:cNvPr id="11" name="Group 10">
            <a:extLst>
              <a:ext uri="{FF2B5EF4-FFF2-40B4-BE49-F238E27FC236}">
                <a16:creationId xmlns:a16="http://schemas.microsoft.com/office/drawing/2014/main" id="{2C3131B5-B9C7-BABF-CEED-F5264CD5937F}"/>
              </a:ext>
            </a:extLst>
          </p:cNvPr>
          <p:cNvGrpSpPr/>
          <p:nvPr/>
        </p:nvGrpSpPr>
        <p:grpSpPr>
          <a:xfrm>
            <a:off x="71401" y="3911786"/>
            <a:ext cx="2197100" cy="1984350"/>
            <a:chOff x="71401" y="3911786"/>
            <a:chExt cx="2197100" cy="1984350"/>
          </a:xfrm>
        </p:grpSpPr>
        <p:pic>
          <p:nvPicPr>
            <p:cNvPr id="19" name="Picture 18">
              <a:extLst>
                <a:ext uri="{FF2B5EF4-FFF2-40B4-BE49-F238E27FC236}">
                  <a16:creationId xmlns:a16="http://schemas.microsoft.com/office/drawing/2014/main" id="{63A321E3-88C4-1541-A9BC-5E738CF59311}"/>
                </a:ext>
              </a:extLst>
            </p:cNvPr>
            <p:cNvPicPr>
              <a:picLocks noChangeAspect="1"/>
            </p:cNvPicPr>
            <p:nvPr/>
          </p:nvPicPr>
          <p:blipFill>
            <a:blip r:embed="rId9"/>
            <a:stretch>
              <a:fillRect/>
            </a:stretch>
          </p:blipFill>
          <p:spPr>
            <a:xfrm>
              <a:off x="71401" y="4067336"/>
              <a:ext cx="2197100" cy="1828800"/>
            </a:xfrm>
            <a:prstGeom prst="rect">
              <a:avLst/>
            </a:prstGeom>
          </p:spPr>
        </p:pic>
        <p:sp>
          <p:nvSpPr>
            <p:cNvPr id="10" name="TextBox 9">
              <a:extLst>
                <a:ext uri="{FF2B5EF4-FFF2-40B4-BE49-F238E27FC236}">
                  <a16:creationId xmlns:a16="http://schemas.microsoft.com/office/drawing/2014/main" id="{2B19C555-E249-7307-6DAB-E909D5CFE98F}"/>
                </a:ext>
              </a:extLst>
            </p:cNvPr>
            <p:cNvSpPr txBox="1"/>
            <p:nvPr/>
          </p:nvSpPr>
          <p:spPr>
            <a:xfrm>
              <a:off x="353322" y="3911786"/>
              <a:ext cx="1777090" cy="369332"/>
            </a:xfrm>
            <a:prstGeom prst="rect">
              <a:avLst/>
            </a:prstGeom>
            <a:solidFill>
              <a:schemeClr val="bg1"/>
            </a:solidFill>
          </p:spPr>
          <p:txBody>
            <a:bodyPr wrap="none" rtlCol="0">
              <a:spAutoFit/>
            </a:bodyPr>
            <a:lstStyle/>
            <a:p>
              <a:r>
                <a:rPr lang="en-US" dirty="0"/>
                <a:t>Corrected APLC</a:t>
              </a:r>
            </a:p>
          </p:txBody>
        </p:sp>
      </p:grpSp>
    </p:spTree>
    <p:extLst>
      <p:ext uri="{BB962C8B-B14F-4D97-AF65-F5344CB8AC3E}">
        <p14:creationId xmlns:p14="http://schemas.microsoft.com/office/powerpoint/2010/main" val="426061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3D41-3A58-EAB0-717A-1C4F63E75B99}"/>
              </a:ext>
            </a:extLst>
          </p:cNvPr>
          <p:cNvSpPr>
            <a:spLocks noGrp="1"/>
          </p:cNvSpPr>
          <p:nvPr>
            <p:ph type="title"/>
          </p:nvPr>
        </p:nvSpPr>
        <p:spPr/>
        <p:txBody>
          <a:bodyPr/>
          <a:lstStyle/>
          <a:p>
            <a:r>
              <a:rPr lang="en-US" b="1" dirty="0">
                <a:solidFill>
                  <a:schemeClr val="tx2">
                    <a:lumMod val="25000"/>
                    <a:lumOff val="75000"/>
                  </a:schemeClr>
                </a:solidFill>
              </a:rPr>
              <a:t>Characterizing exoplanets in the UV</a:t>
            </a:r>
          </a:p>
        </p:txBody>
      </p:sp>
      <p:sp>
        <p:nvSpPr>
          <p:cNvPr id="3" name="Text Placeholder 2">
            <a:extLst>
              <a:ext uri="{FF2B5EF4-FFF2-40B4-BE49-F238E27FC236}">
                <a16:creationId xmlns:a16="http://schemas.microsoft.com/office/drawing/2014/main" id="{5DE6BE9B-44BB-280A-2FA7-0703B263E2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5721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5C2D0-930F-9F86-BA02-65FD408C5CD1}"/>
              </a:ext>
            </a:extLst>
          </p:cNvPr>
          <p:cNvSpPr>
            <a:spLocks noGrp="1"/>
          </p:cNvSpPr>
          <p:nvPr>
            <p:ph type="title"/>
          </p:nvPr>
        </p:nvSpPr>
        <p:spPr/>
        <p:txBody>
          <a:bodyPr/>
          <a:lstStyle/>
          <a:p>
            <a:r>
              <a:rPr lang="en-US" b="1" dirty="0">
                <a:solidFill>
                  <a:schemeClr val="tx2"/>
                </a:solidFill>
              </a:rPr>
              <a:t>Characterizing exoplanets in the UV</a:t>
            </a:r>
            <a:br>
              <a:rPr lang="en-US" b="1" dirty="0">
                <a:solidFill>
                  <a:schemeClr val="accent2"/>
                </a:solidFill>
              </a:rPr>
            </a:br>
            <a:r>
              <a:rPr lang="en-US" sz="4000" b="1" dirty="0">
                <a:solidFill>
                  <a:schemeClr val="accent2"/>
                </a:solidFill>
              </a:rPr>
              <a:t>UV observations inform a planet’s lifetime</a:t>
            </a:r>
            <a:endParaRPr lang="en-US" b="1" dirty="0">
              <a:solidFill>
                <a:schemeClr val="accent2"/>
              </a:solidFill>
            </a:endParaRPr>
          </a:p>
        </p:txBody>
      </p:sp>
      <p:pic>
        <p:nvPicPr>
          <p:cNvPr id="3" name="Picture 2">
            <a:extLst>
              <a:ext uri="{FF2B5EF4-FFF2-40B4-BE49-F238E27FC236}">
                <a16:creationId xmlns:a16="http://schemas.microsoft.com/office/drawing/2014/main" id="{C8DA6B3A-B442-341A-1518-C9E89712E926}"/>
              </a:ext>
            </a:extLst>
          </p:cNvPr>
          <p:cNvPicPr>
            <a:picLocks noChangeAspect="1"/>
          </p:cNvPicPr>
          <p:nvPr/>
        </p:nvPicPr>
        <p:blipFill>
          <a:blip r:embed="rId3"/>
          <a:stretch>
            <a:fillRect/>
          </a:stretch>
        </p:blipFill>
        <p:spPr>
          <a:xfrm>
            <a:off x="1893293" y="1690688"/>
            <a:ext cx="9062868" cy="5097863"/>
          </a:xfrm>
          <a:prstGeom prst="rect">
            <a:avLst/>
          </a:prstGeom>
        </p:spPr>
      </p:pic>
      <p:sp>
        <p:nvSpPr>
          <p:cNvPr id="4" name="Rectangle 3">
            <a:extLst>
              <a:ext uri="{FF2B5EF4-FFF2-40B4-BE49-F238E27FC236}">
                <a16:creationId xmlns:a16="http://schemas.microsoft.com/office/drawing/2014/main" id="{0F621297-570F-A2F9-087B-3AE6DAB4C051}"/>
              </a:ext>
            </a:extLst>
          </p:cNvPr>
          <p:cNvSpPr/>
          <p:nvPr/>
        </p:nvSpPr>
        <p:spPr>
          <a:xfrm>
            <a:off x="5973116" y="1796824"/>
            <a:ext cx="629108" cy="448056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1200px-NASA_logo.svg.png">
            <a:extLst>
              <a:ext uri="{FF2B5EF4-FFF2-40B4-BE49-F238E27FC236}">
                <a16:creationId xmlns:a16="http://schemas.microsoft.com/office/drawing/2014/main" id="{58FC64E0-6A42-0F72-9E4D-B2E444DD9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6" name="TextBox 5">
            <a:extLst>
              <a:ext uri="{FF2B5EF4-FFF2-40B4-BE49-F238E27FC236}">
                <a16:creationId xmlns:a16="http://schemas.microsoft.com/office/drawing/2014/main" id="{CC0C94B9-3082-6820-8124-0B0C3FBDE52F}"/>
              </a:ext>
            </a:extLst>
          </p:cNvPr>
          <p:cNvSpPr txBox="1"/>
          <p:nvPr/>
        </p:nvSpPr>
        <p:spPr>
          <a:xfrm>
            <a:off x="188086" y="3276951"/>
            <a:ext cx="1832191" cy="923330"/>
          </a:xfrm>
          <a:prstGeom prst="rect">
            <a:avLst/>
          </a:prstGeom>
          <a:noFill/>
        </p:spPr>
        <p:txBody>
          <a:bodyPr wrap="square" rtlCol="0">
            <a:spAutoFit/>
          </a:bodyPr>
          <a:lstStyle/>
          <a:p>
            <a:pPr algn="ctr"/>
            <a:r>
              <a:rPr lang="en-US" b="1" dirty="0">
                <a:solidFill>
                  <a:schemeClr val="accent3"/>
                </a:solidFill>
              </a:rPr>
              <a:t>O3 has been detectable longer than O2</a:t>
            </a:r>
          </a:p>
        </p:txBody>
      </p:sp>
    </p:spTree>
    <p:extLst>
      <p:ext uri="{BB962C8B-B14F-4D97-AF65-F5344CB8AC3E}">
        <p14:creationId xmlns:p14="http://schemas.microsoft.com/office/powerpoint/2010/main" val="1944155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3D41-3A58-EAB0-717A-1C4F63E75B99}"/>
              </a:ext>
            </a:extLst>
          </p:cNvPr>
          <p:cNvSpPr>
            <a:spLocks noGrp="1"/>
          </p:cNvSpPr>
          <p:nvPr>
            <p:ph type="title"/>
          </p:nvPr>
        </p:nvSpPr>
        <p:spPr/>
        <p:txBody>
          <a:bodyPr/>
          <a:lstStyle/>
          <a:p>
            <a:r>
              <a:rPr lang="en-US" b="1" dirty="0">
                <a:solidFill>
                  <a:schemeClr val="tx2">
                    <a:lumMod val="25000"/>
                    <a:lumOff val="75000"/>
                  </a:schemeClr>
                </a:solidFill>
              </a:rPr>
              <a:t>A standalone UV coronagraph</a:t>
            </a:r>
          </a:p>
        </p:txBody>
      </p:sp>
      <p:sp>
        <p:nvSpPr>
          <p:cNvPr id="3" name="Text Placeholder 2">
            <a:extLst>
              <a:ext uri="{FF2B5EF4-FFF2-40B4-BE49-F238E27FC236}">
                <a16:creationId xmlns:a16="http://schemas.microsoft.com/office/drawing/2014/main" id="{5DE6BE9B-44BB-280A-2FA7-0703B263E2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6212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963D-5C78-8D9D-D9AE-675D065886A3}"/>
              </a:ext>
            </a:extLst>
          </p:cNvPr>
          <p:cNvSpPr>
            <a:spLocks noGrp="1"/>
          </p:cNvSpPr>
          <p:nvPr>
            <p:ph type="title"/>
          </p:nvPr>
        </p:nvSpPr>
        <p:spPr/>
        <p:txBody>
          <a:bodyPr/>
          <a:lstStyle/>
          <a:p>
            <a:r>
              <a:rPr lang="en-US" b="1" dirty="0">
                <a:solidFill>
                  <a:schemeClr val="tx2"/>
                </a:solidFill>
              </a:rPr>
              <a:t>Characterizing exoplanets in the UV</a:t>
            </a:r>
            <a:br>
              <a:rPr lang="en-US" b="1" dirty="0">
                <a:solidFill>
                  <a:schemeClr val="tx2">
                    <a:lumMod val="25000"/>
                    <a:lumOff val="75000"/>
                  </a:schemeClr>
                </a:solidFill>
              </a:rPr>
            </a:br>
            <a:r>
              <a:rPr lang="en-US" sz="4000" b="1" dirty="0">
                <a:solidFill>
                  <a:schemeClr val="accent2"/>
                </a:solidFill>
              </a:rPr>
              <a:t>UV </a:t>
            </a:r>
            <a:r>
              <a:rPr lang="en-US" sz="4000" b="1" dirty="0" err="1">
                <a:solidFill>
                  <a:schemeClr val="accent2"/>
                </a:solidFill>
              </a:rPr>
              <a:t>coronagraphy</a:t>
            </a:r>
            <a:r>
              <a:rPr lang="en-US" sz="4000" b="1" dirty="0">
                <a:solidFill>
                  <a:schemeClr val="accent2"/>
                </a:solidFill>
              </a:rPr>
              <a:t> is hard</a:t>
            </a:r>
            <a:endParaRPr lang="en-US" b="1" dirty="0">
              <a:solidFill>
                <a:schemeClr val="accent2"/>
              </a:solidFill>
            </a:endParaRPr>
          </a:p>
        </p:txBody>
      </p:sp>
      <p:sp>
        <p:nvSpPr>
          <p:cNvPr id="3" name="Content Placeholder 2">
            <a:extLst>
              <a:ext uri="{FF2B5EF4-FFF2-40B4-BE49-F238E27FC236}">
                <a16:creationId xmlns:a16="http://schemas.microsoft.com/office/drawing/2014/main" id="{4CB3477D-B46E-63ED-13B6-D3293A1BC36D}"/>
              </a:ext>
            </a:extLst>
          </p:cNvPr>
          <p:cNvSpPr>
            <a:spLocks noGrp="1"/>
          </p:cNvSpPr>
          <p:nvPr>
            <p:ph idx="1"/>
          </p:nvPr>
        </p:nvSpPr>
        <p:spPr/>
        <p:txBody>
          <a:bodyPr>
            <a:normAutofit/>
          </a:bodyPr>
          <a:lstStyle/>
          <a:p>
            <a:pPr marL="0" indent="0">
              <a:buNone/>
            </a:pPr>
            <a:r>
              <a:rPr lang="en-US" sz="2400" b="0" i="0" dirty="0">
                <a:effectLst/>
                <a:highlight>
                  <a:srgbClr val="FFFFFF"/>
                </a:highlight>
                <a:latin typeface="Arial" panose="020B0604020202020204" pitchFamily="34" charset="0"/>
              </a:rPr>
              <a:t>UV </a:t>
            </a:r>
            <a:r>
              <a:rPr lang="en-US" sz="2400" b="0" i="0" dirty="0" err="1">
                <a:effectLst/>
                <a:highlight>
                  <a:srgbClr val="FFFFFF"/>
                </a:highlight>
                <a:latin typeface="Arial" panose="020B0604020202020204" pitchFamily="34" charset="0"/>
              </a:rPr>
              <a:t>coronagraphy</a:t>
            </a:r>
            <a:r>
              <a:rPr lang="en-US" sz="2400" b="0" i="0" dirty="0">
                <a:effectLst/>
                <a:highlight>
                  <a:srgbClr val="FFFFFF"/>
                </a:highlight>
                <a:latin typeface="Arial" panose="020B0604020202020204" pitchFamily="34" charset="0"/>
              </a:rPr>
              <a:t> is one of the most challenging endeavors for several reasons. If one was to consider a </a:t>
            </a:r>
            <a:r>
              <a:rPr lang="en-US" sz="2400" b="1" i="0" dirty="0">
                <a:effectLst/>
                <a:highlight>
                  <a:srgbClr val="FFFFFF"/>
                </a:highlight>
                <a:latin typeface="Arial" panose="020B0604020202020204" pitchFamily="34" charset="0"/>
              </a:rPr>
              <a:t>UV channel </a:t>
            </a:r>
            <a:r>
              <a:rPr lang="en-US" sz="2400" b="0" i="0" dirty="0">
                <a:effectLst/>
                <a:highlight>
                  <a:srgbClr val="FFFFFF"/>
                </a:highlight>
                <a:latin typeface="Arial" panose="020B0604020202020204" pitchFamily="34" charset="0"/>
              </a:rPr>
              <a:t>as part of the main coronagraph instrument, the issues could be summarized as follow:</a:t>
            </a:r>
          </a:p>
          <a:p>
            <a:pPr lvl="1">
              <a:lnSpc>
                <a:spcPct val="150000"/>
              </a:lnSpc>
            </a:pPr>
            <a:r>
              <a:rPr lang="en-US" sz="2000" b="0" i="0" dirty="0">
                <a:effectLst/>
                <a:highlight>
                  <a:srgbClr val="FFFFFF"/>
                </a:highlight>
                <a:latin typeface="Arial" panose="020B0604020202020204" pitchFamily="34" charset="0"/>
              </a:rPr>
              <a:t>Presence of optical components with </a:t>
            </a:r>
            <a:r>
              <a:rPr lang="en-US" sz="2000" b="1" i="0" dirty="0">
                <a:effectLst/>
                <a:highlight>
                  <a:srgbClr val="FFFFFF"/>
                </a:highlight>
                <a:latin typeface="Arial" panose="020B0604020202020204" pitchFamily="34" charset="0"/>
              </a:rPr>
              <a:t>non-UV optimized coatings</a:t>
            </a:r>
          </a:p>
          <a:p>
            <a:pPr lvl="1">
              <a:lnSpc>
                <a:spcPct val="150000"/>
              </a:lnSpc>
            </a:pPr>
            <a:r>
              <a:rPr lang="en-US" sz="2000" b="0" i="0" dirty="0">
                <a:effectLst/>
                <a:highlight>
                  <a:srgbClr val="FFFFFF"/>
                </a:highlight>
                <a:latin typeface="Arial" panose="020B0604020202020204" pitchFamily="34" charset="0"/>
              </a:rPr>
              <a:t>Need of </a:t>
            </a:r>
            <a:r>
              <a:rPr lang="en-US" sz="2000" b="1" i="0" dirty="0" err="1">
                <a:effectLst/>
                <a:highlight>
                  <a:srgbClr val="FFFFFF"/>
                </a:highlight>
                <a:latin typeface="Arial" panose="020B0604020202020204" pitchFamily="34" charset="0"/>
              </a:rPr>
              <a:t>dichroics</a:t>
            </a:r>
            <a:r>
              <a:rPr lang="en-US" sz="2000" b="1" i="0" dirty="0">
                <a:effectLst/>
                <a:highlight>
                  <a:srgbClr val="FFFFFF"/>
                </a:highlight>
                <a:latin typeface="Arial" panose="020B0604020202020204" pitchFamily="34" charset="0"/>
              </a:rPr>
              <a:t> </a:t>
            </a:r>
            <a:r>
              <a:rPr lang="en-US" sz="2000" i="0" dirty="0">
                <a:effectLst/>
                <a:highlight>
                  <a:srgbClr val="FFFFFF"/>
                </a:highlight>
                <a:latin typeface="Arial" panose="020B0604020202020204" pitchFamily="34" charset="0"/>
              </a:rPr>
              <a:t>- nonuniformity across the pupil and leaked out-of-band light entering the coronagraph</a:t>
            </a:r>
            <a:endParaRPr lang="en-US" sz="2000" dirty="0"/>
          </a:p>
          <a:p>
            <a:pPr lvl="1">
              <a:lnSpc>
                <a:spcPct val="150000"/>
              </a:lnSpc>
            </a:pPr>
            <a:r>
              <a:rPr lang="en-US" sz="2000" b="0" i="0" dirty="0">
                <a:effectLst/>
                <a:highlight>
                  <a:srgbClr val="FFFFFF"/>
                </a:highlight>
                <a:latin typeface="Arial" panose="020B0604020202020204" pitchFamily="34" charset="0"/>
              </a:rPr>
              <a:t>A </a:t>
            </a:r>
            <a:r>
              <a:rPr lang="en-US" sz="2000" b="1" i="0" dirty="0">
                <a:effectLst/>
                <a:highlight>
                  <a:srgbClr val="FFFFFF"/>
                </a:highlight>
                <a:latin typeface="Arial" panose="020B0604020202020204" pitchFamily="34" charset="0"/>
              </a:rPr>
              <a:t>large number of low reflectivity optical components</a:t>
            </a:r>
          </a:p>
          <a:p>
            <a:pPr lvl="1">
              <a:lnSpc>
                <a:spcPct val="150000"/>
              </a:lnSpc>
            </a:pPr>
            <a:r>
              <a:rPr lang="en-US" sz="2000" dirty="0"/>
              <a:t>Speckle intensity scales with λ</a:t>
            </a:r>
            <a:r>
              <a:rPr lang="en-US" sz="2000" baseline="30000" dirty="0"/>
              <a:t>-2</a:t>
            </a:r>
            <a:r>
              <a:rPr lang="en-US" sz="2000" dirty="0"/>
              <a:t> -&gt; more strict wavefront error requirements than at visible wavelengths</a:t>
            </a:r>
          </a:p>
          <a:p>
            <a:pPr lvl="1"/>
            <a:endParaRPr lang="en-US" b="1" dirty="0"/>
          </a:p>
        </p:txBody>
      </p:sp>
      <p:sp>
        <p:nvSpPr>
          <p:cNvPr id="4" name="TextBox 3">
            <a:extLst>
              <a:ext uri="{FF2B5EF4-FFF2-40B4-BE49-F238E27FC236}">
                <a16:creationId xmlns:a16="http://schemas.microsoft.com/office/drawing/2014/main" id="{1F28920D-4664-FC87-9C3F-521BA7BCA78C}"/>
              </a:ext>
            </a:extLst>
          </p:cNvPr>
          <p:cNvSpPr txBox="1"/>
          <p:nvPr/>
        </p:nvSpPr>
        <p:spPr>
          <a:xfrm>
            <a:off x="3171994" y="5911790"/>
            <a:ext cx="5848011" cy="800219"/>
          </a:xfrm>
          <a:prstGeom prst="rect">
            <a:avLst/>
          </a:prstGeom>
          <a:noFill/>
        </p:spPr>
        <p:txBody>
          <a:bodyPr wrap="none" rtlCol="0">
            <a:spAutoFit/>
          </a:bodyPr>
          <a:lstStyle/>
          <a:p>
            <a:pPr algn="ctr"/>
            <a:r>
              <a:rPr lang="en-US" b="1" dirty="0"/>
              <a:t>BUT</a:t>
            </a:r>
          </a:p>
          <a:p>
            <a:r>
              <a:rPr lang="en-US" sz="2800" b="1" dirty="0">
                <a:solidFill>
                  <a:srgbClr val="C00000"/>
                </a:solidFill>
              </a:rPr>
              <a:t>UV </a:t>
            </a:r>
            <a:r>
              <a:rPr lang="en-US" sz="2800" b="1" dirty="0" err="1">
                <a:solidFill>
                  <a:srgbClr val="C00000"/>
                </a:solidFill>
              </a:rPr>
              <a:t>coronagraphy</a:t>
            </a:r>
            <a:r>
              <a:rPr lang="en-US" sz="2800" b="1" dirty="0">
                <a:solidFill>
                  <a:srgbClr val="C00000"/>
                </a:solidFill>
              </a:rPr>
              <a:t> can be simplified</a:t>
            </a:r>
          </a:p>
        </p:txBody>
      </p:sp>
      <p:pic>
        <p:nvPicPr>
          <p:cNvPr id="5" name="Picture 4" descr="1200px-NASA_logo.svg.png">
            <a:extLst>
              <a:ext uri="{FF2B5EF4-FFF2-40B4-BE49-F238E27FC236}">
                <a16:creationId xmlns:a16="http://schemas.microsoft.com/office/drawing/2014/main" id="{44999E6D-AC6F-846A-05F9-AE016E661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2629055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D35A3-59BF-3746-B2A5-3A57E5D58BCB}"/>
              </a:ext>
            </a:extLst>
          </p:cNvPr>
          <p:cNvSpPr>
            <a:spLocks noGrp="1"/>
          </p:cNvSpPr>
          <p:nvPr>
            <p:ph type="title"/>
          </p:nvPr>
        </p:nvSpPr>
        <p:spPr/>
        <p:txBody>
          <a:bodyPr/>
          <a:lstStyle/>
          <a:p>
            <a:r>
              <a:rPr lang="en-US" b="1" dirty="0">
                <a:solidFill>
                  <a:schemeClr val="tx2"/>
                </a:solidFill>
              </a:rPr>
              <a:t>A standalone UV coronagraph</a:t>
            </a:r>
            <a:br>
              <a:rPr lang="en-US" dirty="0"/>
            </a:br>
            <a:r>
              <a:rPr lang="en-US" sz="4000" b="1" dirty="0">
                <a:solidFill>
                  <a:schemeClr val="accent2"/>
                </a:solidFill>
              </a:rPr>
              <a:t>Facts/assumptions</a:t>
            </a:r>
            <a:endParaRPr lang="en-US" b="1" dirty="0">
              <a:solidFill>
                <a:schemeClr val="accent2"/>
              </a:solidFill>
            </a:endParaRPr>
          </a:p>
        </p:txBody>
      </p:sp>
      <p:sp>
        <p:nvSpPr>
          <p:cNvPr id="6" name="Text Placeholder 5">
            <a:extLst>
              <a:ext uri="{FF2B5EF4-FFF2-40B4-BE49-F238E27FC236}">
                <a16:creationId xmlns:a16="http://schemas.microsoft.com/office/drawing/2014/main" id="{749568C1-4BB7-AAB0-D738-9A66385656EE}"/>
              </a:ext>
            </a:extLst>
          </p:cNvPr>
          <p:cNvSpPr>
            <a:spLocks noGrp="1"/>
          </p:cNvSpPr>
          <p:nvPr>
            <p:ph type="body" idx="1"/>
          </p:nvPr>
        </p:nvSpPr>
        <p:spPr/>
        <p:txBody>
          <a:bodyPr/>
          <a:lstStyle/>
          <a:p>
            <a:r>
              <a:rPr lang="en-US" dirty="0"/>
              <a:t>From a science perspective</a:t>
            </a:r>
          </a:p>
        </p:txBody>
      </p:sp>
      <p:sp>
        <p:nvSpPr>
          <p:cNvPr id="7" name="Content Placeholder 6">
            <a:extLst>
              <a:ext uri="{FF2B5EF4-FFF2-40B4-BE49-F238E27FC236}">
                <a16:creationId xmlns:a16="http://schemas.microsoft.com/office/drawing/2014/main" id="{B0657633-6BC2-80C8-F59A-7644D677C6C7}"/>
              </a:ext>
            </a:extLst>
          </p:cNvPr>
          <p:cNvSpPr>
            <a:spLocks noGrp="1"/>
          </p:cNvSpPr>
          <p:nvPr>
            <p:ph sz="half" idx="2"/>
          </p:nvPr>
        </p:nvSpPr>
        <p:spPr/>
        <p:txBody>
          <a:bodyPr>
            <a:normAutofit/>
          </a:bodyPr>
          <a:lstStyle/>
          <a:p>
            <a:r>
              <a:rPr lang="en-US" sz="2000" dirty="0"/>
              <a:t>UV observations are required </a:t>
            </a:r>
            <a:r>
              <a:rPr lang="en-US" sz="2000" b="1" dirty="0"/>
              <a:t>AFTER</a:t>
            </a:r>
            <a:r>
              <a:rPr lang="en-US" sz="2000" dirty="0"/>
              <a:t> visible detection and characterization</a:t>
            </a:r>
          </a:p>
          <a:p>
            <a:r>
              <a:rPr lang="en-US" sz="2000" dirty="0"/>
              <a:t>What type of spectral features do we want to detect? broad, </a:t>
            </a:r>
            <a:r>
              <a:rPr lang="en-US" sz="2000" b="1" dirty="0"/>
              <a:t>NUV</a:t>
            </a:r>
            <a:r>
              <a:rPr lang="en-US" sz="2000" dirty="0"/>
              <a:t> features</a:t>
            </a:r>
          </a:p>
        </p:txBody>
      </p:sp>
      <p:sp>
        <p:nvSpPr>
          <p:cNvPr id="8" name="Text Placeholder 7">
            <a:extLst>
              <a:ext uri="{FF2B5EF4-FFF2-40B4-BE49-F238E27FC236}">
                <a16:creationId xmlns:a16="http://schemas.microsoft.com/office/drawing/2014/main" id="{A63B5FFF-53F7-DB74-6351-BFDE656AAF6A}"/>
              </a:ext>
            </a:extLst>
          </p:cNvPr>
          <p:cNvSpPr>
            <a:spLocks noGrp="1"/>
          </p:cNvSpPr>
          <p:nvPr>
            <p:ph type="body" sz="quarter" idx="3"/>
          </p:nvPr>
        </p:nvSpPr>
        <p:spPr>
          <a:xfrm>
            <a:off x="839788" y="3826669"/>
            <a:ext cx="5183188" cy="823912"/>
          </a:xfrm>
        </p:spPr>
        <p:txBody>
          <a:bodyPr/>
          <a:lstStyle/>
          <a:p>
            <a:r>
              <a:rPr lang="en-US" dirty="0"/>
              <a:t>From a technology perspective</a:t>
            </a:r>
          </a:p>
        </p:txBody>
      </p:sp>
      <p:sp>
        <p:nvSpPr>
          <p:cNvPr id="9" name="Content Placeholder 8">
            <a:extLst>
              <a:ext uri="{FF2B5EF4-FFF2-40B4-BE49-F238E27FC236}">
                <a16:creationId xmlns:a16="http://schemas.microsoft.com/office/drawing/2014/main" id="{DF140566-8815-2F90-3BAF-FDCF68F9A12D}"/>
              </a:ext>
            </a:extLst>
          </p:cNvPr>
          <p:cNvSpPr>
            <a:spLocks noGrp="1"/>
          </p:cNvSpPr>
          <p:nvPr>
            <p:ph sz="quarter" idx="4"/>
          </p:nvPr>
        </p:nvSpPr>
        <p:spPr>
          <a:xfrm>
            <a:off x="839788" y="4650581"/>
            <a:ext cx="5183188" cy="3684588"/>
          </a:xfrm>
        </p:spPr>
        <p:txBody>
          <a:bodyPr>
            <a:normAutofit/>
          </a:bodyPr>
          <a:lstStyle/>
          <a:p>
            <a:r>
              <a:rPr lang="en-US" sz="2000" dirty="0"/>
              <a:t>Non-parallel observations – standalone instrument</a:t>
            </a:r>
          </a:p>
          <a:p>
            <a:r>
              <a:rPr lang="en-US" sz="2000" dirty="0"/>
              <a:t>What is our spatial region of interest? We can redefine the dark zone</a:t>
            </a:r>
          </a:p>
          <a:p>
            <a:r>
              <a:rPr lang="en-US" sz="2000" dirty="0"/>
              <a:t>Spectroscopy is not required – photometry is enough</a:t>
            </a:r>
          </a:p>
        </p:txBody>
      </p:sp>
      <p:pic>
        <p:nvPicPr>
          <p:cNvPr id="10" name="Picture 9">
            <a:extLst>
              <a:ext uri="{FF2B5EF4-FFF2-40B4-BE49-F238E27FC236}">
                <a16:creationId xmlns:a16="http://schemas.microsoft.com/office/drawing/2014/main" id="{C1EAA70E-F0D1-8B33-189A-910E01B7A608}"/>
              </a:ext>
            </a:extLst>
          </p:cNvPr>
          <p:cNvPicPr>
            <a:picLocks noChangeAspect="1"/>
          </p:cNvPicPr>
          <p:nvPr/>
        </p:nvPicPr>
        <p:blipFill>
          <a:blip r:embed="rId2"/>
          <a:stretch>
            <a:fillRect/>
          </a:stretch>
        </p:blipFill>
        <p:spPr>
          <a:xfrm>
            <a:off x="6347961" y="2093119"/>
            <a:ext cx="5526883" cy="3684588"/>
          </a:xfrm>
          <a:prstGeom prst="rect">
            <a:avLst/>
          </a:prstGeom>
        </p:spPr>
      </p:pic>
      <p:pic>
        <p:nvPicPr>
          <p:cNvPr id="11" name="Picture 10" descr="1200px-NASA_logo.svg.png">
            <a:extLst>
              <a:ext uri="{FF2B5EF4-FFF2-40B4-BE49-F238E27FC236}">
                <a16:creationId xmlns:a16="http://schemas.microsoft.com/office/drawing/2014/main" id="{E522FDA2-5DA7-740F-3EB6-039C69A68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
        <p:nvSpPr>
          <p:cNvPr id="12" name="TextBox 11">
            <a:extLst>
              <a:ext uri="{FF2B5EF4-FFF2-40B4-BE49-F238E27FC236}">
                <a16:creationId xmlns:a16="http://schemas.microsoft.com/office/drawing/2014/main" id="{357EABB7-86A4-1035-1F99-67AA58D3F312}"/>
              </a:ext>
            </a:extLst>
          </p:cNvPr>
          <p:cNvSpPr txBox="1"/>
          <p:nvPr/>
        </p:nvSpPr>
        <p:spPr>
          <a:xfrm>
            <a:off x="5129645" y="6312272"/>
            <a:ext cx="6990953" cy="400110"/>
          </a:xfrm>
          <a:prstGeom prst="rect">
            <a:avLst/>
          </a:prstGeom>
          <a:noFill/>
        </p:spPr>
        <p:txBody>
          <a:bodyPr wrap="none" rtlCol="0">
            <a:spAutoFit/>
          </a:bodyPr>
          <a:lstStyle/>
          <a:p>
            <a:r>
              <a:rPr lang="en-US" sz="2000" b="1" dirty="0">
                <a:solidFill>
                  <a:schemeClr val="accent3"/>
                </a:solidFill>
                <a:effectLst/>
                <a:latin typeface="NimbusRomNo9L"/>
              </a:rPr>
              <a:t>O3 Hartley-Huggins absorption band -&gt; strong proxy for Oxygen </a:t>
            </a:r>
            <a:endParaRPr lang="en-US" sz="2000" b="1" dirty="0">
              <a:solidFill>
                <a:schemeClr val="accent3"/>
              </a:solidFill>
            </a:endParaRPr>
          </a:p>
        </p:txBody>
      </p:sp>
      <p:sp>
        <p:nvSpPr>
          <p:cNvPr id="13" name="Rectangle 12">
            <a:extLst>
              <a:ext uri="{FF2B5EF4-FFF2-40B4-BE49-F238E27FC236}">
                <a16:creationId xmlns:a16="http://schemas.microsoft.com/office/drawing/2014/main" id="{6FD1A531-765D-494A-A93C-8303C4041512}"/>
              </a:ext>
            </a:extLst>
          </p:cNvPr>
          <p:cNvSpPr/>
          <p:nvPr/>
        </p:nvSpPr>
        <p:spPr>
          <a:xfrm>
            <a:off x="7038108" y="2532785"/>
            <a:ext cx="1690256" cy="2787361"/>
          </a:xfrm>
          <a:prstGeom prst="rect">
            <a:avLst/>
          </a:prstGeom>
          <a:solidFill>
            <a:schemeClr val="accent3">
              <a:alpha val="12677"/>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248DD966-7696-C8C8-598A-4BC3623780E4}"/>
              </a:ext>
            </a:extLst>
          </p:cNvPr>
          <p:cNvCxnSpPr/>
          <p:nvPr/>
        </p:nvCxnSpPr>
        <p:spPr>
          <a:xfrm>
            <a:off x="7647708" y="5597236"/>
            <a:ext cx="0" cy="549902"/>
          </a:xfrm>
          <a:prstGeom prst="straightConnector1">
            <a:avLst/>
          </a:pr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041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F810-2D20-5199-45C9-8A3DA3B6C7B6}"/>
              </a:ext>
            </a:extLst>
          </p:cNvPr>
          <p:cNvSpPr>
            <a:spLocks noGrp="1"/>
          </p:cNvSpPr>
          <p:nvPr>
            <p:ph type="title"/>
          </p:nvPr>
        </p:nvSpPr>
        <p:spPr/>
        <p:txBody>
          <a:bodyPr/>
          <a:lstStyle/>
          <a:p>
            <a:r>
              <a:rPr lang="en-US" b="1" dirty="0">
                <a:solidFill>
                  <a:schemeClr val="tx2"/>
                </a:solidFill>
              </a:rPr>
              <a:t>A standalone UV coronagraph</a:t>
            </a:r>
            <a:br>
              <a:rPr lang="en-US" dirty="0"/>
            </a:br>
            <a:r>
              <a:rPr lang="en-US" sz="4000" b="1" dirty="0">
                <a:solidFill>
                  <a:schemeClr val="accent2"/>
                </a:solidFill>
              </a:rPr>
              <a:t>From science to instrument requirements</a:t>
            </a:r>
            <a:endParaRPr lang="en-US" dirty="0"/>
          </a:p>
        </p:txBody>
      </p:sp>
      <p:pic>
        <p:nvPicPr>
          <p:cNvPr id="4" name="Picture 3">
            <a:extLst>
              <a:ext uri="{FF2B5EF4-FFF2-40B4-BE49-F238E27FC236}">
                <a16:creationId xmlns:a16="http://schemas.microsoft.com/office/drawing/2014/main" id="{FDF55EE5-CE3E-20DB-AE63-2DC944FD7F83}"/>
              </a:ext>
            </a:extLst>
          </p:cNvPr>
          <p:cNvPicPr>
            <a:picLocks noChangeAspect="1"/>
          </p:cNvPicPr>
          <p:nvPr/>
        </p:nvPicPr>
        <p:blipFill>
          <a:blip r:embed="rId3"/>
          <a:stretch>
            <a:fillRect/>
          </a:stretch>
        </p:blipFill>
        <p:spPr>
          <a:xfrm>
            <a:off x="838200" y="1696551"/>
            <a:ext cx="7541690" cy="4802187"/>
          </a:xfrm>
          <a:prstGeom prst="rect">
            <a:avLst/>
          </a:prstGeom>
        </p:spPr>
      </p:pic>
      <p:sp>
        <p:nvSpPr>
          <p:cNvPr id="5" name="TextBox 4">
            <a:extLst>
              <a:ext uri="{FF2B5EF4-FFF2-40B4-BE49-F238E27FC236}">
                <a16:creationId xmlns:a16="http://schemas.microsoft.com/office/drawing/2014/main" id="{02CA3435-C12C-96F6-5AD5-13C672E44544}"/>
              </a:ext>
            </a:extLst>
          </p:cNvPr>
          <p:cNvSpPr txBox="1"/>
          <p:nvPr/>
        </p:nvSpPr>
        <p:spPr>
          <a:xfrm>
            <a:off x="7809469" y="6308209"/>
            <a:ext cx="1999778" cy="338554"/>
          </a:xfrm>
          <a:prstGeom prst="rect">
            <a:avLst/>
          </a:prstGeom>
          <a:noFill/>
        </p:spPr>
        <p:txBody>
          <a:bodyPr wrap="none" rtlCol="0">
            <a:spAutoFit/>
          </a:bodyPr>
          <a:lstStyle/>
          <a:p>
            <a:r>
              <a:rPr lang="en-US" sz="1600" dirty="0"/>
              <a:t>Credit: Amber Young</a:t>
            </a:r>
          </a:p>
        </p:txBody>
      </p:sp>
      <p:sp>
        <p:nvSpPr>
          <p:cNvPr id="6" name="TextBox 5">
            <a:extLst>
              <a:ext uri="{FF2B5EF4-FFF2-40B4-BE49-F238E27FC236}">
                <a16:creationId xmlns:a16="http://schemas.microsoft.com/office/drawing/2014/main" id="{A7DF4A3B-FDCD-A10B-C932-DA4C046FB52C}"/>
              </a:ext>
            </a:extLst>
          </p:cNvPr>
          <p:cNvSpPr txBox="1"/>
          <p:nvPr/>
        </p:nvSpPr>
        <p:spPr>
          <a:xfrm>
            <a:off x="8674443" y="2804984"/>
            <a:ext cx="3410465" cy="2308324"/>
          </a:xfrm>
          <a:prstGeom prst="rect">
            <a:avLst/>
          </a:prstGeom>
          <a:noFill/>
        </p:spPr>
        <p:txBody>
          <a:bodyPr wrap="square" rtlCol="0">
            <a:spAutoFit/>
          </a:bodyPr>
          <a:lstStyle/>
          <a:p>
            <a:pPr algn="ctr"/>
            <a:r>
              <a:rPr lang="en-US" sz="1800" dirty="0">
                <a:effectLst/>
                <a:latin typeface="NimbusRomNo9L"/>
              </a:rPr>
              <a:t>Preliminary retrievals of O3 on a moderate O2 abundance (0.5% PAL) Earth twin. </a:t>
            </a:r>
          </a:p>
          <a:p>
            <a:pPr algn="ctr"/>
            <a:endParaRPr lang="en-US" dirty="0">
              <a:latin typeface="NimbusRomNo9L"/>
            </a:endParaRPr>
          </a:p>
          <a:p>
            <a:pPr algn="ctr"/>
            <a:r>
              <a:rPr lang="en-US" sz="1800" dirty="0">
                <a:effectLst/>
                <a:latin typeface="NimbusRomNo9L"/>
              </a:rPr>
              <a:t>Two 20% photometric </a:t>
            </a:r>
            <a:r>
              <a:rPr lang="en-US" sz="1800" dirty="0" err="1">
                <a:effectLst/>
                <a:latin typeface="NimbusRomNo9L"/>
              </a:rPr>
              <a:t>bandpasses</a:t>
            </a:r>
            <a:r>
              <a:rPr lang="en-US" sz="1800" dirty="0">
                <a:effectLst/>
                <a:latin typeface="NimbusRomNo9L"/>
              </a:rPr>
              <a:t> near the red edge of the O3 feature appear adequate with reasonable SNR </a:t>
            </a:r>
            <a:endParaRPr lang="en-US" dirty="0"/>
          </a:p>
        </p:txBody>
      </p:sp>
      <p:pic>
        <p:nvPicPr>
          <p:cNvPr id="7" name="Picture 6" descr="1200px-NASA_logo.svg.png">
            <a:extLst>
              <a:ext uri="{FF2B5EF4-FFF2-40B4-BE49-F238E27FC236}">
                <a16:creationId xmlns:a16="http://schemas.microsoft.com/office/drawing/2014/main" id="{D6A7DDE4-BC1D-ABC9-E5F2-3F2B89559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2401052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06836065-4BE4-CE25-97BD-4ACFB775EEE2}"/>
              </a:ext>
            </a:extLst>
          </p:cNvPr>
          <p:cNvSpPr>
            <a:spLocks noGrp="1"/>
          </p:cNvSpPr>
          <p:nvPr>
            <p:ph type="title"/>
          </p:nvPr>
        </p:nvSpPr>
        <p:spPr/>
        <p:txBody>
          <a:bodyPr/>
          <a:lstStyle/>
          <a:p>
            <a:r>
              <a:rPr lang="en-US" b="1" dirty="0">
                <a:solidFill>
                  <a:schemeClr val="tx2"/>
                </a:solidFill>
              </a:rPr>
              <a:t>Simplification #1</a:t>
            </a:r>
            <a:br>
              <a:rPr lang="en-US" b="1" dirty="0">
                <a:solidFill>
                  <a:schemeClr val="tx2"/>
                </a:solidFill>
              </a:rPr>
            </a:br>
            <a:r>
              <a:rPr lang="en-US" sz="4000" b="1" dirty="0">
                <a:solidFill>
                  <a:schemeClr val="accent2"/>
                </a:solidFill>
              </a:rPr>
              <a:t>Reshape the DZ - Increase of design IWA</a:t>
            </a:r>
            <a:endParaRPr lang="en-US" b="1" dirty="0">
              <a:solidFill>
                <a:schemeClr val="accent2"/>
              </a:solidFill>
            </a:endParaRPr>
          </a:p>
        </p:txBody>
      </p:sp>
      <p:sp>
        <p:nvSpPr>
          <p:cNvPr id="24" name="Content Placeholder 23">
            <a:extLst>
              <a:ext uri="{FF2B5EF4-FFF2-40B4-BE49-F238E27FC236}">
                <a16:creationId xmlns:a16="http://schemas.microsoft.com/office/drawing/2014/main" id="{126BC968-78F3-5CE7-6C48-F63AF5228FE7}"/>
              </a:ext>
            </a:extLst>
          </p:cNvPr>
          <p:cNvSpPr>
            <a:spLocks noGrp="1"/>
          </p:cNvSpPr>
          <p:nvPr>
            <p:ph sz="half" idx="2"/>
          </p:nvPr>
        </p:nvSpPr>
        <p:spPr/>
        <p:txBody>
          <a:bodyPr>
            <a:normAutofit/>
          </a:bodyPr>
          <a:lstStyle/>
          <a:p>
            <a:r>
              <a:rPr lang="en-US" sz="2400" dirty="0"/>
              <a:t>The IWA is proportional to the wavelength</a:t>
            </a:r>
          </a:p>
          <a:p>
            <a:r>
              <a:rPr lang="en-US" sz="2400" dirty="0"/>
              <a:t>In the UV, we want to access exoplanets already detected in the visible</a:t>
            </a:r>
          </a:p>
          <a:p>
            <a:r>
              <a:rPr lang="en-US" sz="2400" dirty="0"/>
              <a:t>The UV is more sensitive to aberrations – same phase error for a smaller surface displacement</a:t>
            </a:r>
          </a:p>
          <a:p>
            <a:r>
              <a:rPr lang="en-US" sz="2400" dirty="0"/>
              <a:t>The IWA required in the UV is ~2 x IWA</a:t>
            </a:r>
            <a:r>
              <a:rPr lang="en-US" sz="2400" baseline="-25000" dirty="0"/>
              <a:t>VIS</a:t>
            </a:r>
          </a:p>
        </p:txBody>
      </p:sp>
      <p:grpSp>
        <p:nvGrpSpPr>
          <p:cNvPr id="21" name="Group 20">
            <a:extLst>
              <a:ext uri="{FF2B5EF4-FFF2-40B4-BE49-F238E27FC236}">
                <a16:creationId xmlns:a16="http://schemas.microsoft.com/office/drawing/2014/main" id="{F4A06E9A-B640-7705-F948-E79E387C087B}"/>
              </a:ext>
            </a:extLst>
          </p:cNvPr>
          <p:cNvGrpSpPr/>
          <p:nvPr/>
        </p:nvGrpSpPr>
        <p:grpSpPr>
          <a:xfrm>
            <a:off x="1396590" y="1951760"/>
            <a:ext cx="3741549" cy="2954479"/>
            <a:chOff x="1326251" y="2714468"/>
            <a:chExt cx="3741549" cy="2954479"/>
          </a:xfrm>
        </p:grpSpPr>
        <p:sp>
          <p:nvSpPr>
            <p:cNvPr id="5" name="Rounded Rectangle 4">
              <a:extLst>
                <a:ext uri="{FF2B5EF4-FFF2-40B4-BE49-F238E27FC236}">
                  <a16:creationId xmlns:a16="http://schemas.microsoft.com/office/drawing/2014/main" id="{540EC911-AEDA-3087-FE09-9B8B43B9F6AD}"/>
                </a:ext>
              </a:extLst>
            </p:cNvPr>
            <p:cNvSpPr/>
            <p:nvPr/>
          </p:nvSpPr>
          <p:spPr>
            <a:xfrm>
              <a:off x="1326251" y="2714468"/>
              <a:ext cx="3741549" cy="2954479"/>
            </a:xfrm>
            <a:prstGeom prst="roundRect">
              <a:avLst>
                <a:gd name="adj" fmla="val 8456"/>
              </a:avLst>
            </a:prstGeom>
            <a:solidFill>
              <a:schemeClr val="accent2">
                <a:lumMod val="40000"/>
                <a:lumOff val="6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Light" panose="020B0403020202020204" pitchFamily="34" charset="0"/>
              </a:endParaRPr>
            </a:p>
          </p:txBody>
        </p:sp>
        <p:sp>
          <p:nvSpPr>
            <p:cNvPr id="6" name="Oval 5">
              <a:extLst>
                <a:ext uri="{FF2B5EF4-FFF2-40B4-BE49-F238E27FC236}">
                  <a16:creationId xmlns:a16="http://schemas.microsoft.com/office/drawing/2014/main" id="{75CDA5B6-BDE1-5279-3B6A-46F35D8D720A}"/>
                </a:ext>
              </a:extLst>
            </p:cNvPr>
            <p:cNvSpPr/>
            <p:nvPr/>
          </p:nvSpPr>
          <p:spPr>
            <a:xfrm>
              <a:off x="2122700" y="3286982"/>
              <a:ext cx="401217" cy="39453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sz="1600">
                <a:latin typeface="Helvetica Light" panose="020B0403020202020204" pitchFamily="34" charset="0"/>
              </a:endParaRPr>
            </a:p>
          </p:txBody>
        </p:sp>
        <p:sp>
          <p:nvSpPr>
            <p:cNvPr id="7" name="Oval 6">
              <a:extLst>
                <a:ext uri="{FF2B5EF4-FFF2-40B4-BE49-F238E27FC236}">
                  <a16:creationId xmlns:a16="http://schemas.microsoft.com/office/drawing/2014/main" id="{EDBBF42E-4366-B872-F777-B4FC46019796}"/>
                </a:ext>
              </a:extLst>
            </p:cNvPr>
            <p:cNvSpPr/>
            <p:nvPr/>
          </p:nvSpPr>
          <p:spPr>
            <a:xfrm>
              <a:off x="2119296" y="4477963"/>
              <a:ext cx="401217" cy="39453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sz="1600">
                <a:latin typeface="Helvetica Light" panose="020B0403020202020204" pitchFamily="34" charset="0"/>
              </a:endParaRP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7BA3AD7-3EF8-739D-D688-687C5BF35D71}"/>
                    </a:ext>
                  </a:extLst>
                </p:cNvPr>
                <p:cNvSpPr txBox="1"/>
                <p:nvPr/>
              </p:nvSpPr>
              <p:spPr>
                <a:xfrm>
                  <a:off x="2435091" y="5203200"/>
                  <a:ext cx="1751698" cy="338554"/>
                </a:xfrm>
                <a:prstGeom prst="rect">
                  <a:avLst/>
                </a:prstGeom>
                <a:noFill/>
              </p:spPr>
              <p:txBody>
                <a:bodyPr wrap="none" rtlCol="0">
                  <a:spAutoFit/>
                </a:bodyPr>
                <a:lstStyle/>
                <a:p>
                  <a:r>
                    <a:rPr lang="en-US" sz="1600" dirty="0">
                      <a:solidFill>
                        <a:schemeClr val="tx1"/>
                      </a:solidFill>
                      <a:latin typeface="Helvetica Light" panose="020B0403020202020204" pitchFamily="34" charset="0"/>
                    </a:rPr>
                    <a:t>IWA, OWA </a:t>
                  </a:r>
                  <a14:m>
                    <m:oMath xmlns:m="http://schemas.openxmlformats.org/officeDocument/2006/math">
                      <m:r>
                        <a:rPr lang="en-US" sz="1600" b="0" i="0" smtClean="0">
                          <a:solidFill>
                            <a:schemeClr val="tx1"/>
                          </a:solidFill>
                          <a:latin typeface="Cambria Math" panose="02040503050406030204" pitchFamily="18" charset="0"/>
                          <a:ea typeface="Cambria Math" panose="02040503050406030204" pitchFamily="18" charset="0"/>
                        </a:rPr>
                        <m:t>∝</m:t>
                      </m:r>
                      <m:r>
                        <m:rPr>
                          <m:sty m:val="p"/>
                        </m:rPr>
                        <a:rPr lang="en-US" sz="1600" b="0" i="0" smtClean="0">
                          <a:solidFill>
                            <a:schemeClr val="tx1"/>
                          </a:solidFill>
                          <a:latin typeface="Cambria Math" panose="02040503050406030204" pitchFamily="18" charset="0"/>
                          <a:ea typeface="Cambria Math" panose="02040503050406030204" pitchFamily="18" charset="0"/>
                        </a:rPr>
                        <m:t>λ</m:t>
                      </m:r>
                      <m:r>
                        <a:rPr lang="en-US" sz="1600" b="0" i="0" smtClean="0">
                          <a:solidFill>
                            <a:schemeClr val="tx1"/>
                          </a:solidFill>
                          <a:latin typeface="Cambria Math" panose="02040503050406030204" pitchFamily="18" charset="0"/>
                          <a:ea typeface="Cambria Math" panose="02040503050406030204" pitchFamily="18" charset="0"/>
                        </a:rPr>
                        <m:t>/</m:t>
                      </m:r>
                      <m:r>
                        <m:rPr>
                          <m:sty m:val="p"/>
                        </m:rPr>
                        <a:rPr lang="en-US" sz="1600" b="0" i="0" smtClean="0">
                          <a:solidFill>
                            <a:schemeClr val="tx1"/>
                          </a:solidFill>
                          <a:latin typeface="Cambria Math" panose="02040503050406030204" pitchFamily="18" charset="0"/>
                          <a:ea typeface="Cambria Math" panose="02040503050406030204" pitchFamily="18" charset="0"/>
                        </a:rPr>
                        <m:t>D</m:t>
                      </m:r>
                    </m:oMath>
                  </a14:m>
                  <a:endParaRPr lang="en-US" sz="1600" dirty="0">
                    <a:solidFill>
                      <a:schemeClr val="tx1"/>
                    </a:solidFill>
                    <a:latin typeface="Helvetica Light" panose="020B0403020202020204" pitchFamily="34" charset="0"/>
                  </a:endParaRPr>
                </a:p>
              </p:txBody>
            </p:sp>
          </mc:Choice>
          <mc:Fallback>
            <p:sp>
              <p:nvSpPr>
                <p:cNvPr id="8" name="TextBox 7">
                  <a:extLst>
                    <a:ext uri="{FF2B5EF4-FFF2-40B4-BE49-F238E27FC236}">
                      <a16:creationId xmlns:a16="http://schemas.microsoft.com/office/drawing/2014/main" id="{A7BA3AD7-3EF8-739D-D688-687C5BF35D71}"/>
                    </a:ext>
                  </a:extLst>
                </p:cNvPr>
                <p:cNvSpPr txBox="1">
                  <a:spLocks noRot="1" noChangeAspect="1" noMove="1" noResize="1" noEditPoints="1" noAdjustHandles="1" noChangeArrowheads="1" noChangeShapeType="1" noTextEdit="1"/>
                </p:cNvSpPr>
                <p:nvPr/>
              </p:nvSpPr>
              <p:spPr>
                <a:xfrm>
                  <a:off x="2435091" y="5203200"/>
                  <a:ext cx="1751698" cy="338554"/>
                </a:xfrm>
                <a:prstGeom prst="rect">
                  <a:avLst/>
                </a:prstGeom>
                <a:blipFill>
                  <a:blip r:embed="rId2"/>
                  <a:stretch>
                    <a:fillRect l="-2158" t="-3571" b="-21429"/>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442DD214-A517-3647-9BBD-EE8A3E3E6EA4}"/>
                </a:ext>
              </a:extLst>
            </p:cNvPr>
            <p:cNvCxnSpPr>
              <a:cxnSpLocks/>
            </p:cNvCxnSpPr>
            <p:nvPr/>
          </p:nvCxnSpPr>
          <p:spPr>
            <a:xfrm>
              <a:off x="2621411" y="3465843"/>
              <a:ext cx="737118" cy="0"/>
            </a:xfrm>
            <a:prstGeom prst="straightConnector1">
              <a:avLst/>
            </a:prstGeom>
            <a:ln>
              <a:headEnd type="oval"/>
              <a:tailEnd type="ova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711A0295-5347-CCFA-160B-6CE94A109CE8}"/>
                </a:ext>
              </a:extLst>
            </p:cNvPr>
            <p:cNvSpPr txBox="1"/>
            <p:nvPr/>
          </p:nvSpPr>
          <p:spPr>
            <a:xfrm>
              <a:off x="3175124" y="2946796"/>
              <a:ext cx="1856340" cy="461665"/>
            </a:xfrm>
            <a:prstGeom prst="rect">
              <a:avLst/>
            </a:prstGeom>
            <a:noFill/>
          </p:spPr>
          <p:txBody>
            <a:bodyPr wrap="square" rtlCol="0">
              <a:spAutoFit/>
            </a:bodyPr>
            <a:lstStyle/>
            <a:p>
              <a:r>
                <a:rPr lang="en-US" sz="1200" dirty="0">
                  <a:solidFill>
                    <a:schemeClr val="accent6">
                      <a:lumMod val="75000"/>
                    </a:schemeClr>
                  </a:solidFill>
                  <a:latin typeface="Helvetica Light" panose="020B0403020202020204" pitchFamily="34" charset="0"/>
                </a:rPr>
                <a:t>Outer Working Angle (OWA)</a:t>
              </a:r>
            </a:p>
          </p:txBody>
        </p:sp>
        <p:cxnSp>
          <p:nvCxnSpPr>
            <p:cNvPr id="11" name="Straight Arrow Connector 10">
              <a:extLst>
                <a:ext uri="{FF2B5EF4-FFF2-40B4-BE49-F238E27FC236}">
                  <a16:creationId xmlns:a16="http://schemas.microsoft.com/office/drawing/2014/main" id="{8AEA6F8D-F90F-630F-9E72-B52F338EBA3B}"/>
                </a:ext>
              </a:extLst>
            </p:cNvPr>
            <p:cNvCxnSpPr>
              <a:cxnSpLocks/>
            </p:cNvCxnSpPr>
            <p:nvPr/>
          </p:nvCxnSpPr>
          <p:spPr>
            <a:xfrm>
              <a:off x="2778576" y="4675231"/>
              <a:ext cx="1393483" cy="0"/>
            </a:xfrm>
            <a:prstGeom prst="straightConnector1">
              <a:avLst/>
            </a:prstGeom>
            <a:ln>
              <a:headEnd type="oval"/>
              <a:tailEnd type="oval"/>
            </a:ln>
          </p:spPr>
          <p:style>
            <a:lnRef idx="1">
              <a:schemeClr val="accent6"/>
            </a:lnRef>
            <a:fillRef idx="0">
              <a:schemeClr val="accent6"/>
            </a:fillRef>
            <a:effectRef idx="0">
              <a:schemeClr val="accent6"/>
            </a:effectRef>
            <a:fontRef idx="minor">
              <a:schemeClr val="tx1"/>
            </a:fontRef>
          </p:style>
        </p:cxnSp>
        <p:sp>
          <p:nvSpPr>
            <p:cNvPr id="12" name="TextBox 11">
              <a:extLst>
                <a:ext uri="{FF2B5EF4-FFF2-40B4-BE49-F238E27FC236}">
                  <a16:creationId xmlns:a16="http://schemas.microsoft.com/office/drawing/2014/main" id="{1DCB2D47-0946-D194-16E0-18BACB88D9E0}"/>
                </a:ext>
              </a:extLst>
            </p:cNvPr>
            <p:cNvSpPr txBox="1"/>
            <p:nvPr/>
          </p:nvSpPr>
          <p:spPr>
            <a:xfrm>
              <a:off x="2831933" y="4303261"/>
              <a:ext cx="466794" cy="276999"/>
            </a:xfrm>
            <a:prstGeom prst="rect">
              <a:avLst/>
            </a:prstGeom>
            <a:noFill/>
          </p:spPr>
          <p:txBody>
            <a:bodyPr wrap="none" rtlCol="0">
              <a:spAutoFit/>
            </a:bodyPr>
            <a:lstStyle/>
            <a:p>
              <a:r>
                <a:rPr lang="en-US" sz="1200" dirty="0">
                  <a:solidFill>
                    <a:schemeClr val="accent6">
                      <a:lumMod val="75000"/>
                    </a:schemeClr>
                  </a:solidFill>
                  <a:latin typeface="Helvetica Light" panose="020B0403020202020204" pitchFamily="34" charset="0"/>
                </a:rPr>
                <a:t>IWA</a:t>
              </a:r>
            </a:p>
          </p:txBody>
        </p:sp>
        <p:sp>
          <p:nvSpPr>
            <p:cNvPr id="13" name="TextBox 12">
              <a:extLst>
                <a:ext uri="{FF2B5EF4-FFF2-40B4-BE49-F238E27FC236}">
                  <a16:creationId xmlns:a16="http://schemas.microsoft.com/office/drawing/2014/main" id="{2B49F322-2755-13F9-301E-B0C7FED83B7A}"/>
                </a:ext>
              </a:extLst>
            </p:cNvPr>
            <p:cNvSpPr txBox="1"/>
            <p:nvPr/>
          </p:nvSpPr>
          <p:spPr>
            <a:xfrm>
              <a:off x="3962536" y="4347463"/>
              <a:ext cx="543739" cy="276999"/>
            </a:xfrm>
            <a:prstGeom prst="rect">
              <a:avLst/>
            </a:prstGeom>
            <a:noFill/>
          </p:spPr>
          <p:txBody>
            <a:bodyPr wrap="none" rtlCol="0">
              <a:spAutoFit/>
            </a:bodyPr>
            <a:lstStyle/>
            <a:p>
              <a:r>
                <a:rPr lang="en-US" sz="1200" dirty="0">
                  <a:solidFill>
                    <a:schemeClr val="accent6">
                      <a:lumMod val="75000"/>
                    </a:schemeClr>
                  </a:solidFill>
                  <a:latin typeface="Helvetica Light" panose="020B0403020202020204" pitchFamily="34" charset="0"/>
                </a:rPr>
                <a:t>OWA</a:t>
              </a:r>
            </a:p>
          </p:txBody>
        </p:sp>
        <p:sp>
          <p:nvSpPr>
            <p:cNvPr id="14" name="TextBox 13">
              <a:extLst>
                <a:ext uri="{FF2B5EF4-FFF2-40B4-BE49-F238E27FC236}">
                  <a16:creationId xmlns:a16="http://schemas.microsoft.com/office/drawing/2014/main" id="{715A0EE2-9641-C7E1-738E-4B6509C6770C}"/>
                </a:ext>
              </a:extLst>
            </p:cNvPr>
            <p:cNvSpPr txBox="1"/>
            <p:nvPr/>
          </p:nvSpPr>
          <p:spPr>
            <a:xfrm>
              <a:off x="1433891" y="4021145"/>
              <a:ext cx="869149" cy="338554"/>
            </a:xfrm>
            <a:prstGeom prst="rect">
              <a:avLst/>
            </a:prstGeom>
            <a:noFill/>
          </p:spPr>
          <p:txBody>
            <a:bodyPr wrap="none" rtlCol="0">
              <a:spAutoFit/>
            </a:bodyPr>
            <a:lstStyle/>
            <a:p>
              <a:r>
                <a:rPr lang="en-US" sz="1600" dirty="0">
                  <a:latin typeface="Helvetica Light" panose="020B0403020202020204" pitchFamily="34" charset="0"/>
                </a:rPr>
                <a:t>600 nm</a:t>
              </a:r>
            </a:p>
          </p:txBody>
        </p:sp>
        <p:sp>
          <p:nvSpPr>
            <p:cNvPr id="15" name="TextBox 14">
              <a:extLst>
                <a:ext uri="{FF2B5EF4-FFF2-40B4-BE49-F238E27FC236}">
                  <a16:creationId xmlns:a16="http://schemas.microsoft.com/office/drawing/2014/main" id="{53C05656-4872-F1F5-19BB-453A263D6808}"/>
                </a:ext>
              </a:extLst>
            </p:cNvPr>
            <p:cNvSpPr txBox="1"/>
            <p:nvPr/>
          </p:nvSpPr>
          <p:spPr>
            <a:xfrm>
              <a:off x="1409849" y="2802333"/>
              <a:ext cx="869149" cy="338554"/>
            </a:xfrm>
            <a:prstGeom prst="rect">
              <a:avLst/>
            </a:prstGeom>
            <a:noFill/>
          </p:spPr>
          <p:txBody>
            <a:bodyPr wrap="none" rtlCol="0">
              <a:spAutoFit/>
            </a:bodyPr>
            <a:lstStyle/>
            <a:p>
              <a:r>
                <a:rPr lang="en-US" sz="1600" dirty="0">
                  <a:latin typeface="Helvetica Light" panose="020B0403020202020204" pitchFamily="34" charset="0"/>
                </a:rPr>
                <a:t>300 nm</a:t>
              </a:r>
            </a:p>
          </p:txBody>
        </p:sp>
        <p:sp>
          <p:nvSpPr>
            <p:cNvPr id="16" name="Oval 15">
              <a:extLst>
                <a:ext uri="{FF2B5EF4-FFF2-40B4-BE49-F238E27FC236}">
                  <a16:creationId xmlns:a16="http://schemas.microsoft.com/office/drawing/2014/main" id="{AE7BFF57-33F7-7FEB-C66C-8D5DE9A20218}"/>
                </a:ext>
              </a:extLst>
            </p:cNvPr>
            <p:cNvSpPr/>
            <p:nvPr/>
          </p:nvSpPr>
          <p:spPr>
            <a:xfrm>
              <a:off x="1672029" y="3108546"/>
              <a:ext cx="1295749" cy="75328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5D66C8C-58E9-8030-2CD9-42C68D7B0535}"/>
                </a:ext>
              </a:extLst>
            </p:cNvPr>
            <p:cNvSpPr/>
            <p:nvPr/>
          </p:nvSpPr>
          <p:spPr>
            <a:xfrm>
              <a:off x="1678895" y="4314822"/>
              <a:ext cx="1295749" cy="75328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4718D7A-19E1-D3FD-721D-870D432E0EF8}"/>
                </a:ext>
              </a:extLst>
            </p:cNvPr>
            <p:cNvSpPr/>
            <p:nvPr/>
          </p:nvSpPr>
          <p:spPr>
            <a:xfrm>
              <a:off x="2856709" y="3371858"/>
              <a:ext cx="182880" cy="18288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latin typeface="Helvetica Light" panose="020B0403020202020204" pitchFamily="34" charset="0"/>
              </a:endParaRPr>
            </a:p>
          </p:txBody>
        </p:sp>
        <p:sp>
          <p:nvSpPr>
            <p:cNvPr id="19" name="Oval 18">
              <a:extLst>
                <a:ext uri="{FF2B5EF4-FFF2-40B4-BE49-F238E27FC236}">
                  <a16:creationId xmlns:a16="http://schemas.microsoft.com/office/drawing/2014/main" id="{2191B476-2227-AE21-3AFB-BDD564D00AE6}"/>
                </a:ext>
              </a:extLst>
            </p:cNvPr>
            <p:cNvSpPr/>
            <p:nvPr/>
          </p:nvSpPr>
          <p:spPr>
            <a:xfrm>
              <a:off x="2859378" y="4583791"/>
              <a:ext cx="182880" cy="18288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latin typeface="Helvetica Light" panose="020B0403020202020204" pitchFamily="34" charset="0"/>
              </a:endParaRPr>
            </a:p>
          </p:txBody>
        </p:sp>
        <p:sp>
          <p:nvSpPr>
            <p:cNvPr id="20" name="TextBox 19">
              <a:extLst>
                <a:ext uri="{FF2B5EF4-FFF2-40B4-BE49-F238E27FC236}">
                  <a16:creationId xmlns:a16="http://schemas.microsoft.com/office/drawing/2014/main" id="{9C6E45D7-B7BE-B76A-DCEC-863E9770278E}"/>
                </a:ext>
              </a:extLst>
            </p:cNvPr>
            <p:cNvSpPr txBox="1"/>
            <p:nvPr/>
          </p:nvSpPr>
          <p:spPr>
            <a:xfrm>
              <a:off x="2447423" y="3669609"/>
              <a:ext cx="1584088" cy="461665"/>
            </a:xfrm>
            <a:prstGeom prst="rect">
              <a:avLst/>
            </a:prstGeom>
            <a:solidFill>
              <a:schemeClr val="accent2">
                <a:lumMod val="40000"/>
                <a:lumOff val="60000"/>
              </a:schemeClr>
            </a:solidFill>
          </p:spPr>
          <p:txBody>
            <a:bodyPr wrap="none" rtlCol="0">
              <a:spAutoFit/>
            </a:bodyPr>
            <a:lstStyle/>
            <a:p>
              <a:r>
                <a:rPr lang="en-US" sz="1200" dirty="0">
                  <a:solidFill>
                    <a:schemeClr val="accent6">
                      <a:lumMod val="75000"/>
                    </a:schemeClr>
                  </a:solidFill>
                  <a:latin typeface="Helvetica Light" panose="020B0403020202020204" pitchFamily="34" charset="0"/>
                </a:rPr>
                <a:t>Inner Working Angle</a:t>
              </a:r>
            </a:p>
            <a:p>
              <a:r>
                <a:rPr lang="en-US" sz="1200" dirty="0">
                  <a:solidFill>
                    <a:schemeClr val="accent6">
                      <a:lumMod val="75000"/>
                    </a:schemeClr>
                  </a:solidFill>
                  <a:latin typeface="Helvetica Light" panose="020B0403020202020204" pitchFamily="34" charset="0"/>
                </a:rPr>
                <a:t>(IWA)</a:t>
              </a:r>
            </a:p>
          </p:txBody>
        </p:sp>
      </p:grpSp>
      <p:sp>
        <p:nvSpPr>
          <p:cNvPr id="25" name="TextBox 24">
            <a:extLst>
              <a:ext uri="{FF2B5EF4-FFF2-40B4-BE49-F238E27FC236}">
                <a16:creationId xmlns:a16="http://schemas.microsoft.com/office/drawing/2014/main" id="{8DFB2C66-6CD4-0C72-6664-12B0B69CCF6F}"/>
              </a:ext>
            </a:extLst>
          </p:cNvPr>
          <p:cNvSpPr txBox="1"/>
          <p:nvPr/>
        </p:nvSpPr>
        <p:spPr>
          <a:xfrm>
            <a:off x="1705232" y="5980670"/>
            <a:ext cx="9816662" cy="369332"/>
          </a:xfrm>
          <a:prstGeom prst="rect">
            <a:avLst/>
          </a:prstGeom>
          <a:noFill/>
        </p:spPr>
        <p:txBody>
          <a:bodyPr wrap="none" rtlCol="0">
            <a:spAutoFit/>
          </a:bodyPr>
          <a:lstStyle/>
          <a:p>
            <a:r>
              <a:rPr lang="en-US" b="1" dirty="0">
                <a:solidFill>
                  <a:srgbClr val="C00000"/>
                </a:solidFill>
              </a:rPr>
              <a:t>Advantage</a:t>
            </a:r>
            <a:r>
              <a:rPr lang="en-US" dirty="0">
                <a:solidFill>
                  <a:srgbClr val="C00000"/>
                </a:solidFill>
              </a:rPr>
              <a:t>: increase tolerance to aberrations, increase throughput for shaped pupil coronagraphs</a:t>
            </a:r>
          </a:p>
        </p:txBody>
      </p:sp>
      <p:pic>
        <p:nvPicPr>
          <p:cNvPr id="26" name="Picture 25" descr="1200px-NASA_logo.svg.png">
            <a:extLst>
              <a:ext uri="{FF2B5EF4-FFF2-40B4-BE49-F238E27FC236}">
                <a16:creationId xmlns:a16="http://schemas.microsoft.com/office/drawing/2014/main" id="{34267316-25EA-FB05-4140-827D3B68F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1255963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4A08A-4A8D-2203-CC3B-68534BD67920}"/>
              </a:ext>
            </a:extLst>
          </p:cNvPr>
          <p:cNvSpPr>
            <a:spLocks noGrp="1"/>
          </p:cNvSpPr>
          <p:nvPr>
            <p:ph type="title"/>
          </p:nvPr>
        </p:nvSpPr>
        <p:spPr/>
        <p:txBody>
          <a:bodyPr/>
          <a:lstStyle/>
          <a:p>
            <a:r>
              <a:rPr lang="en-US" b="1" dirty="0">
                <a:solidFill>
                  <a:schemeClr val="tx2"/>
                </a:solidFill>
              </a:rPr>
              <a:t>Simplification #1</a:t>
            </a:r>
            <a:br>
              <a:rPr lang="en-US" b="1" dirty="0">
                <a:solidFill>
                  <a:schemeClr val="tx2"/>
                </a:solidFill>
              </a:rPr>
            </a:br>
            <a:r>
              <a:rPr lang="en-US" sz="4000" b="1" dirty="0">
                <a:solidFill>
                  <a:schemeClr val="accent2"/>
                </a:solidFill>
              </a:rPr>
              <a:t>Reshape the DZ</a:t>
            </a:r>
            <a:endParaRPr lang="en-US" dirty="0"/>
          </a:p>
        </p:txBody>
      </p:sp>
      <p:sp>
        <p:nvSpPr>
          <p:cNvPr id="3" name="Content Placeholder 2">
            <a:extLst>
              <a:ext uri="{FF2B5EF4-FFF2-40B4-BE49-F238E27FC236}">
                <a16:creationId xmlns:a16="http://schemas.microsoft.com/office/drawing/2014/main" id="{34C7CE34-7373-84C7-37DE-7BB50A9454A4}"/>
              </a:ext>
            </a:extLst>
          </p:cNvPr>
          <p:cNvSpPr>
            <a:spLocks noGrp="1"/>
          </p:cNvSpPr>
          <p:nvPr>
            <p:ph sz="half" idx="1"/>
          </p:nvPr>
        </p:nvSpPr>
        <p:spPr/>
        <p:txBody>
          <a:bodyPr>
            <a:normAutofit/>
          </a:bodyPr>
          <a:lstStyle/>
          <a:p>
            <a:pPr marL="0" indent="0">
              <a:buNone/>
            </a:pPr>
            <a:r>
              <a:rPr lang="en-US" sz="2000" dirty="0"/>
              <a:t>Because the UV coronagraph is a UV </a:t>
            </a:r>
            <a:r>
              <a:rPr lang="en-US" sz="2000" b="1" dirty="0"/>
              <a:t>characterization only</a:t>
            </a:r>
            <a:r>
              <a:rPr lang="en-US" sz="2000" dirty="0"/>
              <a:t> instrument, the dark zone does not need to be circular/symmetric</a:t>
            </a:r>
          </a:p>
          <a:p>
            <a:r>
              <a:rPr lang="en-US" sz="2000" dirty="0"/>
              <a:t>Current available designs:</a:t>
            </a:r>
          </a:p>
          <a:p>
            <a:pPr lvl="1"/>
            <a:r>
              <a:rPr lang="en-US" sz="1800" dirty="0"/>
              <a:t>SPC (HWO design, circular DZ, larger IWA)</a:t>
            </a:r>
          </a:p>
          <a:p>
            <a:pPr lvl="1"/>
            <a:r>
              <a:rPr lang="en-US" sz="1800" dirty="0"/>
              <a:t>APLC (HWO design, circular DZ, larger IWA)</a:t>
            </a:r>
          </a:p>
          <a:p>
            <a:pPr lvl="1"/>
            <a:r>
              <a:rPr lang="en-US" sz="1800" dirty="0"/>
              <a:t>VVC (circular DZ, LUVOIR-B design)</a:t>
            </a:r>
          </a:p>
          <a:p>
            <a:r>
              <a:rPr lang="en-US" sz="2000" dirty="0"/>
              <a:t>In progress:</a:t>
            </a:r>
          </a:p>
          <a:p>
            <a:endParaRPr lang="en-US" sz="2000" dirty="0"/>
          </a:p>
          <a:p>
            <a:pPr lvl="1"/>
            <a:r>
              <a:rPr lang="en-US" sz="1800" dirty="0"/>
              <a:t>PAPLC (HWO design, </a:t>
            </a:r>
          </a:p>
          <a:p>
            <a:pPr marL="457200" lvl="1" indent="0">
              <a:buNone/>
            </a:pPr>
            <a:r>
              <a:rPr lang="en-US" sz="1800" dirty="0"/>
              <a:t>	half DZ, larger IWA)</a:t>
            </a:r>
          </a:p>
          <a:p>
            <a:pPr lvl="1"/>
            <a:endParaRPr lang="en-US" sz="1800" dirty="0"/>
          </a:p>
          <a:p>
            <a:pPr lvl="1"/>
            <a:r>
              <a:rPr lang="en-US" sz="1800" dirty="0"/>
              <a:t>VVC (HWO design, circular DZ, larger IWA)</a:t>
            </a:r>
          </a:p>
          <a:p>
            <a:pPr lvl="1"/>
            <a:endParaRPr lang="en-US" sz="1800" dirty="0"/>
          </a:p>
        </p:txBody>
      </p:sp>
      <p:pic>
        <p:nvPicPr>
          <p:cNvPr id="6" name="Content Placeholder 5">
            <a:extLst>
              <a:ext uri="{FF2B5EF4-FFF2-40B4-BE49-F238E27FC236}">
                <a16:creationId xmlns:a16="http://schemas.microsoft.com/office/drawing/2014/main" id="{BA593170-6090-709B-9BCE-AA11FCC93280}"/>
              </a:ext>
            </a:extLst>
          </p:cNvPr>
          <p:cNvPicPr>
            <a:picLocks noGrp="1" noChangeAspect="1"/>
          </p:cNvPicPr>
          <p:nvPr>
            <p:ph sz="half" idx="2"/>
          </p:nvPr>
        </p:nvPicPr>
        <p:blipFill>
          <a:blip r:embed="rId3"/>
          <a:stretch>
            <a:fillRect/>
          </a:stretch>
        </p:blipFill>
        <p:spPr>
          <a:xfrm>
            <a:off x="6172202" y="1507698"/>
            <a:ext cx="5943600" cy="1614315"/>
          </a:xfrm>
        </p:spPr>
      </p:pic>
      <p:pic>
        <p:nvPicPr>
          <p:cNvPr id="8" name="Picture 7">
            <a:extLst>
              <a:ext uri="{FF2B5EF4-FFF2-40B4-BE49-F238E27FC236}">
                <a16:creationId xmlns:a16="http://schemas.microsoft.com/office/drawing/2014/main" id="{932BBCA0-66B6-24DE-87FA-338D864C7D93}"/>
              </a:ext>
            </a:extLst>
          </p:cNvPr>
          <p:cNvPicPr>
            <a:picLocks noChangeAspect="1"/>
          </p:cNvPicPr>
          <p:nvPr/>
        </p:nvPicPr>
        <p:blipFill>
          <a:blip r:embed="rId4"/>
          <a:stretch>
            <a:fillRect/>
          </a:stretch>
        </p:blipFill>
        <p:spPr>
          <a:xfrm>
            <a:off x="6172202" y="3143696"/>
            <a:ext cx="5943600" cy="1643023"/>
          </a:xfrm>
          <a:prstGeom prst="rect">
            <a:avLst/>
          </a:prstGeom>
        </p:spPr>
      </p:pic>
      <p:pic>
        <p:nvPicPr>
          <p:cNvPr id="10" name="Picture 9">
            <a:extLst>
              <a:ext uri="{FF2B5EF4-FFF2-40B4-BE49-F238E27FC236}">
                <a16:creationId xmlns:a16="http://schemas.microsoft.com/office/drawing/2014/main" id="{194CF848-F280-2AF0-97E4-23EAF213304B}"/>
              </a:ext>
            </a:extLst>
          </p:cNvPr>
          <p:cNvPicPr>
            <a:picLocks noChangeAspect="1"/>
          </p:cNvPicPr>
          <p:nvPr/>
        </p:nvPicPr>
        <p:blipFill>
          <a:blip r:embed="rId5"/>
          <a:stretch>
            <a:fillRect/>
          </a:stretch>
        </p:blipFill>
        <p:spPr>
          <a:xfrm>
            <a:off x="6172202" y="4845846"/>
            <a:ext cx="5943600" cy="1625909"/>
          </a:xfrm>
          <a:prstGeom prst="rect">
            <a:avLst/>
          </a:prstGeom>
        </p:spPr>
      </p:pic>
      <p:sp>
        <p:nvSpPr>
          <p:cNvPr id="11" name="TextBox 10">
            <a:extLst>
              <a:ext uri="{FF2B5EF4-FFF2-40B4-BE49-F238E27FC236}">
                <a16:creationId xmlns:a16="http://schemas.microsoft.com/office/drawing/2014/main" id="{9BE52B8B-AFA0-D9EF-DA37-7DCACB3F9500}"/>
              </a:ext>
            </a:extLst>
          </p:cNvPr>
          <p:cNvSpPr txBox="1"/>
          <p:nvPr/>
        </p:nvSpPr>
        <p:spPr>
          <a:xfrm>
            <a:off x="685798" y="6128117"/>
            <a:ext cx="4967416" cy="646331"/>
          </a:xfrm>
          <a:prstGeom prst="rect">
            <a:avLst/>
          </a:prstGeom>
          <a:noFill/>
        </p:spPr>
        <p:txBody>
          <a:bodyPr wrap="square" rtlCol="0">
            <a:spAutoFit/>
          </a:bodyPr>
          <a:lstStyle/>
          <a:p>
            <a:pPr algn="ctr"/>
            <a:r>
              <a:rPr lang="en-US" dirty="0">
                <a:solidFill>
                  <a:srgbClr val="C00000"/>
                </a:solidFill>
              </a:rPr>
              <a:t>Advantage: increase throughput, reduce complexity, increase contrast</a:t>
            </a:r>
          </a:p>
        </p:txBody>
      </p:sp>
      <p:pic>
        <p:nvPicPr>
          <p:cNvPr id="12" name="Picture 11" descr="1200px-NASA_logo.svg.png">
            <a:extLst>
              <a:ext uri="{FF2B5EF4-FFF2-40B4-BE49-F238E27FC236}">
                <a16:creationId xmlns:a16="http://schemas.microsoft.com/office/drawing/2014/main" id="{3BB935D3-17FF-160F-7E65-DF99A4C229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pic>
        <p:nvPicPr>
          <p:cNvPr id="14" name="Picture 13">
            <a:extLst>
              <a:ext uri="{FF2B5EF4-FFF2-40B4-BE49-F238E27FC236}">
                <a16:creationId xmlns:a16="http://schemas.microsoft.com/office/drawing/2014/main" id="{7BAF2507-6BA0-EDF3-5A66-82A290D969A6}"/>
              </a:ext>
            </a:extLst>
          </p:cNvPr>
          <p:cNvPicPr>
            <a:picLocks noChangeAspect="1"/>
          </p:cNvPicPr>
          <p:nvPr/>
        </p:nvPicPr>
        <p:blipFill>
          <a:blip r:embed="rId7"/>
          <a:stretch>
            <a:fillRect/>
          </a:stretch>
        </p:blipFill>
        <p:spPr>
          <a:xfrm>
            <a:off x="3998561" y="4143792"/>
            <a:ext cx="1472186" cy="1404108"/>
          </a:xfrm>
          <a:prstGeom prst="rect">
            <a:avLst/>
          </a:prstGeom>
        </p:spPr>
      </p:pic>
    </p:spTree>
    <p:extLst>
      <p:ext uri="{BB962C8B-B14F-4D97-AF65-F5344CB8AC3E}">
        <p14:creationId xmlns:p14="http://schemas.microsoft.com/office/powerpoint/2010/main" val="2095938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D6C3-EB09-E7F0-BCB9-C17486B7FCB6}"/>
              </a:ext>
            </a:extLst>
          </p:cNvPr>
          <p:cNvSpPr>
            <a:spLocks noGrp="1"/>
          </p:cNvSpPr>
          <p:nvPr>
            <p:ph type="title"/>
          </p:nvPr>
        </p:nvSpPr>
        <p:spPr/>
        <p:txBody>
          <a:bodyPr>
            <a:normAutofit/>
          </a:bodyPr>
          <a:lstStyle/>
          <a:p>
            <a:r>
              <a:rPr lang="en-US" b="1" dirty="0">
                <a:solidFill>
                  <a:schemeClr val="tx2"/>
                </a:solidFill>
              </a:rPr>
              <a:t>Simplification #2</a:t>
            </a:r>
            <a:br>
              <a:rPr lang="en-US" sz="4000" b="1" dirty="0">
                <a:solidFill>
                  <a:schemeClr val="accent2"/>
                </a:solidFill>
              </a:rPr>
            </a:br>
            <a:r>
              <a:rPr lang="en-US" sz="3600" b="1" dirty="0">
                <a:solidFill>
                  <a:schemeClr val="accent2"/>
                </a:solidFill>
              </a:rPr>
              <a:t>Reduce the number of optics</a:t>
            </a:r>
            <a:endParaRPr lang="en-US" sz="4000" b="1" dirty="0">
              <a:solidFill>
                <a:schemeClr val="accent2"/>
              </a:solidFill>
            </a:endParaRPr>
          </a:p>
        </p:txBody>
      </p:sp>
      <p:pic>
        <p:nvPicPr>
          <p:cNvPr id="6" name="Content Placeholder 5">
            <a:extLst>
              <a:ext uri="{FF2B5EF4-FFF2-40B4-BE49-F238E27FC236}">
                <a16:creationId xmlns:a16="http://schemas.microsoft.com/office/drawing/2014/main" id="{CBEF4B47-24EF-D19D-38CD-FFCB52582E10}"/>
              </a:ext>
            </a:extLst>
          </p:cNvPr>
          <p:cNvPicPr>
            <a:picLocks noGrp="1" noChangeAspect="1"/>
          </p:cNvPicPr>
          <p:nvPr>
            <p:ph sz="half" idx="1"/>
          </p:nvPr>
        </p:nvPicPr>
        <p:blipFill>
          <a:blip r:embed="rId3"/>
          <a:stretch>
            <a:fillRect/>
          </a:stretch>
        </p:blipFill>
        <p:spPr>
          <a:xfrm>
            <a:off x="818428" y="1578702"/>
            <a:ext cx="5201374" cy="5279298"/>
          </a:xfrm>
        </p:spPr>
      </p:pic>
      <p:sp>
        <p:nvSpPr>
          <p:cNvPr id="4" name="Content Placeholder 3">
            <a:extLst>
              <a:ext uri="{FF2B5EF4-FFF2-40B4-BE49-F238E27FC236}">
                <a16:creationId xmlns:a16="http://schemas.microsoft.com/office/drawing/2014/main" id="{23333A1F-FCAB-29C4-351D-47ACC49EE61F}"/>
              </a:ext>
            </a:extLst>
          </p:cNvPr>
          <p:cNvSpPr>
            <a:spLocks noGrp="1"/>
          </p:cNvSpPr>
          <p:nvPr>
            <p:ph sz="half" idx="2"/>
          </p:nvPr>
        </p:nvSpPr>
        <p:spPr>
          <a:xfrm>
            <a:off x="6172199" y="1825625"/>
            <a:ext cx="5603789" cy="4351338"/>
          </a:xfrm>
        </p:spPr>
        <p:txBody>
          <a:bodyPr>
            <a:normAutofit/>
          </a:bodyPr>
          <a:lstStyle/>
          <a:p>
            <a:pPr marL="0" indent="0">
              <a:buNone/>
            </a:pPr>
            <a:r>
              <a:rPr lang="en-US" sz="2000" dirty="0"/>
              <a:t>Possible designs from simplest to more complex:</a:t>
            </a:r>
          </a:p>
          <a:p>
            <a:r>
              <a:rPr lang="en-US" sz="2000" dirty="0"/>
              <a:t>A: for a half dark zone, theoretically only one DM is needed; FPM/FS on the detector</a:t>
            </a:r>
          </a:p>
          <a:p>
            <a:pPr marL="0" indent="0">
              <a:buNone/>
            </a:pPr>
            <a:r>
              <a:rPr lang="en-US" sz="2000" dirty="0"/>
              <a:t> </a:t>
            </a:r>
          </a:p>
          <a:p>
            <a:r>
              <a:rPr lang="en-US" sz="2000" dirty="0"/>
              <a:t>B: half DZ, separate FPM to allow different coronagraph designs</a:t>
            </a:r>
          </a:p>
          <a:p>
            <a:pPr marL="0" indent="0">
              <a:buNone/>
            </a:pPr>
            <a:endParaRPr lang="en-US" sz="2000" dirty="0"/>
          </a:p>
          <a:p>
            <a:r>
              <a:rPr lang="en-US" sz="2000" dirty="0"/>
              <a:t>C: full DZ with 2DM control, APOD on DM2</a:t>
            </a:r>
          </a:p>
          <a:p>
            <a:pPr marL="0" indent="0">
              <a:buNone/>
            </a:pPr>
            <a:endParaRPr lang="en-US" sz="2000" dirty="0"/>
          </a:p>
          <a:p>
            <a:r>
              <a:rPr lang="en-US" sz="2000" dirty="0"/>
              <a:t>D: LUVOIR ECLIPS design</a:t>
            </a:r>
          </a:p>
        </p:txBody>
      </p:sp>
      <p:sp>
        <p:nvSpPr>
          <p:cNvPr id="7" name="TextBox 6">
            <a:extLst>
              <a:ext uri="{FF2B5EF4-FFF2-40B4-BE49-F238E27FC236}">
                <a16:creationId xmlns:a16="http://schemas.microsoft.com/office/drawing/2014/main" id="{95255C37-3BCE-5486-79F3-C9D99C2CF440}"/>
              </a:ext>
            </a:extLst>
          </p:cNvPr>
          <p:cNvSpPr txBox="1"/>
          <p:nvPr/>
        </p:nvSpPr>
        <p:spPr>
          <a:xfrm>
            <a:off x="6619447" y="5988734"/>
            <a:ext cx="5201375" cy="646331"/>
          </a:xfrm>
          <a:prstGeom prst="rect">
            <a:avLst/>
          </a:prstGeom>
          <a:noFill/>
        </p:spPr>
        <p:txBody>
          <a:bodyPr wrap="square" rtlCol="0">
            <a:spAutoFit/>
          </a:bodyPr>
          <a:lstStyle/>
          <a:p>
            <a:pPr algn="ctr"/>
            <a:r>
              <a:rPr lang="en-US" b="1" dirty="0">
                <a:solidFill>
                  <a:srgbClr val="C00000"/>
                </a:solidFill>
              </a:rPr>
              <a:t>Advantage</a:t>
            </a:r>
            <a:r>
              <a:rPr lang="en-US" dirty="0">
                <a:solidFill>
                  <a:srgbClr val="C00000"/>
                </a:solidFill>
              </a:rPr>
              <a:t>: increase throughput, reduce volume, reduce optical train aberrations</a:t>
            </a:r>
          </a:p>
        </p:txBody>
      </p:sp>
      <p:pic>
        <p:nvPicPr>
          <p:cNvPr id="8" name="Picture 7" descr="1200px-NASA_logo.svg.png">
            <a:extLst>
              <a:ext uri="{FF2B5EF4-FFF2-40B4-BE49-F238E27FC236}">
                <a16:creationId xmlns:a16="http://schemas.microsoft.com/office/drawing/2014/main" id="{15B94B92-1158-A595-9BCD-06AF469CD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446970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471E-67D7-D156-B3CA-DC25EA76741D}"/>
              </a:ext>
            </a:extLst>
          </p:cNvPr>
          <p:cNvSpPr>
            <a:spLocks noGrp="1"/>
          </p:cNvSpPr>
          <p:nvPr>
            <p:ph type="title"/>
          </p:nvPr>
        </p:nvSpPr>
        <p:spPr/>
        <p:txBody>
          <a:bodyPr>
            <a:normAutofit fontScale="90000"/>
          </a:bodyPr>
          <a:lstStyle/>
          <a:p>
            <a:r>
              <a:rPr lang="en-US" sz="4900" b="1" dirty="0">
                <a:solidFill>
                  <a:schemeClr val="tx2"/>
                </a:solidFill>
              </a:rPr>
              <a:t>A standalone UV coronagraph</a:t>
            </a:r>
            <a:br>
              <a:rPr lang="en-US" sz="4000" b="1" dirty="0">
                <a:solidFill>
                  <a:schemeClr val="accent2"/>
                </a:solidFill>
              </a:rPr>
            </a:br>
            <a:r>
              <a:rPr lang="en-US" sz="4000" b="1" dirty="0">
                <a:solidFill>
                  <a:schemeClr val="accent2"/>
                </a:solidFill>
              </a:rPr>
              <a:t>Other important considerations for a UV coronagraph</a:t>
            </a:r>
          </a:p>
        </p:txBody>
      </p:sp>
      <p:sp>
        <p:nvSpPr>
          <p:cNvPr id="7" name="Text Placeholder 6">
            <a:extLst>
              <a:ext uri="{FF2B5EF4-FFF2-40B4-BE49-F238E27FC236}">
                <a16:creationId xmlns:a16="http://schemas.microsoft.com/office/drawing/2014/main" id="{A463D411-58FC-D8C9-1653-C3433E116BBE}"/>
              </a:ext>
            </a:extLst>
          </p:cNvPr>
          <p:cNvSpPr>
            <a:spLocks noGrp="1"/>
          </p:cNvSpPr>
          <p:nvPr>
            <p:ph type="body" idx="1"/>
          </p:nvPr>
        </p:nvSpPr>
        <p:spPr>
          <a:xfrm>
            <a:off x="839788" y="1372241"/>
            <a:ext cx="5157787" cy="823912"/>
          </a:xfrm>
        </p:spPr>
        <p:txBody>
          <a:bodyPr>
            <a:normAutofit/>
          </a:bodyPr>
          <a:lstStyle/>
          <a:p>
            <a:r>
              <a:rPr lang="en-US" sz="2000" dirty="0"/>
              <a:t>Polarization aberrations</a:t>
            </a:r>
          </a:p>
        </p:txBody>
      </p:sp>
      <p:sp>
        <p:nvSpPr>
          <p:cNvPr id="3" name="Content Placeholder 2">
            <a:extLst>
              <a:ext uri="{FF2B5EF4-FFF2-40B4-BE49-F238E27FC236}">
                <a16:creationId xmlns:a16="http://schemas.microsoft.com/office/drawing/2014/main" id="{7884B16F-2AAA-B708-8491-316C4E3F24BF}"/>
              </a:ext>
            </a:extLst>
          </p:cNvPr>
          <p:cNvSpPr>
            <a:spLocks noGrp="1"/>
          </p:cNvSpPr>
          <p:nvPr>
            <p:ph sz="half" idx="2"/>
          </p:nvPr>
        </p:nvSpPr>
        <p:spPr>
          <a:xfrm>
            <a:off x="839788" y="2196153"/>
            <a:ext cx="5157787" cy="3684588"/>
          </a:xfrm>
        </p:spPr>
        <p:txBody>
          <a:bodyPr>
            <a:noAutofit/>
          </a:bodyPr>
          <a:lstStyle/>
          <a:p>
            <a:r>
              <a:rPr lang="en-US" sz="1800" dirty="0"/>
              <a:t>Non-negligible at the HWO required contrast levels. Larger IWA results in lower sensitivity.</a:t>
            </a:r>
          </a:p>
          <a:p>
            <a:r>
              <a:rPr lang="en-US" sz="1800" dirty="0"/>
              <a:t>Coating uniformity variations (including birefringence) can introduce additional polarization-dependent WFE. This can be ameliorated by using </a:t>
            </a:r>
            <a:r>
              <a:rPr lang="en-US" sz="1800" b="1" dirty="0"/>
              <a:t>uniformity optimized coating chambers</a:t>
            </a:r>
          </a:p>
          <a:p>
            <a:pPr marL="0" indent="0">
              <a:buNone/>
            </a:pPr>
            <a:endParaRPr lang="en-US" sz="1800" dirty="0"/>
          </a:p>
          <a:p>
            <a:pPr marL="0" indent="0">
              <a:buNone/>
            </a:pPr>
            <a:endParaRPr lang="en-US" sz="1800" dirty="0"/>
          </a:p>
          <a:p>
            <a:r>
              <a:rPr lang="en-US" sz="1800" dirty="0"/>
              <a:t>MKIDS – </a:t>
            </a:r>
            <a:r>
              <a:rPr lang="en-US" sz="1800" dirty="0" err="1"/>
              <a:t>Micorwave</a:t>
            </a:r>
            <a:r>
              <a:rPr lang="en-US" sz="1800" dirty="0"/>
              <a:t> Kinetic Inductance Detectors</a:t>
            </a:r>
          </a:p>
          <a:p>
            <a:r>
              <a:rPr lang="en-US" sz="1800" dirty="0"/>
              <a:t>SNSPD – Superconducting nanowire single-photon detectors</a:t>
            </a:r>
          </a:p>
          <a:p>
            <a:r>
              <a:rPr lang="en-US" sz="1800" dirty="0"/>
              <a:t>TES – Transition Edge Sensors</a:t>
            </a:r>
          </a:p>
        </p:txBody>
      </p:sp>
      <p:sp>
        <p:nvSpPr>
          <p:cNvPr id="8" name="Text Placeholder 7">
            <a:extLst>
              <a:ext uri="{FF2B5EF4-FFF2-40B4-BE49-F238E27FC236}">
                <a16:creationId xmlns:a16="http://schemas.microsoft.com/office/drawing/2014/main" id="{7E987B6A-75D1-2095-C021-C371C8E2A708}"/>
              </a:ext>
            </a:extLst>
          </p:cNvPr>
          <p:cNvSpPr>
            <a:spLocks noGrp="1"/>
          </p:cNvSpPr>
          <p:nvPr>
            <p:ph type="body" sz="quarter" idx="3"/>
          </p:nvPr>
        </p:nvSpPr>
        <p:spPr>
          <a:xfrm>
            <a:off x="6172200" y="1372241"/>
            <a:ext cx="5183188" cy="823912"/>
          </a:xfrm>
        </p:spPr>
        <p:txBody>
          <a:bodyPr>
            <a:normAutofit/>
          </a:bodyPr>
          <a:lstStyle/>
          <a:p>
            <a:r>
              <a:rPr lang="en-US" sz="2000" dirty="0"/>
              <a:t>UV Coatings</a:t>
            </a:r>
          </a:p>
        </p:txBody>
      </p:sp>
      <p:sp>
        <p:nvSpPr>
          <p:cNvPr id="4" name="Content Placeholder 3">
            <a:extLst>
              <a:ext uri="{FF2B5EF4-FFF2-40B4-BE49-F238E27FC236}">
                <a16:creationId xmlns:a16="http://schemas.microsoft.com/office/drawing/2014/main" id="{B7A51E12-CD13-19E0-E0AF-ADF53CF7E041}"/>
              </a:ext>
            </a:extLst>
          </p:cNvPr>
          <p:cNvSpPr>
            <a:spLocks noGrp="1"/>
          </p:cNvSpPr>
          <p:nvPr>
            <p:ph sz="quarter" idx="4"/>
          </p:nvPr>
        </p:nvSpPr>
        <p:spPr>
          <a:xfrm>
            <a:off x="5727354" y="2196153"/>
            <a:ext cx="6526431" cy="3684588"/>
          </a:xfrm>
        </p:spPr>
        <p:txBody>
          <a:bodyPr>
            <a:normAutofit/>
          </a:bodyPr>
          <a:lstStyle/>
          <a:p>
            <a:pPr lvl="1"/>
            <a:r>
              <a:rPr lang="en-US" sz="1800" dirty="0"/>
              <a:t>Only coatings with high reflectance down to ~200 are needed</a:t>
            </a:r>
          </a:p>
          <a:p>
            <a:pPr lvl="1"/>
            <a:r>
              <a:rPr lang="en-US" sz="1800" dirty="0"/>
              <a:t>UV coated </a:t>
            </a:r>
            <a:r>
              <a:rPr lang="en-US" sz="1800" b="1" dirty="0"/>
              <a:t>DMs</a:t>
            </a:r>
            <a:r>
              <a:rPr lang="en-US" sz="1800" dirty="0"/>
              <a:t> pose a unique challenge due to deposition processes – but only at the FUV</a:t>
            </a:r>
          </a:p>
          <a:p>
            <a:pPr lvl="1"/>
            <a:r>
              <a:rPr lang="en-US" sz="1800" dirty="0"/>
              <a:t>For a UV coronagraph &gt; 200 nm, the best coating solution on the DM would be based on Al+MgF2 coating to achieve ∼ 75−80% reflectivity. </a:t>
            </a:r>
          </a:p>
          <a:p>
            <a:pPr lvl="1"/>
            <a:endParaRPr lang="en-US" sz="1800" dirty="0"/>
          </a:p>
          <a:p>
            <a:endParaRPr lang="en-US" sz="2000" dirty="0"/>
          </a:p>
        </p:txBody>
      </p:sp>
      <p:pic>
        <p:nvPicPr>
          <p:cNvPr id="6" name="Picture 5">
            <a:extLst>
              <a:ext uri="{FF2B5EF4-FFF2-40B4-BE49-F238E27FC236}">
                <a16:creationId xmlns:a16="http://schemas.microsoft.com/office/drawing/2014/main" id="{208A0648-8E30-7E29-7AAC-8C301EABC595}"/>
              </a:ext>
            </a:extLst>
          </p:cNvPr>
          <p:cNvPicPr>
            <a:picLocks noChangeAspect="1"/>
          </p:cNvPicPr>
          <p:nvPr/>
        </p:nvPicPr>
        <p:blipFill rotWithShape="1">
          <a:blip r:embed="rId3"/>
          <a:srcRect t="1" b="557"/>
          <a:stretch/>
        </p:blipFill>
        <p:spPr>
          <a:xfrm>
            <a:off x="6687360" y="4196224"/>
            <a:ext cx="4903278" cy="2564688"/>
          </a:xfrm>
          <a:prstGeom prst="rect">
            <a:avLst/>
          </a:prstGeom>
        </p:spPr>
      </p:pic>
      <p:sp>
        <p:nvSpPr>
          <p:cNvPr id="9" name="Text Placeholder 6">
            <a:extLst>
              <a:ext uri="{FF2B5EF4-FFF2-40B4-BE49-F238E27FC236}">
                <a16:creationId xmlns:a16="http://schemas.microsoft.com/office/drawing/2014/main" id="{B94CE7C0-43FF-A479-2BC2-FBB086107B1D}"/>
              </a:ext>
            </a:extLst>
          </p:cNvPr>
          <p:cNvSpPr txBox="1">
            <a:spLocks/>
          </p:cNvSpPr>
          <p:nvPr/>
        </p:nvSpPr>
        <p:spPr>
          <a:xfrm>
            <a:off x="839787" y="4044004"/>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UV detectors for high contrast imaging in the NUV </a:t>
            </a:r>
          </a:p>
        </p:txBody>
      </p:sp>
      <p:pic>
        <p:nvPicPr>
          <p:cNvPr id="10" name="Picture 9" descr="1200px-NASA_logo.svg.png">
            <a:extLst>
              <a:ext uri="{FF2B5EF4-FFF2-40B4-BE49-F238E27FC236}">
                <a16:creationId xmlns:a16="http://schemas.microsoft.com/office/drawing/2014/main" id="{2A63278A-278D-AAB1-F154-EBF56BFB2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2" y="6225060"/>
            <a:ext cx="680956" cy="563491"/>
          </a:xfrm>
          <a:prstGeom prst="rect">
            <a:avLst/>
          </a:prstGeom>
        </p:spPr>
      </p:pic>
    </p:spTree>
    <p:extLst>
      <p:ext uri="{BB962C8B-B14F-4D97-AF65-F5344CB8AC3E}">
        <p14:creationId xmlns:p14="http://schemas.microsoft.com/office/powerpoint/2010/main" val="2621976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369F-3825-609B-7720-27583C91A2E9}"/>
              </a:ext>
            </a:extLst>
          </p:cNvPr>
          <p:cNvSpPr>
            <a:spLocks noGrp="1"/>
          </p:cNvSpPr>
          <p:nvPr>
            <p:ph type="title"/>
          </p:nvPr>
        </p:nvSpPr>
        <p:spPr/>
        <p:txBody>
          <a:bodyPr/>
          <a:lstStyle/>
          <a:p>
            <a:r>
              <a:rPr lang="en-US" b="1" dirty="0">
                <a:solidFill>
                  <a:schemeClr val="tx2">
                    <a:lumMod val="25000"/>
                    <a:lumOff val="75000"/>
                  </a:schemeClr>
                </a:solidFill>
              </a:rPr>
              <a:t>Conclusions</a:t>
            </a:r>
          </a:p>
        </p:txBody>
      </p:sp>
      <p:sp>
        <p:nvSpPr>
          <p:cNvPr id="3" name="Content Placeholder 2">
            <a:extLst>
              <a:ext uri="{FF2B5EF4-FFF2-40B4-BE49-F238E27FC236}">
                <a16:creationId xmlns:a16="http://schemas.microsoft.com/office/drawing/2014/main" id="{6C9C38AB-4DF0-443A-A9CA-7D0E9F556398}"/>
              </a:ext>
            </a:extLst>
          </p:cNvPr>
          <p:cNvSpPr>
            <a:spLocks noGrp="1"/>
          </p:cNvSpPr>
          <p:nvPr>
            <p:ph idx="1"/>
          </p:nvPr>
        </p:nvSpPr>
        <p:spPr>
          <a:xfrm>
            <a:off x="838200" y="1489520"/>
            <a:ext cx="10975848" cy="5284100"/>
          </a:xfrm>
        </p:spPr>
        <p:txBody>
          <a:bodyPr>
            <a:normAutofit lnSpcReduction="10000"/>
          </a:bodyPr>
          <a:lstStyle/>
          <a:p>
            <a:r>
              <a:rPr lang="en-US" dirty="0" err="1">
                <a:solidFill>
                  <a:schemeClr val="bg1"/>
                </a:solidFill>
              </a:rPr>
              <a:t>Coronagraphy</a:t>
            </a:r>
            <a:r>
              <a:rPr lang="en-US" dirty="0">
                <a:solidFill>
                  <a:schemeClr val="bg1"/>
                </a:solidFill>
              </a:rPr>
              <a:t> in general is </a:t>
            </a:r>
            <a:r>
              <a:rPr lang="en-US" b="1" dirty="0">
                <a:solidFill>
                  <a:schemeClr val="bg1"/>
                </a:solidFill>
              </a:rPr>
              <a:t>hard</a:t>
            </a:r>
          </a:p>
          <a:p>
            <a:r>
              <a:rPr lang="en-US" dirty="0" err="1">
                <a:solidFill>
                  <a:schemeClr val="bg1"/>
                </a:solidFill>
              </a:rPr>
              <a:t>Coronagraphy</a:t>
            </a:r>
            <a:r>
              <a:rPr lang="en-US" dirty="0">
                <a:solidFill>
                  <a:schemeClr val="bg1"/>
                </a:solidFill>
              </a:rPr>
              <a:t> in the UV is </a:t>
            </a:r>
            <a:r>
              <a:rPr lang="en-US" b="1" dirty="0">
                <a:solidFill>
                  <a:schemeClr val="bg1"/>
                </a:solidFill>
              </a:rPr>
              <a:t>HARDER</a:t>
            </a:r>
          </a:p>
          <a:p>
            <a:r>
              <a:rPr lang="en-US" dirty="0">
                <a:solidFill>
                  <a:schemeClr val="bg1"/>
                </a:solidFill>
              </a:rPr>
              <a:t>We can </a:t>
            </a:r>
            <a:r>
              <a:rPr lang="en-US" b="1" dirty="0">
                <a:solidFill>
                  <a:schemeClr val="bg1"/>
                </a:solidFill>
              </a:rPr>
              <a:t>simplify</a:t>
            </a:r>
            <a:r>
              <a:rPr lang="en-US" dirty="0">
                <a:solidFill>
                  <a:schemeClr val="bg1"/>
                </a:solidFill>
              </a:rPr>
              <a:t> </a:t>
            </a:r>
            <a:r>
              <a:rPr lang="en-US" dirty="0" err="1">
                <a:solidFill>
                  <a:schemeClr val="bg1"/>
                </a:solidFill>
              </a:rPr>
              <a:t>coronagraphy</a:t>
            </a:r>
            <a:r>
              <a:rPr lang="en-US" dirty="0">
                <a:solidFill>
                  <a:schemeClr val="bg1"/>
                </a:solidFill>
              </a:rPr>
              <a:t> in the UV by:</a:t>
            </a:r>
          </a:p>
          <a:p>
            <a:pPr lvl="1"/>
            <a:r>
              <a:rPr lang="en-US" dirty="0">
                <a:solidFill>
                  <a:schemeClr val="bg1"/>
                </a:solidFill>
              </a:rPr>
              <a:t>Increasing the IWA</a:t>
            </a:r>
          </a:p>
          <a:p>
            <a:pPr lvl="1"/>
            <a:r>
              <a:rPr lang="en-US" dirty="0">
                <a:solidFill>
                  <a:schemeClr val="bg1"/>
                </a:solidFill>
              </a:rPr>
              <a:t>Reshaping the dark zone</a:t>
            </a:r>
          </a:p>
          <a:p>
            <a:pPr lvl="1"/>
            <a:r>
              <a:rPr lang="en-US" dirty="0">
                <a:solidFill>
                  <a:schemeClr val="bg1"/>
                </a:solidFill>
              </a:rPr>
              <a:t>Redesign the optical train - reducing the number of optics</a:t>
            </a:r>
          </a:p>
          <a:p>
            <a:pPr lvl="1"/>
            <a:r>
              <a:rPr lang="en-US" dirty="0">
                <a:solidFill>
                  <a:schemeClr val="bg1"/>
                </a:solidFill>
              </a:rPr>
              <a:t>Removing spectroscopy capabilities</a:t>
            </a:r>
          </a:p>
          <a:p>
            <a:r>
              <a:rPr lang="en-US" dirty="0">
                <a:solidFill>
                  <a:schemeClr val="bg1"/>
                </a:solidFill>
              </a:rPr>
              <a:t>Although promising, more research is needed to fully design and constrain a UV coronagraph instrument (new mask designs, coatings, UV-coated DMs, detectors, testbeds, among others)</a:t>
            </a:r>
          </a:p>
          <a:p>
            <a:pPr marL="0" indent="0">
              <a:buNone/>
            </a:pPr>
            <a:endParaRPr lang="en-US" dirty="0">
              <a:solidFill>
                <a:schemeClr val="bg1"/>
              </a:solidFill>
            </a:endParaRPr>
          </a:p>
          <a:p>
            <a:pPr marL="0" indent="0" algn="ctr">
              <a:buNone/>
            </a:pPr>
            <a:r>
              <a:rPr lang="en-US" b="1" dirty="0">
                <a:solidFill>
                  <a:schemeClr val="accent2">
                    <a:lumMod val="20000"/>
                    <a:lumOff val="80000"/>
                  </a:schemeClr>
                </a:solidFill>
              </a:rPr>
              <a:t>A UV standalone coronagraph provides access to the necessary data to characterize </a:t>
            </a:r>
            <a:r>
              <a:rPr lang="en-US" b="1" dirty="0" err="1">
                <a:solidFill>
                  <a:schemeClr val="accent2">
                    <a:lumMod val="20000"/>
                    <a:lumOff val="80000"/>
                  </a:schemeClr>
                </a:solidFill>
              </a:rPr>
              <a:t>ExoEarths</a:t>
            </a:r>
            <a:r>
              <a:rPr lang="en-US" b="1" dirty="0">
                <a:solidFill>
                  <a:schemeClr val="accent2">
                    <a:lumMod val="20000"/>
                    <a:lumOff val="80000"/>
                  </a:schemeClr>
                </a:solidFill>
              </a:rPr>
              <a:t> at different evolutionary stages</a:t>
            </a:r>
          </a:p>
        </p:txBody>
      </p:sp>
      <p:sp>
        <p:nvSpPr>
          <p:cNvPr id="4" name="TextBox 3">
            <a:extLst>
              <a:ext uri="{FF2B5EF4-FFF2-40B4-BE49-F238E27FC236}">
                <a16:creationId xmlns:a16="http://schemas.microsoft.com/office/drawing/2014/main" id="{2D1B2B08-AD38-04E3-AE5B-E3CDCC7FF37C}"/>
              </a:ext>
            </a:extLst>
          </p:cNvPr>
          <p:cNvSpPr txBox="1"/>
          <p:nvPr/>
        </p:nvSpPr>
        <p:spPr>
          <a:xfrm>
            <a:off x="8748584" y="1027906"/>
            <a:ext cx="2434281"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b="1" dirty="0">
                <a:solidFill>
                  <a:schemeClr val="bg1"/>
                </a:solidFill>
              </a:rPr>
              <a:t>Report coming out soon</a:t>
            </a:r>
          </a:p>
        </p:txBody>
      </p:sp>
    </p:spTree>
    <p:extLst>
      <p:ext uri="{BB962C8B-B14F-4D97-AF65-F5344CB8AC3E}">
        <p14:creationId xmlns:p14="http://schemas.microsoft.com/office/powerpoint/2010/main" val="1451467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331FCA-A8A9-9330-A62D-5386FF75F6FF}"/>
              </a:ext>
            </a:extLst>
          </p:cNvPr>
          <p:cNvPicPr>
            <a:picLocks noChangeAspect="1"/>
          </p:cNvPicPr>
          <p:nvPr/>
        </p:nvPicPr>
        <p:blipFill rotWithShape="1">
          <a:blip r:embed="rId3"/>
          <a:srcRect t="-1" b="15468"/>
          <a:stretch/>
        </p:blipFill>
        <p:spPr>
          <a:xfrm>
            <a:off x="2415029" y="530352"/>
            <a:ext cx="7361942" cy="57972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152151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10322</TotalTime>
  <Words>3285</Words>
  <Application>Microsoft Macintosh PowerPoint</Application>
  <PresentationFormat>Widescreen</PresentationFormat>
  <Paragraphs>380</Paragraphs>
  <Slides>31</Slides>
  <Notes>19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Aptos</vt:lpstr>
      <vt:lpstr>Aptos Display</vt:lpstr>
      <vt:lpstr>Arial</vt:lpstr>
      <vt:lpstr>Cambria Math</vt:lpstr>
      <vt:lpstr>CMSY10</vt:lpstr>
      <vt:lpstr>Helvetica</vt:lpstr>
      <vt:lpstr>Helvetica Light</vt:lpstr>
      <vt:lpstr>Monotxt</vt:lpstr>
      <vt:lpstr>NimbusRomNo9L</vt:lpstr>
      <vt:lpstr>Office Theme</vt:lpstr>
      <vt:lpstr>A standalone UV coronagraph instrument for the Habitable Worlds Observatory</vt:lpstr>
      <vt:lpstr>A standalone UV coronagraph instrument for the HWO Outline</vt:lpstr>
      <vt:lpstr>The search for Exoplanets</vt:lpstr>
      <vt:lpstr>The Search for Exoplanets Exoplanet Detection methods</vt:lpstr>
      <vt:lpstr>The Search for Exoplanets Detecting and Characterizing ExoEarths</vt:lpstr>
      <vt:lpstr>PowerPoint Presentation</vt:lpstr>
      <vt:lpstr>The Search for Exoplanets Direct imaging of ExoEarths</vt:lpstr>
      <vt:lpstr>PowerPoint Presentation</vt:lpstr>
      <vt:lpstr>An Introduction to Coronagraphy</vt:lpstr>
      <vt:lpstr>An introduction to Coronagraphy The ‘perfect’ Apodized Pupil Lyot Coronagraph (APLC)</vt:lpstr>
      <vt:lpstr>An introduction to Coronagraphy The ‘perfect’ APLC</vt:lpstr>
      <vt:lpstr>An introduction to Coronagraphy The ‘perfect’ APLC</vt:lpstr>
      <vt:lpstr>An introduction to Coronagraphy The ‘perfect’ APLC</vt:lpstr>
      <vt:lpstr>An introduction to Coronagraphy The ‘perfect’ APLC</vt:lpstr>
      <vt:lpstr>An introduction to Coronagraphy  But things are never perfect…</vt:lpstr>
      <vt:lpstr>Sensitivity to telescope aberrations </vt:lpstr>
      <vt:lpstr>Coronagraph sensitivity to telescope aberrations Wavefront sensing and control</vt:lpstr>
      <vt:lpstr>An introduction to Coronagraphy WFS&amp;C + Coronagraph</vt:lpstr>
      <vt:lpstr>An introduction to Coronagraphy APLC + WFS&amp;C</vt:lpstr>
      <vt:lpstr>Characterizing exoplanets in the UV</vt:lpstr>
      <vt:lpstr>Characterizing exoplanets in the UV UV observations inform a planet’s lifetime</vt:lpstr>
      <vt:lpstr>A standalone UV coronagraph</vt:lpstr>
      <vt:lpstr>Characterizing exoplanets in the UV UV coronagraphy is hard</vt:lpstr>
      <vt:lpstr>A standalone UV coronagraph Facts/assumptions</vt:lpstr>
      <vt:lpstr>A standalone UV coronagraph From science to instrument requirements</vt:lpstr>
      <vt:lpstr>Simplification #1 Reshape the DZ - Increase of design IWA</vt:lpstr>
      <vt:lpstr>Simplification #1 Reshape the DZ</vt:lpstr>
      <vt:lpstr>Simplification #2 Reduce the number of optics</vt:lpstr>
      <vt:lpstr>A standalone UV coronagraph Other important considerations for a UV coronagraph</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standalone UV coronagraph instrument for the Habitable Worlds Observatory</dc:title>
  <dc:creator>Juanola Parramon, Roser (GSFC-667.0)[UNIVERSITY OF MARYLAND BALTIMORE CO]</dc:creator>
  <cp:lastModifiedBy>Juanola Parramon, Roser (GSFC-667.0)[UNIVERSITY OF MARYLAND BALTIMORE CO]</cp:lastModifiedBy>
  <cp:revision>21</cp:revision>
  <dcterms:created xsi:type="dcterms:W3CDTF">2024-04-29T18:34:32Z</dcterms:created>
  <dcterms:modified xsi:type="dcterms:W3CDTF">2024-05-06T22:37:30Z</dcterms:modified>
</cp:coreProperties>
</file>