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65" r:id="rId2"/>
    <p:sldId id="318" r:id="rId3"/>
    <p:sldId id="346" r:id="rId4"/>
    <p:sldId id="347" r:id="rId5"/>
    <p:sldId id="342" r:id="rId6"/>
    <p:sldId id="343" r:id="rId7"/>
    <p:sldId id="349" r:id="rId8"/>
    <p:sldId id="350" r:id="rId9"/>
    <p:sldId id="334" r:id="rId10"/>
    <p:sldId id="348" r:id="rId11"/>
    <p:sldId id="337" r:id="rId12"/>
    <p:sldId id="338" r:id="rId13"/>
    <p:sldId id="34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6E6"/>
    <a:srgbClr val="E5FFF1"/>
    <a:srgbClr val="FFFFFF"/>
    <a:srgbClr val="D0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00"/>
    <p:restoredTop sz="82500"/>
  </p:normalViewPr>
  <p:slideViewPr>
    <p:cSldViewPr snapToGrid="0" snapToObjects="1">
      <p:cViewPr>
        <p:scale>
          <a:sx n="117" d="100"/>
          <a:sy n="117" d="100"/>
        </p:scale>
        <p:origin x="1008" y="64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8C87E-3C06-FF43-B782-7BD67320CE56}" type="datetimeFigureOut">
              <a:rPr lang="en-US" smtClean="0"/>
              <a:t>5/8/24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F79DA-FEB8-1745-910D-D03B738FC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2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F79DA-FEB8-1745-910D-D03B738FC5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435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F79DA-FEB8-1745-910D-D03B738FC5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70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F79DA-FEB8-1745-910D-D03B738FC5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866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F79DA-FEB8-1745-910D-D03B738FC5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81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F79DA-FEB8-1745-910D-D03B738FC5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52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F79DA-FEB8-1745-910D-D03B738FC5A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29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F79DA-FEB8-1745-910D-D03B738FC5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128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F79DA-FEB8-1745-910D-D03B738FC5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58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F79DA-FEB8-1745-910D-D03B738FC5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63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F79DA-FEB8-1745-910D-D03B738FC5A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9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D70B9-474E-8845-9781-FFCEDA4D8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D20177-DFEC-E44F-BBB1-A0505DCA1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F7A6D-44C7-9D47-BA61-68C582EEC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D5B78-512F-7E40-AEAB-33F7C03C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E2962-5AA1-E448-85EA-3E8B44B11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604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74926-1140-E843-AC99-74DA62494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709F7-BC2A-BE49-8F1E-5D08E788D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F501D-DE41-E546-A734-0EF09748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77E46-CC2D-9545-B6CF-11E250AF9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053DF-CECB-9849-8BD7-36A0AFDF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685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74926-1140-E843-AC99-74DA62494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136526"/>
            <a:ext cx="11688000" cy="520396"/>
          </a:xfrm>
        </p:spPr>
        <p:txBody>
          <a:bodyPr>
            <a:normAutofit/>
          </a:bodyPr>
          <a:lstStyle>
            <a:lvl1pPr>
              <a:defRPr sz="24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709F7-BC2A-BE49-8F1E-5D08E788D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853446"/>
            <a:ext cx="11688000" cy="532351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F501D-DE41-E546-A734-0EF09748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2000" y="6356350"/>
            <a:ext cx="2743200" cy="365125"/>
          </a:xfrm>
        </p:spPr>
        <p:txBody>
          <a:bodyPr/>
          <a:lstStyle/>
          <a:p>
            <a:r>
              <a:rPr lang="en-US" dirty="0"/>
              <a:t>Haeun Chung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77E46-CC2D-9545-B6CF-11E250AF9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053DF-CECB-9849-8BD7-36A0AFDF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6800" y="6356350"/>
            <a:ext cx="2743200" cy="365125"/>
          </a:xfrm>
        </p:spPr>
        <p:txBody>
          <a:bodyPr/>
          <a:lstStyle/>
          <a:p>
            <a:fld id="{56344A3E-6A83-FA45-9953-AEAE9D52D21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직선 연결선 14">
            <a:extLst>
              <a:ext uri="{FF2B5EF4-FFF2-40B4-BE49-F238E27FC236}">
                <a16:creationId xmlns:a16="http://schemas.microsoft.com/office/drawing/2014/main" id="{0A3DB01F-250E-5A41-AFC9-66A97AC7CB82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252000" y="656921"/>
            <a:ext cx="11688000" cy="0"/>
          </a:xfrm>
          <a:prstGeom prst="line">
            <a:avLst/>
          </a:prstGeom>
          <a:noFill/>
          <a:ln w="73025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285138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74926-1140-E843-AC99-74DA62494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136526"/>
            <a:ext cx="11688000" cy="520396"/>
          </a:xfrm>
        </p:spPr>
        <p:txBody>
          <a:bodyPr>
            <a:normAutofit/>
          </a:bodyPr>
          <a:lstStyle>
            <a:lvl1pPr>
              <a:defRPr sz="24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709F7-BC2A-BE49-8F1E-5D08E788D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853446"/>
            <a:ext cx="11688000" cy="532351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77E46-CC2D-9545-B6CF-11E250AF9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Haeun Chung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053DF-CECB-9849-8BD7-36A0AFDF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6800" y="6356350"/>
            <a:ext cx="2743200" cy="365125"/>
          </a:xfrm>
        </p:spPr>
        <p:txBody>
          <a:bodyPr/>
          <a:lstStyle/>
          <a:p>
            <a:fld id="{56344A3E-6A83-FA45-9953-AEAE9D52D21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직선 연결선 14">
            <a:extLst>
              <a:ext uri="{FF2B5EF4-FFF2-40B4-BE49-F238E27FC236}">
                <a16:creationId xmlns:a16="http://schemas.microsoft.com/office/drawing/2014/main" id="{0A3DB01F-250E-5A41-AFC9-66A97AC7CB82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252000" y="656921"/>
            <a:ext cx="11688000" cy="0"/>
          </a:xfrm>
          <a:prstGeom prst="line">
            <a:avLst/>
          </a:prstGeom>
          <a:noFill/>
          <a:ln w="730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9" name="UofA logo.png" descr="UofA logo.png">
            <a:extLst>
              <a:ext uri="{FF2B5EF4-FFF2-40B4-BE49-F238E27FC236}">
                <a16:creationId xmlns:a16="http://schemas.microsoft.com/office/drawing/2014/main" id="{96196FBC-C147-0C47-92EF-94421BD69A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26923" y="6233123"/>
            <a:ext cx="594398" cy="6115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56825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E02B8-1CDD-7247-ADDD-A6B3E8EB9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2A6552-FD8F-0542-BAA4-82E93235C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734E2-4987-5E47-93CE-889858F29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4795B-6164-B14F-8DB0-038A377C2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A6F60-A3C1-BF4B-BD13-1F22E976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02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A1E7C-F218-8D46-99F4-0398F6179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F6F67-DF5E-2D44-9EFC-371928F982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8A643-E1ED-CF40-BFE5-B3817E0DE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6220B-07F6-0B4D-9CC1-5B8DA095A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AD93AE-1789-9946-9493-84E467243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469EB-304E-4842-9BB4-86001AE80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42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CA113-A4E9-C44E-B951-038D92A44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83597-932B-274E-9AAD-592147D5B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CB965A-C73E-C346-8912-BEDC9CD2EA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B4E82-510B-D841-A576-1A641AE80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B45AD5-422D-4D4C-9211-012F4C59C2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7ECA77-BF4C-9D4F-86C9-E96344BB9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396CA1-8C29-4E46-BA9A-DB0335F92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F35B31-B975-6A45-995B-79BE5DC31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546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CFA68-BE4B-5747-AD0E-BDE1B5D64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97BB82-073B-2B40-B96C-EF6D3F943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77501E-CAEC-C649-8F3F-D569B8185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B52D7F-13DE-424F-A899-06A9FCE43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529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A8BA77-42AE-9942-BA57-EFCE3C469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DD2AF6-F5D0-2249-8161-C3EA437D0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638DB6-57B8-464F-8E88-391FB54FD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43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E5F56-1BF3-444B-978F-C38EA9F06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4EB34-4390-E345-840D-C9A24428D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4CE68-1488-3B41-A82E-E97E6E4BD2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CC25F-CFEE-5146-970F-24F692AF2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4398F3-BFE4-9042-B9DA-90A1BB62D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49762-77F4-8A45-AB65-2784367E8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2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77BC1-2B83-D542-8346-B3DA0A2B8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1429A-BA79-0145-95FA-EF5491FCA3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AE855-631F-884F-8CFC-9ECEBC161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941B8A-DBCF-7B48-B95B-F318E1093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F49651-FD31-5145-887B-25C6C077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339C72-11D4-984B-B97B-8D724431A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62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63520-902F-9140-9932-501760E71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FA03EA-9393-9144-BDFE-10FC92FFAE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B447E-8899-9F4B-9454-A0D9613F7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D5C18-29AC-C140-B777-0D59CA804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691A2-3175-8A42-B23E-89203291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00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CCF252-BDF0-E749-9F98-77A27C8A4A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926984-2C24-1A45-A068-786EF369CA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13EA5-160D-BE4A-9CFE-08B777FCB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EA36E-D5F8-9042-96A7-3B767A7C8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B6B7C-3748-084B-AC55-57ADE99FF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9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1B1480-ADD9-554F-B0C4-60932EC32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0CC25-235A-1648-8A30-21B0C75EE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B54A8-A384-5548-B0B2-665F46E1A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B9B1B-3C5B-1A4C-A571-2CAC796278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B10B7-E5D3-A948-9BFF-75258B907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44A3E-6A83-FA45-9953-AEAE9D52D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659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F34B4F6-7118-3443-BC97-050282A55AD0}"/>
              </a:ext>
            </a:extLst>
          </p:cNvPr>
          <p:cNvSpPr/>
          <p:nvPr/>
        </p:nvSpPr>
        <p:spPr>
          <a:xfrm>
            <a:off x="106148" y="4642792"/>
            <a:ext cx="11979704" cy="2153942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C296A92-44A8-1B45-9D73-C9E3C0950F7A}"/>
              </a:ext>
            </a:extLst>
          </p:cNvPr>
          <p:cNvSpPr txBox="1">
            <a:spLocks/>
          </p:cNvSpPr>
          <p:nvPr/>
        </p:nvSpPr>
        <p:spPr>
          <a:xfrm>
            <a:off x="662400" y="4870756"/>
            <a:ext cx="11277600" cy="123581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en-US" altLang="ko-KR" sz="1600" b="1" dirty="0">
                <a:latin typeface="Calibri" panose="020F0502020204030204" pitchFamily="34" charset="0"/>
                <a:cs typeface="Calibri" panose="020F0502020204030204" pitchFamily="34" charset="0"/>
              </a:rPr>
              <a:t>UV Science and Instrumentation Workshop, May 9</a:t>
            </a:r>
            <a:r>
              <a:rPr lang="en-US" altLang="ko-KR" sz="16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altLang="ko-KR" sz="1600" b="1" dirty="0">
                <a:latin typeface="Calibri" panose="020F0502020204030204" pitchFamily="34" charset="0"/>
                <a:cs typeface="Calibri" panose="020F0502020204030204" pitchFamily="34" charset="0"/>
              </a:rPr>
              <a:t>, 2024</a:t>
            </a:r>
          </a:p>
          <a:p>
            <a:pPr algn="r">
              <a:lnSpc>
                <a:spcPct val="150000"/>
              </a:lnSpc>
            </a:pPr>
            <a:r>
              <a:rPr lang="en-US" altLang="ko-KR" sz="2400" b="1" dirty="0">
                <a:latin typeface="Calibri" panose="020F0502020204030204" pitchFamily="34" charset="0"/>
                <a:cs typeface="Calibri" panose="020F0502020204030204" pitchFamily="34" charset="0"/>
              </a:rPr>
              <a:t>Presenter: Haeun Chung (PI)</a:t>
            </a:r>
            <a:br>
              <a:rPr lang="en-US" altLang="ko-KR" sz="2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100" i="1" dirty="0">
                <a:latin typeface="Calibri" panose="020F0502020204030204" pitchFamily="34" charset="0"/>
                <a:cs typeface="Calibri" panose="020F0502020204030204" pitchFamily="34" charset="0"/>
              </a:rPr>
              <a:t>Assistant Research Professor, Steward Observatory, University of Arizona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6A5A716-AB55-0048-AA49-43F840386F34}"/>
              </a:ext>
            </a:extLst>
          </p:cNvPr>
          <p:cNvSpPr txBox="1">
            <a:spLocks/>
          </p:cNvSpPr>
          <p:nvPr/>
        </p:nvSpPr>
        <p:spPr>
          <a:xfrm>
            <a:off x="252000" y="4365644"/>
            <a:ext cx="11688000" cy="469242"/>
          </a:xfrm>
          <a:prstGeom prst="rect">
            <a:avLst/>
          </a:prstGeom>
          <a:noFill/>
          <a:effectLst>
            <a:softEdge rad="317500"/>
          </a:effectLst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Nox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: A Mission Concept for All-Sky Far-Ultraviolet Background Mapping</a:t>
            </a:r>
          </a:p>
        </p:txBody>
      </p:sp>
      <p:cxnSp>
        <p:nvCxnSpPr>
          <p:cNvPr id="11" name="직선 연결선 14">
            <a:extLst>
              <a:ext uri="{FF2B5EF4-FFF2-40B4-BE49-F238E27FC236}">
                <a16:creationId xmlns:a16="http://schemas.microsoft.com/office/drawing/2014/main" id="{919D80FB-D1AB-1E4D-A817-812471A11C3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2000" y="4843705"/>
            <a:ext cx="11688000" cy="0"/>
          </a:xfrm>
          <a:prstGeom prst="line">
            <a:avLst/>
          </a:prstGeom>
          <a:noFill/>
          <a:ln w="730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3" name="Picture 2" descr="A box with a box inside&#10;&#10;Description automatically generated with medium confidence">
            <a:extLst>
              <a:ext uri="{FF2B5EF4-FFF2-40B4-BE49-F238E27FC236}">
                <a16:creationId xmlns:a16="http://schemas.microsoft.com/office/drawing/2014/main" id="{B3D0A7A9-1273-11A3-B2BE-99B1F270C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119" y="181127"/>
            <a:ext cx="5758384" cy="39445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99F902-CCB4-D423-3B09-A802D2D121B4}"/>
              </a:ext>
            </a:extLst>
          </p:cNvPr>
          <p:cNvSpPr/>
          <p:nvPr/>
        </p:nvSpPr>
        <p:spPr>
          <a:xfrm>
            <a:off x="106148" y="6161004"/>
            <a:ext cx="119797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Nox</a:t>
            </a:r>
            <a:r>
              <a:rPr lang="en-US" altLang="ko-KR" sz="1500" b="1" dirty="0">
                <a:latin typeface="Calibri" panose="020F0502020204030204" pitchFamily="34" charset="0"/>
                <a:cs typeface="Calibri" panose="020F0502020204030204" pitchFamily="34" charset="0"/>
              </a:rPr>
              <a:t> team: C. Vargas, E. Hamden, W. Harris, J. Corliss, H. Choi, S. </a:t>
            </a:r>
            <a:r>
              <a:rPr lang="en-US" altLang="ko-KR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Uppnor</a:t>
            </a:r>
            <a:r>
              <a:rPr lang="en-US" altLang="ko-KR" sz="1500" b="1" dirty="0">
                <a:latin typeface="Calibri" panose="020F0502020204030204" pitchFamily="34" charset="0"/>
                <a:cs typeface="Calibri" panose="020F0502020204030204" pitchFamily="34" charset="0"/>
              </a:rPr>
              <a:t> (U Arizona), D. Miles (Caltech), M. Quijada, M. </a:t>
            </a:r>
            <a:r>
              <a:rPr lang="en-US" altLang="ko-KR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Batkis</a:t>
            </a:r>
            <a:r>
              <a:rPr lang="en-US" altLang="ko-KR" sz="1500" b="1" dirty="0">
                <a:latin typeface="Calibri" panose="020F0502020204030204" pitchFamily="34" charset="0"/>
                <a:cs typeface="Calibri" panose="020F0502020204030204" pitchFamily="34" charset="0"/>
              </a:rPr>
              <a:t>, L. Rodriguez de Marcos (GSFC), A. Jewell, J. Hennessy, L. Moustakas (JPL), F. Grise (Penn State), D. </a:t>
            </a:r>
            <a:r>
              <a:rPr lang="en-US" altLang="ko-KR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Schiminovich</a:t>
            </a:r>
            <a:r>
              <a:rPr lang="en-US" altLang="ko-KR" sz="1500" b="1" dirty="0">
                <a:latin typeface="Calibri" panose="020F0502020204030204" pitchFamily="34" charset="0"/>
                <a:cs typeface="Calibri" panose="020F0502020204030204" pitchFamily="34" charset="0"/>
              </a:rPr>
              <a:t> (Columbia), K. Hoadley (U Iowa), K. </a:t>
            </a:r>
            <a:r>
              <a:rPr lang="en-US" altLang="ko-KR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Seon</a:t>
            </a:r>
            <a:r>
              <a:rPr lang="en-US" altLang="ko-KR" sz="1500" b="1" dirty="0">
                <a:latin typeface="Calibri" panose="020F0502020204030204" pitchFamily="34" charset="0"/>
                <a:cs typeface="Calibri" panose="020F0502020204030204" pitchFamily="34" charset="0"/>
              </a:rPr>
              <a:t>, Y. Jo (KASI)</a:t>
            </a:r>
            <a:endParaRPr 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101568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90F41-5FC2-EB4A-BD84-AB5F5619E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the CGM and IGM in Emission - from Astro 2020 Decadal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F9B7-A413-3049-B65B-868C781B6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6466" y="853446"/>
            <a:ext cx="6243534" cy="5323518"/>
          </a:xfrm>
        </p:spPr>
        <p:txBody>
          <a:bodyPr>
            <a:normAutofit/>
          </a:bodyPr>
          <a:lstStyle/>
          <a:p>
            <a:r>
              <a:rPr lang="en-US" dirty="0"/>
              <a:t>”Mapping the </a:t>
            </a:r>
            <a:r>
              <a:rPr lang="en-US" dirty="0" err="1"/>
              <a:t>Circumgalactic</a:t>
            </a:r>
            <a:r>
              <a:rPr lang="en-US" dirty="0"/>
              <a:t> Medium and Intergalactic Medium in Emission”. (CGM/IGM)</a:t>
            </a:r>
          </a:p>
          <a:p>
            <a:pPr lvl="1"/>
            <a:r>
              <a:rPr lang="en-US" dirty="0"/>
              <a:t>Discovery area of the theme “Cosmic Ecosystem”, Pathway to Discovery in Astronomy and Astrophysics for the 2020s (PDAA), Galaxies</a:t>
            </a:r>
          </a:p>
          <a:p>
            <a:r>
              <a:rPr lang="en-US" dirty="0"/>
              <a:t>CGM/IGM in emission is often extremely faint – possibly below 10</a:t>
            </a:r>
            <a:r>
              <a:rPr lang="en-US" baseline="30000" dirty="0"/>
              <a:t>-20</a:t>
            </a:r>
            <a:r>
              <a:rPr lang="en-US" dirty="0"/>
              <a:t> erg/s/cm</a:t>
            </a:r>
            <a:r>
              <a:rPr lang="en-US" baseline="30000" dirty="0"/>
              <a:t>2</a:t>
            </a:r>
            <a:r>
              <a:rPr lang="en-US" dirty="0"/>
              <a:t>/arcsec</a:t>
            </a:r>
            <a:r>
              <a:rPr lang="en-US" baseline="30000" dirty="0"/>
              <a:t>2</a:t>
            </a:r>
            <a:r>
              <a:rPr lang="en-US" dirty="0"/>
              <a:t> (PDAA, D-16).</a:t>
            </a:r>
          </a:p>
          <a:p>
            <a:pPr lvl="1"/>
            <a:r>
              <a:rPr lang="en-US" dirty="0"/>
              <a:t>~10 LU [photons/s/cm</a:t>
            </a:r>
            <a:r>
              <a:rPr lang="en-US" baseline="30000" dirty="0"/>
              <a:t>2</a:t>
            </a:r>
            <a:r>
              <a:rPr lang="en-US" dirty="0"/>
              <a:t>/</a:t>
            </a:r>
            <a:r>
              <a:rPr lang="en-US" dirty="0" err="1"/>
              <a:t>sr</a:t>
            </a:r>
            <a:r>
              <a:rPr lang="en-US" dirty="0"/>
              <a:t>] in </a:t>
            </a:r>
            <a:r>
              <a:rPr lang="en-US" b="1" dirty="0"/>
              <a:t>Far-UV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64A0CA-4109-7B48-A382-EB7CDBF4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2D126D-29E4-814E-A883-553607697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853446"/>
            <a:ext cx="5318882" cy="57700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5DAA15-66C0-2F48-B7A5-EFC43683FF39}"/>
              </a:ext>
            </a:extLst>
          </p:cNvPr>
          <p:cNvSpPr txBox="1"/>
          <p:nvPr/>
        </p:nvSpPr>
        <p:spPr>
          <a:xfrm>
            <a:off x="252000" y="6275464"/>
            <a:ext cx="249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Anglés-Alcázar+21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3AB0CA2-1375-6DCD-2911-7CCFF85F6CCE}"/>
              </a:ext>
            </a:extLst>
          </p:cNvPr>
          <p:cNvSpPr txBox="1">
            <a:spLocks/>
          </p:cNvSpPr>
          <p:nvPr/>
        </p:nvSpPr>
        <p:spPr>
          <a:xfrm>
            <a:off x="8253000" y="646544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/>
              <a:t>Presenter: Haeun Chung</a:t>
            </a:r>
          </a:p>
        </p:txBody>
      </p:sp>
    </p:spTree>
    <p:extLst>
      <p:ext uri="{BB962C8B-B14F-4D97-AF65-F5344CB8AC3E}">
        <p14:creationId xmlns:p14="http://schemas.microsoft.com/office/powerpoint/2010/main" val="459723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90F41-5FC2-EB4A-BD84-AB5F5619E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the CGM and IGM in Emission - from Astro 2020 Decadal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F9B7-A413-3049-B65B-868C781B6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6466" y="853446"/>
            <a:ext cx="6243534" cy="5323518"/>
          </a:xfrm>
        </p:spPr>
        <p:txBody>
          <a:bodyPr>
            <a:normAutofit/>
          </a:bodyPr>
          <a:lstStyle/>
          <a:p>
            <a:r>
              <a:rPr lang="en-US" dirty="0"/>
              <a:t>”Mapping the </a:t>
            </a:r>
            <a:r>
              <a:rPr lang="en-US" dirty="0" err="1"/>
              <a:t>Circumgalactic</a:t>
            </a:r>
            <a:r>
              <a:rPr lang="en-US" dirty="0"/>
              <a:t> Medium and Intergalactic Medium in Emission”. (CGM/IGM)</a:t>
            </a:r>
          </a:p>
          <a:p>
            <a:pPr lvl="1"/>
            <a:r>
              <a:rPr lang="en-US" dirty="0"/>
              <a:t>Discovery area of the theme “Cosmic Ecosystem”, Pathway to Discovery in Astronomy and Astrophysics for the 2020s (PDAA), Galaxies</a:t>
            </a:r>
          </a:p>
          <a:p>
            <a:r>
              <a:rPr lang="en-US" dirty="0"/>
              <a:t>CGM/IGM in emission is often extremely faint – possibly below 10</a:t>
            </a:r>
            <a:r>
              <a:rPr lang="en-US" baseline="30000" dirty="0"/>
              <a:t>-20</a:t>
            </a:r>
            <a:r>
              <a:rPr lang="en-US" dirty="0"/>
              <a:t> erg/s/cm</a:t>
            </a:r>
            <a:r>
              <a:rPr lang="en-US" baseline="30000" dirty="0"/>
              <a:t>2</a:t>
            </a:r>
            <a:r>
              <a:rPr lang="en-US" dirty="0"/>
              <a:t>/arcsec</a:t>
            </a:r>
            <a:r>
              <a:rPr lang="en-US" baseline="30000" dirty="0"/>
              <a:t>2</a:t>
            </a:r>
            <a:r>
              <a:rPr lang="en-US" dirty="0"/>
              <a:t> (PDAA, D-16).</a:t>
            </a:r>
          </a:p>
          <a:p>
            <a:pPr lvl="1"/>
            <a:r>
              <a:rPr lang="en-US" dirty="0"/>
              <a:t>~10 LU [photons/s/cm</a:t>
            </a:r>
            <a:r>
              <a:rPr lang="en-US" baseline="30000" dirty="0"/>
              <a:t>2</a:t>
            </a:r>
            <a:r>
              <a:rPr lang="en-US" dirty="0"/>
              <a:t>/</a:t>
            </a:r>
            <a:r>
              <a:rPr lang="en-US" dirty="0" err="1"/>
              <a:t>sr</a:t>
            </a:r>
            <a:r>
              <a:rPr lang="en-US" dirty="0"/>
              <a:t>] in </a:t>
            </a:r>
            <a:r>
              <a:rPr lang="en-US" b="1" dirty="0"/>
              <a:t>Far-UV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Faint diffuse emission detection is very challenging, even with 6-m class space telescope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u="sng" dirty="0"/>
              <a:t>Without knowing the background, we cannot plan for future missions. </a:t>
            </a:r>
          </a:p>
          <a:p>
            <a:pPr lvl="1"/>
            <a:r>
              <a:rPr lang="en-US" dirty="0"/>
              <a:t>To detect such a faint feature, prior knowledge on background is essential.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64A0CA-4109-7B48-A382-EB7CDBF4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5DAA15-66C0-2F48-B7A5-EFC43683FF39}"/>
              </a:ext>
            </a:extLst>
          </p:cNvPr>
          <p:cNvSpPr txBox="1"/>
          <p:nvPr/>
        </p:nvSpPr>
        <p:spPr>
          <a:xfrm>
            <a:off x="252000" y="6275464"/>
            <a:ext cx="249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Anglés-Alcázar+21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F0B9E95-179E-C03C-6F01-DC73F187697B}"/>
              </a:ext>
            </a:extLst>
          </p:cNvPr>
          <p:cNvSpPr txBox="1">
            <a:spLocks/>
          </p:cNvSpPr>
          <p:nvPr/>
        </p:nvSpPr>
        <p:spPr>
          <a:xfrm>
            <a:off x="8253000" y="646544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/>
              <a:t>Presenter: Haeun Chung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F029964-DD49-3920-D4B9-F4E3471AB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034542"/>
            <a:ext cx="5329241" cy="532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50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90F41-5FC2-EB4A-BD84-AB5F5619E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the CGM and IGM in Emission - from Astro 2020 Decadal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F9B7-A413-3049-B65B-868C781B6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6466" y="853446"/>
            <a:ext cx="6243534" cy="5323518"/>
          </a:xfrm>
        </p:spPr>
        <p:txBody>
          <a:bodyPr>
            <a:normAutofit/>
          </a:bodyPr>
          <a:lstStyle/>
          <a:p>
            <a:r>
              <a:rPr lang="en-US" dirty="0"/>
              <a:t>”Mapping the </a:t>
            </a:r>
            <a:r>
              <a:rPr lang="en-US" dirty="0" err="1"/>
              <a:t>Circumgalactic</a:t>
            </a:r>
            <a:r>
              <a:rPr lang="en-US" dirty="0"/>
              <a:t> Medium and Intergalactic Medium in Emission”. (CGM/IGM)</a:t>
            </a:r>
          </a:p>
          <a:p>
            <a:pPr lvl="1"/>
            <a:r>
              <a:rPr lang="en-US" dirty="0"/>
              <a:t>Discovery area of the theme “Cosmic Ecosystem”, Pathway to Discovery in Astronomy and Astrophysics for the 2020s (PDAA), Galaxies</a:t>
            </a:r>
          </a:p>
          <a:p>
            <a:r>
              <a:rPr lang="en-US" dirty="0"/>
              <a:t>CGM/IGM in emission is often extremely faint – possibly below 10</a:t>
            </a:r>
            <a:r>
              <a:rPr lang="en-US" baseline="30000" dirty="0"/>
              <a:t>-20</a:t>
            </a:r>
            <a:r>
              <a:rPr lang="en-US" dirty="0"/>
              <a:t> erg/s/cm</a:t>
            </a:r>
            <a:r>
              <a:rPr lang="en-US" baseline="30000" dirty="0"/>
              <a:t>2</a:t>
            </a:r>
            <a:r>
              <a:rPr lang="en-US" dirty="0"/>
              <a:t>/arcsec</a:t>
            </a:r>
            <a:r>
              <a:rPr lang="en-US" baseline="30000" dirty="0"/>
              <a:t>2</a:t>
            </a:r>
            <a:r>
              <a:rPr lang="en-US" dirty="0"/>
              <a:t> (PDAA, D-16).</a:t>
            </a:r>
          </a:p>
          <a:p>
            <a:pPr lvl="1"/>
            <a:r>
              <a:rPr lang="en-US" dirty="0"/>
              <a:t>~10 LU [photons/s/cm</a:t>
            </a:r>
            <a:r>
              <a:rPr lang="en-US" baseline="30000" dirty="0"/>
              <a:t>2</a:t>
            </a:r>
            <a:r>
              <a:rPr lang="en-US" dirty="0"/>
              <a:t>/</a:t>
            </a:r>
            <a:r>
              <a:rPr lang="en-US" dirty="0" err="1"/>
              <a:t>sr</a:t>
            </a:r>
            <a:r>
              <a:rPr lang="en-US" dirty="0"/>
              <a:t>] in </a:t>
            </a:r>
            <a:r>
              <a:rPr lang="en-US" b="1" dirty="0"/>
              <a:t>Far-UV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Faint diffuse emission detection is very challenging, even with 6-m class space telescope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u="sng" dirty="0"/>
              <a:t>Without knowing the background, we cannot plan for future missions. </a:t>
            </a:r>
          </a:p>
          <a:p>
            <a:pPr lvl="1"/>
            <a:r>
              <a:rPr lang="en-US" dirty="0"/>
              <a:t>To detect such a faint feature, prior knowledge on background is essential.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64A0CA-4109-7B48-A382-EB7CDBF4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5DAA15-66C0-2F48-B7A5-EFC43683FF39}"/>
              </a:ext>
            </a:extLst>
          </p:cNvPr>
          <p:cNvSpPr txBox="1"/>
          <p:nvPr/>
        </p:nvSpPr>
        <p:spPr>
          <a:xfrm>
            <a:off x="252000" y="6275464"/>
            <a:ext cx="249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Anglés-Alcázar+21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F0B9E95-179E-C03C-6F01-DC73F187697B}"/>
              </a:ext>
            </a:extLst>
          </p:cNvPr>
          <p:cNvSpPr txBox="1">
            <a:spLocks/>
          </p:cNvSpPr>
          <p:nvPr/>
        </p:nvSpPr>
        <p:spPr>
          <a:xfrm>
            <a:off x="8253000" y="646544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/>
              <a:t>Presenter: Haeun Chung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CE98B7-4356-733C-FB30-114F27FD8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034542"/>
            <a:ext cx="5329241" cy="532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863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A6D5E-EF65-C54D-9509-FA336C2FD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know about FUV/LUV background as of year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5D761-2A3D-FE42-848D-9B89510B5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5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4F84093-671A-F840-B3B7-89095C79D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999" y="4943474"/>
            <a:ext cx="7180895" cy="1690061"/>
          </a:xfrm>
        </p:spPr>
        <p:txBody>
          <a:bodyPr>
            <a:normAutofit/>
          </a:bodyPr>
          <a:lstStyle/>
          <a:p>
            <a:r>
              <a:rPr lang="en-US" dirty="0"/>
              <a:t>At Far-UV (130 - 175 nm), we essentially have only a single data point, with spectral resolution of about </a:t>
            </a:r>
            <a:r>
              <a:rPr lang="en-US" b="1" dirty="0"/>
              <a:t>3</a:t>
            </a:r>
            <a:r>
              <a:rPr lang="en-US" dirty="0"/>
              <a:t>.   </a:t>
            </a:r>
          </a:p>
          <a:p>
            <a:pPr lvl="1"/>
            <a:r>
              <a:rPr lang="en-US" dirty="0"/>
              <a:t>GALEX FUV imaging data (134-179 nm), 65% sky coverage</a:t>
            </a:r>
          </a:p>
          <a:p>
            <a:pPr lvl="1"/>
            <a:r>
              <a:rPr lang="en-US" dirty="0"/>
              <a:t>FIMS/SPEAR L-band spectroscopic data (135-175 nm), 76% sky </a:t>
            </a:r>
            <a:r>
              <a:rPr lang="en-US" dirty="0" err="1"/>
              <a:t>cov</a:t>
            </a:r>
            <a:r>
              <a:rPr lang="en-US" dirty="0"/>
              <a:t>.</a:t>
            </a:r>
          </a:p>
          <a:p>
            <a:r>
              <a:rPr lang="en-US" b="1" u="sng" dirty="0"/>
              <a:t>At Lyman-UV (LUV, 90 - 115 nm), we only know the upper limit.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1235E06-0636-654A-B64A-9B11724A9AB7}"/>
              </a:ext>
            </a:extLst>
          </p:cNvPr>
          <p:cNvSpPr txBox="1">
            <a:spLocks/>
          </p:cNvSpPr>
          <p:nvPr/>
        </p:nvSpPr>
        <p:spPr>
          <a:xfrm>
            <a:off x="9196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344A3E-6A83-FA45-9953-AEAE9D52D21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Content Placeholder 6" descr="Chart&#10;&#10;Description automatically generated">
            <a:extLst>
              <a:ext uri="{FF2B5EF4-FFF2-40B4-BE49-F238E27FC236}">
                <a16:creationId xmlns:a16="http://schemas.microsoft.com/office/drawing/2014/main" id="{3CD87CBE-51DC-E94A-A835-CF60B1290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67" y="914400"/>
            <a:ext cx="6592805" cy="39719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B3DAFC-83B6-D946-AEAA-2635838F50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3438" y="806202"/>
            <a:ext cx="4039793" cy="30138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967739-8BEC-2748-9B34-33B7537C64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3438" y="3969296"/>
            <a:ext cx="4260850" cy="24511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68CD0AD-4AA8-304D-B100-30038271B670}"/>
              </a:ext>
            </a:extLst>
          </p:cNvPr>
          <p:cNvSpPr/>
          <p:nvPr/>
        </p:nvSpPr>
        <p:spPr>
          <a:xfrm>
            <a:off x="358823" y="4054527"/>
            <a:ext cx="777777" cy="276999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n-US" sz="1200" dirty="0"/>
              <a:t>Hill+2018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EFE68A-B95F-D248-9E95-E265C16AC05D}"/>
              </a:ext>
            </a:extLst>
          </p:cNvPr>
          <p:cNvSpPr/>
          <p:nvPr/>
        </p:nvSpPr>
        <p:spPr>
          <a:xfrm>
            <a:off x="10666511" y="3479158"/>
            <a:ext cx="1106393" cy="276999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n-US" sz="1200" dirty="0"/>
              <a:t>Hamden+2013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0D70FC-1BA5-B744-B129-6B295FB983CF}"/>
              </a:ext>
            </a:extLst>
          </p:cNvPr>
          <p:cNvSpPr/>
          <p:nvPr/>
        </p:nvSpPr>
        <p:spPr>
          <a:xfrm>
            <a:off x="10780811" y="6124962"/>
            <a:ext cx="707245" cy="276999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n-US" sz="1200" dirty="0"/>
              <a:t>Jo+2017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DEB2F6D-8A51-D845-A64B-3DE7AC671C6C}"/>
              </a:ext>
            </a:extLst>
          </p:cNvPr>
          <p:cNvGrpSpPr/>
          <p:nvPr/>
        </p:nvGrpSpPr>
        <p:grpSpPr>
          <a:xfrm>
            <a:off x="3439168" y="1249570"/>
            <a:ext cx="435154" cy="2691303"/>
            <a:chOff x="3410592" y="1128713"/>
            <a:chExt cx="435154" cy="2691303"/>
          </a:xfrm>
        </p:grpSpPr>
        <p:sp>
          <p:nvSpPr>
            <p:cNvPr id="14" name="Down Arrow 13">
              <a:extLst>
                <a:ext uri="{FF2B5EF4-FFF2-40B4-BE49-F238E27FC236}">
                  <a16:creationId xmlns:a16="http://schemas.microsoft.com/office/drawing/2014/main" id="{884755A1-CF98-C34C-9819-D8C17E260EA0}"/>
                </a:ext>
              </a:extLst>
            </p:cNvPr>
            <p:cNvSpPr/>
            <p:nvPr/>
          </p:nvSpPr>
          <p:spPr>
            <a:xfrm rot="10800000">
              <a:off x="3410592" y="2819890"/>
              <a:ext cx="435154" cy="100012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F0B3C7-7DDC-F942-8F0B-0D2B1FF1401F}"/>
                </a:ext>
              </a:extLst>
            </p:cNvPr>
            <p:cNvCxnSpPr>
              <a:endCxn id="14" idx="0"/>
            </p:cNvCxnSpPr>
            <p:nvPr/>
          </p:nvCxnSpPr>
          <p:spPr>
            <a:xfrm>
              <a:off x="3628169" y="1128713"/>
              <a:ext cx="0" cy="26913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D0F57FC-DB2D-B2E3-117D-274C8EB1AEF6}"/>
              </a:ext>
            </a:extLst>
          </p:cNvPr>
          <p:cNvSpPr txBox="1">
            <a:spLocks/>
          </p:cNvSpPr>
          <p:nvPr/>
        </p:nvSpPr>
        <p:spPr>
          <a:xfrm>
            <a:off x="8253000" y="646544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/>
              <a:t>Presenter: Haeun Chung</a:t>
            </a:r>
          </a:p>
        </p:txBody>
      </p:sp>
    </p:spTree>
    <p:extLst>
      <p:ext uri="{BB962C8B-B14F-4D97-AF65-F5344CB8AC3E}">
        <p14:creationId xmlns:p14="http://schemas.microsoft.com/office/powerpoint/2010/main" val="11129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D9F56-B58E-EC77-29F6-D04DD83B9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Lyman-UV Background: FIMS/SPEAR S-band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AD7A9-01C2-50BA-368D-EC1F18840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DAA70CE-B174-45EE-543D-34212D9864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403437"/>
              </p:ext>
            </p:extLst>
          </p:nvPr>
        </p:nvGraphicFramePr>
        <p:xfrm>
          <a:off x="252000" y="1011956"/>
          <a:ext cx="3800202" cy="212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8629">
                  <a:extLst>
                    <a:ext uri="{9D8B030D-6E8A-4147-A177-3AD203B41FA5}">
                      <a16:colId xmlns:a16="http://schemas.microsoft.com/office/drawing/2014/main" val="4064685410"/>
                    </a:ext>
                  </a:extLst>
                </a:gridCol>
                <a:gridCol w="1611573">
                  <a:extLst>
                    <a:ext uri="{9D8B030D-6E8A-4147-A177-3AD203B41FA5}">
                      <a16:colId xmlns:a16="http://schemas.microsoft.com/office/drawing/2014/main" val="410638806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FIMS/SPEAR S-band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49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Wavelength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900 – 1175 </a:t>
                      </a:r>
                      <a:r>
                        <a:rPr lang="en-US" dirty="0" err="1"/>
                        <a:t>Å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4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Spectral 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 ∼ 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25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Slit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4°  x 4.6’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671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Sensitivity </a:t>
                      </a:r>
                    </a:p>
                    <a:p>
                      <a:pPr algn="ctr"/>
                      <a:r>
                        <a:rPr lang="en-US" dirty="0"/>
                        <a:t>at O VI (1032A)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1000 LU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per 3° x 3°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250770"/>
                  </a:ext>
                </a:extLst>
              </a:tr>
            </a:tbl>
          </a:graphicData>
        </a:graphic>
      </p:graphicFrame>
      <p:pic>
        <p:nvPicPr>
          <p:cNvPr id="1028" name="Picture 4">
            <a:extLst>
              <a:ext uri="{FF2B5EF4-FFF2-40B4-BE49-F238E27FC236}">
                <a16:creationId xmlns:a16="http://schemas.microsoft.com/office/drawing/2014/main" id="{874D259F-2E3F-B388-059C-1A92C0FC44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45867"/>
          <a:stretch/>
        </p:blipFill>
        <p:spPr bwMode="auto">
          <a:xfrm>
            <a:off x="4326664" y="934012"/>
            <a:ext cx="3684696" cy="246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9B99882-4391-20E3-0CC1-598A088521A6}"/>
              </a:ext>
            </a:extLst>
          </p:cNvPr>
          <p:cNvSpPr txBox="1">
            <a:spLocks/>
          </p:cNvSpPr>
          <p:nvPr/>
        </p:nvSpPr>
        <p:spPr>
          <a:xfrm>
            <a:off x="8253000" y="646544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/>
              <a:t>Presenter: Haeun Chung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0345AAA-937B-5C06-11C7-7C27A7800A59}"/>
              </a:ext>
            </a:extLst>
          </p:cNvPr>
          <p:cNvGrpSpPr/>
          <p:nvPr/>
        </p:nvGrpSpPr>
        <p:grpSpPr>
          <a:xfrm>
            <a:off x="4211158" y="3808157"/>
            <a:ext cx="3684696" cy="2261385"/>
            <a:chOff x="8248980" y="3900882"/>
            <a:chExt cx="3684696" cy="2261385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114FD134-646A-66D9-2977-3B0CF0E96B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8980" y="3900882"/>
              <a:ext cx="3684696" cy="2261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874C6BC-34A6-B14E-DB02-D9E2860C4B81}"/>
                </a:ext>
              </a:extLst>
            </p:cNvPr>
            <p:cNvSpPr/>
            <p:nvPr/>
          </p:nvSpPr>
          <p:spPr>
            <a:xfrm>
              <a:off x="10879733" y="5871083"/>
              <a:ext cx="1053943" cy="276999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>
              <a:spAutoFit/>
            </a:bodyPr>
            <a:lstStyle/>
            <a:p>
              <a:r>
                <a:rPr lang="en-US" sz="1200" dirty="0"/>
                <a:t>Korpela+2003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A1717D2-4397-0BCC-47E7-B3E1BADCD38F}"/>
              </a:ext>
            </a:extLst>
          </p:cNvPr>
          <p:cNvGrpSpPr/>
          <p:nvPr/>
        </p:nvGrpSpPr>
        <p:grpSpPr>
          <a:xfrm>
            <a:off x="251999" y="3499135"/>
            <a:ext cx="3755903" cy="2816928"/>
            <a:chOff x="8331664" y="950743"/>
            <a:chExt cx="3602012" cy="2701510"/>
          </a:xfrm>
        </p:grpSpPr>
        <p:pic>
          <p:nvPicPr>
            <p:cNvPr id="5" name="Picture 2" descr="The instrument sits on a table, exhibiting wires and other complicated components.">
              <a:extLst>
                <a:ext uri="{FF2B5EF4-FFF2-40B4-BE49-F238E27FC236}">
                  <a16:creationId xmlns:a16="http://schemas.microsoft.com/office/drawing/2014/main" id="{C48B8045-D150-D382-500A-F3DA503B44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1664" y="950743"/>
              <a:ext cx="3602012" cy="270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59EED9-0B84-1D29-544F-E5FD6B70E4E5}"/>
                </a:ext>
              </a:extLst>
            </p:cNvPr>
            <p:cNvSpPr/>
            <p:nvPr/>
          </p:nvSpPr>
          <p:spPr>
            <a:xfrm>
              <a:off x="8883407" y="3405430"/>
              <a:ext cx="3050269" cy="243512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>
              <a:spAutoFit/>
            </a:bodyPr>
            <a:lstStyle/>
            <a:p>
              <a:r>
                <a:rPr lang="en-US" sz="1050" dirty="0"/>
                <a:t>https://</a:t>
              </a:r>
              <a:r>
                <a:rPr lang="en-US" sz="1050" dirty="0" err="1"/>
                <a:t>archive.stsci.edu</a:t>
              </a:r>
              <a:r>
                <a:rPr lang="en-US" sz="1050" dirty="0"/>
                <a:t>/missions-and-data/</a:t>
              </a:r>
              <a:r>
                <a:rPr lang="en-US" sz="1050" dirty="0" err="1"/>
                <a:t>fims</a:t>
              </a:r>
              <a:r>
                <a:rPr lang="en-US" sz="1050" dirty="0"/>
                <a:t>-spear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2EBC63E-508D-6562-B219-665B2D7B9A97}"/>
              </a:ext>
            </a:extLst>
          </p:cNvPr>
          <p:cNvGrpSpPr/>
          <p:nvPr/>
        </p:nvGrpSpPr>
        <p:grpSpPr>
          <a:xfrm>
            <a:off x="8137494" y="691041"/>
            <a:ext cx="4054506" cy="2743311"/>
            <a:chOff x="8137494" y="691041"/>
            <a:chExt cx="4054506" cy="274331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4493A0F-3909-6437-A584-BB5DA43F9B73}"/>
                </a:ext>
              </a:extLst>
            </p:cNvPr>
            <p:cNvGrpSpPr/>
            <p:nvPr/>
          </p:nvGrpSpPr>
          <p:grpSpPr>
            <a:xfrm>
              <a:off x="8137494" y="691041"/>
              <a:ext cx="3800202" cy="2743311"/>
              <a:chOff x="8137494" y="914821"/>
              <a:chExt cx="3800202" cy="2743311"/>
            </a:xfrm>
          </p:grpSpPr>
          <p:pic>
            <p:nvPicPr>
              <p:cNvPr id="7" name="Picture 4">
                <a:extLst>
                  <a:ext uri="{FF2B5EF4-FFF2-40B4-BE49-F238E27FC236}">
                    <a16:creationId xmlns:a16="http://schemas.microsoft.com/office/drawing/2014/main" id="{DC27DD16-A6C3-470D-F3CB-0CC3299A7A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953" t="52694" r="9423" b="165"/>
              <a:stretch/>
            </p:blipFill>
            <p:spPr bwMode="auto">
              <a:xfrm>
                <a:off x="8137494" y="1121529"/>
                <a:ext cx="3800202" cy="25366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219666-522A-4AF4-12B9-51FA3283D4F4}"/>
                  </a:ext>
                </a:extLst>
              </p:cNvPr>
              <p:cNvSpPr txBox="1"/>
              <p:nvPr/>
            </p:nvSpPr>
            <p:spPr>
              <a:xfrm>
                <a:off x="8767961" y="914821"/>
                <a:ext cx="260458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FIMS All-Sky spectrum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FB7CD64-9BC7-0E3E-08CA-FBC9F33FC6BB}"/>
                </a:ext>
              </a:extLst>
            </p:cNvPr>
            <p:cNvSpPr txBox="1"/>
            <p:nvPr/>
          </p:nvSpPr>
          <p:spPr>
            <a:xfrm>
              <a:off x="8881267" y="2606912"/>
              <a:ext cx="331073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-&gt; Cont.: ∼5,000 CU from inst. scatter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BAD809B-D538-CA71-A5B6-60074A9DFB5E}"/>
              </a:ext>
            </a:extLst>
          </p:cNvPr>
          <p:cNvGrpSpPr/>
          <p:nvPr/>
        </p:nvGrpSpPr>
        <p:grpSpPr>
          <a:xfrm>
            <a:off x="8137494" y="3316452"/>
            <a:ext cx="3877003" cy="3290388"/>
            <a:chOff x="8137494" y="3316452"/>
            <a:chExt cx="3877003" cy="3290388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A72F13D-6260-54B6-7F9A-E8A32BDE2BC7}"/>
                </a:ext>
              </a:extLst>
            </p:cNvPr>
            <p:cNvGrpSpPr/>
            <p:nvPr/>
          </p:nvGrpSpPr>
          <p:grpSpPr>
            <a:xfrm>
              <a:off x="8137494" y="3316452"/>
              <a:ext cx="3877003" cy="2791679"/>
              <a:chOff x="8137494" y="3540232"/>
              <a:chExt cx="3877003" cy="2791679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F76BBEEF-93E5-87E3-CE2A-FF329312F6C4}"/>
                  </a:ext>
                </a:extLst>
              </p:cNvPr>
              <p:cNvGrpSpPr/>
              <p:nvPr/>
            </p:nvGrpSpPr>
            <p:grpSpPr>
              <a:xfrm>
                <a:off x="8195247" y="3770157"/>
                <a:ext cx="3684696" cy="2561754"/>
                <a:chOff x="11284060" y="479265"/>
                <a:chExt cx="4242439" cy="2949520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B44970F3-8964-96D9-FCE9-8FF9C573E1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t="94352" b="277"/>
                <a:stretch/>
              </p:blipFill>
              <p:spPr>
                <a:xfrm>
                  <a:off x="11284060" y="3133062"/>
                  <a:ext cx="4242439" cy="295723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C4DE2BBB-E294-2767-1324-709DA2F248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t="1" b="51520"/>
                <a:stretch/>
              </p:blipFill>
              <p:spPr>
                <a:xfrm>
                  <a:off x="11284060" y="479265"/>
                  <a:ext cx="4242439" cy="2668884"/>
                </a:xfrm>
                <a:prstGeom prst="rect">
                  <a:avLst/>
                </a:prstGeom>
              </p:spPr>
            </p:pic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B039490-562D-4DBF-9554-452CFDB6B76D}"/>
                  </a:ext>
                </a:extLst>
              </p:cNvPr>
              <p:cNvSpPr txBox="1"/>
              <p:nvPr/>
            </p:nvSpPr>
            <p:spPr>
              <a:xfrm>
                <a:off x="8137494" y="3540232"/>
                <a:ext cx="387700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FUSE Spectrum example (Chung+2021) 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6C6DC26-CF73-5C5A-45D9-30CA4F0E0746}"/>
                </a:ext>
              </a:extLst>
            </p:cNvPr>
            <p:cNvSpPr txBox="1"/>
            <p:nvPr/>
          </p:nvSpPr>
          <p:spPr>
            <a:xfrm>
              <a:off x="8396507" y="6022065"/>
              <a:ext cx="286642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-&gt; Cont.: ∼10,000 CU, mostly </a:t>
              </a:r>
            </a:p>
            <a:p>
              <a:r>
                <a:rPr lang="en-US" sz="1600" dirty="0">
                  <a:solidFill>
                    <a:srgbClr val="FF0000"/>
                  </a:solidFill>
                </a:rPr>
                <a:t>from the detector BG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529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D9F56-B58E-EC77-29F6-D04DD83B9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Lyman-UV Background: FIMS/SPEAR S-band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AD7A9-01C2-50BA-368D-EC1F18840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DAA70CE-B174-45EE-543D-34212D986407}"/>
              </a:ext>
            </a:extLst>
          </p:cNvPr>
          <p:cNvGraphicFramePr>
            <a:graphicFrameLocks noGrp="1"/>
          </p:cNvGraphicFramePr>
          <p:nvPr/>
        </p:nvGraphicFramePr>
        <p:xfrm>
          <a:off x="252000" y="1011956"/>
          <a:ext cx="3800202" cy="212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8629">
                  <a:extLst>
                    <a:ext uri="{9D8B030D-6E8A-4147-A177-3AD203B41FA5}">
                      <a16:colId xmlns:a16="http://schemas.microsoft.com/office/drawing/2014/main" val="4064685410"/>
                    </a:ext>
                  </a:extLst>
                </a:gridCol>
                <a:gridCol w="1611573">
                  <a:extLst>
                    <a:ext uri="{9D8B030D-6E8A-4147-A177-3AD203B41FA5}">
                      <a16:colId xmlns:a16="http://schemas.microsoft.com/office/drawing/2014/main" val="410638806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FIMS/SPEAR S-band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49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Wavelength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900 – 1175 </a:t>
                      </a:r>
                      <a:r>
                        <a:rPr lang="en-US" dirty="0" err="1"/>
                        <a:t>Å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4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Spectral 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 ∼ 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25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Slit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4°  x 4.6’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671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Sensitivity </a:t>
                      </a:r>
                    </a:p>
                    <a:p>
                      <a:pPr algn="ctr"/>
                      <a:r>
                        <a:rPr lang="en-US" dirty="0"/>
                        <a:t>at O VI (1032A)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1000 LU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per 3° x 3°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250770"/>
                  </a:ext>
                </a:extLst>
              </a:tr>
            </a:tbl>
          </a:graphicData>
        </a:graphic>
      </p:graphicFrame>
      <p:pic>
        <p:nvPicPr>
          <p:cNvPr id="1028" name="Picture 4">
            <a:extLst>
              <a:ext uri="{FF2B5EF4-FFF2-40B4-BE49-F238E27FC236}">
                <a16:creationId xmlns:a16="http://schemas.microsoft.com/office/drawing/2014/main" id="{874D259F-2E3F-B388-059C-1A92C0FC44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45867"/>
          <a:stretch/>
        </p:blipFill>
        <p:spPr bwMode="auto">
          <a:xfrm>
            <a:off x="4326664" y="934012"/>
            <a:ext cx="3684696" cy="246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9B99882-4391-20E3-0CC1-598A088521A6}"/>
              </a:ext>
            </a:extLst>
          </p:cNvPr>
          <p:cNvSpPr txBox="1">
            <a:spLocks/>
          </p:cNvSpPr>
          <p:nvPr/>
        </p:nvSpPr>
        <p:spPr>
          <a:xfrm>
            <a:off x="8253000" y="646544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/>
              <a:t>Presenter: Haeun Chung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0345AAA-937B-5C06-11C7-7C27A7800A59}"/>
              </a:ext>
            </a:extLst>
          </p:cNvPr>
          <p:cNvGrpSpPr/>
          <p:nvPr/>
        </p:nvGrpSpPr>
        <p:grpSpPr>
          <a:xfrm>
            <a:off x="4211158" y="3808157"/>
            <a:ext cx="3684696" cy="2261385"/>
            <a:chOff x="8248980" y="3900882"/>
            <a:chExt cx="3684696" cy="2261385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114FD134-646A-66D9-2977-3B0CF0E96B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8980" y="3900882"/>
              <a:ext cx="3684696" cy="2261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874C6BC-34A6-B14E-DB02-D9E2860C4B81}"/>
                </a:ext>
              </a:extLst>
            </p:cNvPr>
            <p:cNvSpPr/>
            <p:nvPr/>
          </p:nvSpPr>
          <p:spPr>
            <a:xfrm>
              <a:off x="10879733" y="5871083"/>
              <a:ext cx="1053943" cy="276999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>
              <a:spAutoFit/>
            </a:bodyPr>
            <a:lstStyle/>
            <a:p>
              <a:r>
                <a:rPr lang="en-US" sz="1200" dirty="0"/>
                <a:t>Korpela+2003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A1717D2-4397-0BCC-47E7-B3E1BADCD38F}"/>
              </a:ext>
            </a:extLst>
          </p:cNvPr>
          <p:cNvGrpSpPr/>
          <p:nvPr/>
        </p:nvGrpSpPr>
        <p:grpSpPr>
          <a:xfrm>
            <a:off x="251999" y="3499135"/>
            <a:ext cx="3755903" cy="2816928"/>
            <a:chOff x="8331664" y="950743"/>
            <a:chExt cx="3602012" cy="2701510"/>
          </a:xfrm>
        </p:grpSpPr>
        <p:pic>
          <p:nvPicPr>
            <p:cNvPr id="5" name="Picture 2" descr="The instrument sits on a table, exhibiting wires and other complicated components.">
              <a:extLst>
                <a:ext uri="{FF2B5EF4-FFF2-40B4-BE49-F238E27FC236}">
                  <a16:creationId xmlns:a16="http://schemas.microsoft.com/office/drawing/2014/main" id="{C48B8045-D150-D382-500A-F3DA503B44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1664" y="950743"/>
              <a:ext cx="3602012" cy="270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59EED9-0B84-1D29-544F-E5FD6B70E4E5}"/>
                </a:ext>
              </a:extLst>
            </p:cNvPr>
            <p:cNvSpPr/>
            <p:nvPr/>
          </p:nvSpPr>
          <p:spPr>
            <a:xfrm>
              <a:off x="8883407" y="3405430"/>
              <a:ext cx="3050269" cy="243512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>
              <a:spAutoFit/>
            </a:bodyPr>
            <a:lstStyle/>
            <a:p>
              <a:r>
                <a:rPr lang="en-US" sz="1050" dirty="0"/>
                <a:t>https://</a:t>
              </a:r>
              <a:r>
                <a:rPr lang="en-US" sz="1050" dirty="0" err="1"/>
                <a:t>archive.stsci.edu</a:t>
              </a:r>
              <a:r>
                <a:rPr lang="en-US" sz="1050" dirty="0"/>
                <a:t>/missions-and-data/</a:t>
              </a:r>
              <a:r>
                <a:rPr lang="en-US" sz="1050" dirty="0" err="1"/>
                <a:t>fims</a:t>
              </a:r>
              <a:r>
                <a:rPr lang="en-US" sz="1050" dirty="0"/>
                <a:t>-spear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2EBC63E-508D-6562-B219-665B2D7B9A97}"/>
              </a:ext>
            </a:extLst>
          </p:cNvPr>
          <p:cNvGrpSpPr/>
          <p:nvPr/>
        </p:nvGrpSpPr>
        <p:grpSpPr>
          <a:xfrm>
            <a:off x="8137494" y="691041"/>
            <a:ext cx="4054506" cy="2743311"/>
            <a:chOff x="8137494" y="691041"/>
            <a:chExt cx="4054506" cy="274331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4493A0F-3909-6437-A584-BB5DA43F9B73}"/>
                </a:ext>
              </a:extLst>
            </p:cNvPr>
            <p:cNvGrpSpPr/>
            <p:nvPr/>
          </p:nvGrpSpPr>
          <p:grpSpPr>
            <a:xfrm>
              <a:off x="8137494" y="691041"/>
              <a:ext cx="3800202" cy="2743311"/>
              <a:chOff x="8137494" y="914821"/>
              <a:chExt cx="3800202" cy="2743311"/>
            </a:xfrm>
          </p:grpSpPr>
          <p:pic>
            <p:nvPicPr>
              <p:cNvPr id="7" name="Picture 4">
                <a:extLst>
                  <a:ext uri="{FF2B5EF4-FFF2-40B4-BE49-F238E27FC236}">
                    <a16:creationId xmlns:a16="http://schemas.microsoft.com/office/drawing/2014/main" id="{DC27DD16-A6C3-470D-F3CB-0CC3299A7A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953" t="52694" r="9423" b="165"/>
              <a:stretch/>
            </p:blipFill>
            <p:spPr bwMode="auto">
              <a:xfrm>
                <a:off x="8137494" y="1121529"/>
                <a:ext cx="3800202" cy="25366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219666-522A-4AF4-12B9-51FA3283D4F4}"/>
                  </a:ext>
                </a:extLst>
              </p:cNvPr>
              <p:cNvSpPr txBox="1"/>
              <p:nvPr/>
            </p:nvSpPr>
            <p:spPr>
              <a:xfrm>
                <a:off x="8767961" y="914821"/>
                <a:ext cx="260458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FIMS All-Sky spectrum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FB7CD64-9BC7-0E3E-08CA-FBC9F33FC6BB}"/>
                </a:ext>
              </a:extLst>
            </p:cNvPr>
            <p:cNvSpPr txBox="1"/>
            <p:nvPr/>
          </p:nvSpPr>
          <p:spPr>
            <a:xfrm>
              <a:off x="8881267" y="2606912"/>
              <a:ext cx="331073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-&gt; Cont.: ∼5,000 CU from inst. scatter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BAD809B-D538-CA71-A5B6-60074A9DFB5E}"/>
              </a:ext>
            </a:extLst>
          </p:cNvPr>
          <p:cNvGrpSpPr/>
          <p:nvPr/>
        </p:nvGrpSpPr>
        <p:grpSpPr>
          <a:xfrm>
            <a:off x="8137494" y="3316452"/>
            <a:ext cx="3877003" cy="3290388"/>
            <a:chOff x="8137494" y="3316452"/>
            <a:chExt cx="3877003" cy="3290388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A72F13D-6260-54B6-7F9A-E8A32BDE2BC7}"/>
                </a:ext>
              </a:extLst>
            </p:cNvPr>
            <p:cNvGrpSpPr/>
            <p:nvPr/>
          </p:nvGrpSpPr>
          <p:grpSpPr>
            <a:xfrm>
              <a:off x="8137494" y="3316452"/>
              <a:ext cx="3877003" cy="2791679"/>
              <a:chOff x="8137494" y="3540232"/>
              <a:chExt cx="3877003" cy="2791679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F76BBEEF-93E5-87E3-CE2A-FF329312F6C4}"/>
                  </a:ext>
                </a:extLst>
              </p:cNvPr>
              <p:cNvGrpSpPr/>
              <p:nvPr/>
            </p:nvGrpSpPr>
            <p:grpSpPr>
              <a:xfrm>
                <a:off x="8195247" y="3770157"/>
                <a:ext cx="3684696" cy="2561754"/>
                <a:chOff x="11284060" y="479265"/>
                <a:chExt cx="4242439" cy="2949520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B44970F3-8964-96D9-FCE9-8FF9C573E1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t="94352" b="277"/>
                <a:stretch/>
              </p:blipFill>
              <p:spPr>
                <a:xfrm>
                  <a:off x="11284060" y="3133062"/>
                  <a:ext cx="4242439" cy="295723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C4DE2BBB-E294-2767-1324-709DA2F248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t="1" b="51520"/>
                <a:stretch/>
              </p:blipFill>
              <p:spPr>
                <a:xfrm>
                  <a:off x="11284060" y="479265"/>
                  <a:ext cx="4242439" cy="2668884"/>
                </a:xfrm>
                <a:prstGeom prst="rect">
                  <a:avLst/>
                </a:prstGeom>
              </p:spPr>
            </p:pic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B039490-562D-4DBF-9554-452CFDB6B76D}"/>
                  </a:ext>
                </a:extLst>
              </p:cNvPr>
              <p:cNvSpPr txBox="1"/>
              <p:nvPr/>
            </p:nvSpPr>
            <p:spPr>
              <a:xfrm>
                <a:off x="8137494" y="3540232"/>
                <a:ext cx="387700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FUSE Spectrum example (Chung+2021) 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6C6DC26-CF73-5C5A-45D9-30CA4F0E0746}"/>
                </a:ext>
              </a:extLst>
            </p:cNvPr>
            <p:cNvSpPr txBox="1"/>
            <p:nvPr/>
          </p:nvSpPr>
          <p:spPr>
            <a:xfrm>
              <a:off x="8396507" y="6022065"/>
              <a:ext cx="286642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-&gt; Cont.: ∼10,000 CU, mostly </a:t>
              </a:r>
            </a:p>
            <a:p>
              <a:r>
                <a:rPr lang="en-US" sz="1600" dirty="0">
                  <a:solidFill>
                    <a:srgbClr val="FF0000"/>
                  </a:solidFill>
                </a:rPr>
                <a:t>from the detector BG 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8B8F030-ECBB-0889-02DD-5350A1C9FE7D}"/>
              </a:ext>
            </a:extLst>
          </p:cNvPr>
          <p:cNvSpPr txBox="1"/>
          <p:nvPr/>
        </p:nvSpPr>
        <p:spPr>
          <a:xfrm>
            <a:off x="1838066" y="1971360"/>
            <a:ext cx="8527018" cy="3231654"/>
          </a:xfrm>
          <a:prstGeom prst="rect">
            <a:avLst/>
          </a:prstGeom>
          <a:solidFill>
            <a:srgbClr val="E7E6E6">
              <a:alpha val="89804"/>
            </a:srgbClr>
          </a:solidFill>
        </p:spPr>
        <p:txBody>
          <a:bodyPr wrap="square">
            <a:spAutoFit/>
          </a:bodyPr>
          <a:lstStyle/>
          <a:p>
            <a:pPr algn="ctr"/>
            <a:endParaRPr lang="en-US" sz="3200" b="1" dirty="0">
              <a:solidFill>
                <a:srgbClr val="FF0000"/>
              </a:solidFill>
            </a:endParaRP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Q.: How bright is Lyman-UV Sky Background?</a:t>
            </a:r>
          </a:p>
          <a:p>
            <a:pPr algn="ctr"/>
            <a:endParaRPr lang="en-US" sz="2000" b="1" dirty="0">
              <a:solidFill>
                <a:srgbClr val="FF0000"/>
              </a:solidFill>
            </a:endParaRPr>
          </a:p>
          <a:p>
            <a:pPr algn="ctr"/>
            <a:r>
              <a:rPr lang="en-US" sz="8000" b="1" dirty="0">
                <a:solidFill>
                  <a:srgbClr val="FF0000"/>
                </a:solidFill>
              </a:rPr>
              <a:t> </a:t>
            </a:r>
            <a:endParaRPr lang="en-US" sz="2000" b="1" dirty="0">
              <a:solidFill>
                <a:srgbClr val="FF0000"/>
              </a:solidFill>
            </a:endParaRP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 </a:t>
            </a:r>
          </a:p>
          <a:p>
            <a:pPr algn="ctr"/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473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D9F56-B58E-EC77-29F6-D04DD83B9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Lyman-UV Background: FIMS/SPEAR S-band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AD7A9-01C2-50BA-368D-EC1F18840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DAA70CE-B174-45EE-543D-34212D986407}"/>
              </a:ext>
            </a:extLst>
          </p:cNvPr>
          <p:cNvGraphicFramePr>
            <a:graphicFrameLocks noGrp="1"/>
          </p:cNvGraphicFramePr>
          <p:nvPr/>
        </p:nvGraphicFramePr>
        <p:xfrm>
          <a:off x="252000" y="1011956"/>
          <a:ext cx="3800202" cy="212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8629">
                  <a:extLst>
                    <a:ext uri="{9D8B030D-6E8A-4147-A177-3AD203B41FA5}">
                      <a16:colId xmlns:a16="http://schemas.microsoft.com/office/drawing/2014/main" val="4064685410"/>
                    </a:ext>
                  </a:extLst>
                </a:gridCol>
                <a:gridCol w="1611573">
                  <a:extLst>
                    <a:ext uri="{9D8B030D-6E8A-4147-A177-3AD203B41FA5}">
                      <a16:colId xmlns:a16="http://schemas.microsoft.com/office/drawing/2014/main" val="410638806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FIMS/SPEAR S-band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49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Wavelength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900 – 1175 </a:t>
                      </a:r>
                      <a:r>
                        <a:rPr lang="en-US" dirty="0" err="1"/>
                        <a:t>Å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4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Spectral 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 ∼ 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25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Slit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4°  x 4.6’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671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Sensitivity </a:t>
                      </a:r>
                    </a:p>
                    <a:p>
                      <a:pPr algn="ctr"/>
                      <a:r>
                        <a:rPr lang="en-US" dirty="0"/>
                        <a:t>at O VI (1032A)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1000 LU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per 3° x 3°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250770"/>
                  </a:ext>
                </a:extLst>
              </a:tr>
            </a:tbl>
          </a:graphicData>
        </a:graphic>
      </p:graphicFrame>
      <p:pic>
        <p:nvPicPr>
          <p:cNvPr id="1028" name="Picture 4">
            <a:extLst>
              <a:ext uri="{FF2B5EF4-FFF2-40B4-BE49-F238E27FC236}">
                <a16:creationId xmlns:a16="http://schemas.microsoft.com/office/drawing/2014/main" id="{874D259F-2E3F-B388-059C-1A92C0FC44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45867"/>
          <a:stretch/>
        </p:blipFill>
        <p:spPr bwMode="auto">
          <a:xfrm>
            <a:off x="4326664" y="934012"/>
            <a:ext cx="3684696" cy="246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9B99882-4391-20E3-0CC1-598A088521A6}"/>
              </a:ext>
            </a:extLst>
          </p:cNvPr>
          <p:cNvSpPr txBox="1">
            <a:spLocks/>
          </p:cNvSpPr>
          <p:nvPr/>
        </p:nvSpPr>
        <p:spPr>
          <a:xfrm>
            <a:off x="8253000" y="646544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/>
              <a:t>Presenter: Haeun Chung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0345AAA-937B-5C06-11C7-7C27A7800A59}"/>
              </a:ext>
            </a:extLst>
          </p:cNvPr>
          <p:cNvGrpSpPr/>
          <p:nvPr/>
        </p:nvGrpSpPr>
        <p:grpSpPr>
          <a:xfrm>
            <a:off x="4211158" y="3808157"/>
            <a:ext cx="3684696" cy="2261385"/>
            <a:chOff x="8248980" y="3900882"/>
            <a:chExt cx="3684696" cy="2261385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114FD134-646A-66D9-2977-3B0CF0E96B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8980" y="3900882"/>
              <a:ext cx="3684696" cy="2261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874C6BC-34A6-B14E-DB02-D9E2860C4B81}"/>
                </a:ext>
              </a:extLst>
            </p:cNvPr>
            <p:cNvSpPr/>
            <p:nvPr/>
          </p:nvSpPr>
          <p:spPr>
            <a:xfrm>
              <a:off x="10879733" y="5871083"/>
              <a:ext cx="1053943" cy="276999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>
              <a:spAutoFit/>
            </a:bodyPr>
            <a:lstStyle/>
            <a:p>
              <a:r>
                <a:rPr lang="en-US" sz="1200" dirty="0"/>
                <a:t>Korpela+2003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A1717D2-4397-0BCC-47E7-B3E1BADCD38F}"/>
              </a:ext>
            </a:extLst>
          </p:cNvPr>
          <p:cNvGrpSpPr/>
          <p:nvPr/>
        </p:nvGrpSpPr>
        <p:grpSpPr>
          <a:xfrm>
            <a:off x="251999" y="3499135"/>
            <a:ext cx="3755903" cy="2816928"/>
            <a:chOff x="8331664" y="950743"/>
            <a:chExt cx="3602012" cy="2701510"/>
          </a:xfrm>
        </p:grpSpPr>
        <p:pic>
          <p:nvPicPr>
            <p:cNvPr id="5" name="Picture 2" descr="The instrument sits on a table, exhibiting wires and other complicated components.">
              <a:extLst>
                <a:ext uri="{FF2B5EF4-FFF2-40B4-BE49-F238E27FC236}">
                  <a16:creationId xmlns:a16="http://schemas.microsoft.com/office/drawing/2014/main" id="{C48B8045-D150-D382-500A-F3DA503B44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1664" y="950743"/>
              <a:ext cx="3602012" cy="270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59EED9-0B84-1D29-544F-E5FD6B70E4E5}"/>
                </a:ext>
              </a:extLst>
            </p:cNvPr>
            <p:cNvSpPr/>
            <p:nvPr/>
          </p:nvSpPr>
          <p:spPr>
            <a:xfrm>
              <a:off x="8883407" y="3405430"/>
              <a:ext cx="3050269" cy="243512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>
              <a:spAutoFit/>
            </a:bodyPr>
            <a:lstStyle/>
            <a:p>
              <a:r>
                <a:rPr lang="en-US" sz="1050" dirty="0"/>
                <a:t>https://</a:t>
              </a:r>
              <a:r>
                <a:rPr lang="en-US" sz="1050" dirty="0" err="1"/>
                <a:t>archive.stsci.edu</a:t>
              </a:r>
              <a:r>
                <a:rPr lang="en-US" sz="1050" dirty="0"/>
                <a:t>/missions-and-data/</a:t>
              </a:r>
              <a:r>
                <a:rPr lang="en-US" sz="1050" dirty="0" err="1"/>
                <a:t>fims</a:t>
              </a:r>
              <a:r>
                <a:rPr lang="en-US" sz="1050" dirty="0"/>
                <a:t>-spear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2EBC63E-508D-6562-B219-665B2D7B9A97}"/>
              </a:ext>
            </a:extLst>
          </p:cNvPr>
          <p:cNvGrpSpPr/>
          <p:nvPr/>
        </p:nvGrpSpPr>
        <p:grpSpPr>
          <a:xfrm>
            <a:off x="8137494" y="691041"/>
            <a:ext cx="4054506" cy="2743311"/>
            <a:chOff x="8137494" y="691041"/>
            <a:chExt cx="4054506" cy="274331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4493A0F-3909-6437-A584-BB5DA43F9B73}"/>
                </a:ext>
              </a:extLst>
            </p:cNvPr>
            <p:cNvGrpSpPr/>
            <p:nvPr/>
          </p:nvGrpSpPr>
          <p:grpSpPr>
            <a:xfrm>
              <a:off x="8137494" y="691041"/>
              <a:ext cx="3800202" cy="2743311"/>
              <a:chOff x="8137494" y="914821"/>
              <a:chExt cx="3800202" cy="2743311"/>
            </a:xfrm>
          </p:grpSpPr>
          <p:pic>
            <p:nvPicPr>
              <p:cNvPr id="7" name="Picture 4">
                <a:extLst>
                  <a:ext uri="{FF2B5EF4-FFF2-40B4-BE49-F238E27FC236}">
                    <a16:creationId xmlns:a16="http://schemas.microsoft.com/office/drawing/2014/main" id="{DC27DD16-A6C3-470D-F3CB-0CC3299A7A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953" t="52694" r="9423" b="165"/>
              <a:stretch/>
            </p:blipFill>
            <p:spPr bwMode="auto">
              <a:xfrm>
                <a:off x="8137494" y="1121529"/>
                <a:ext cx="3800202" cy="25366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219666-522A-4AF4-12B9-51FA3283D4F4}"/>
                  </a:ext>
                </a:extLst>
              </p:cNvPr>
              <p:cNvSpPr txBox="1"/>
              <p:nvPr/>
            </p:nvSpPr>
            <p:spPr>
              <a:xfrm>
                <a:off x="8767961" y="914821"/>
                <a:ext cx="260458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FIMS All-Sky spectrum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FB7CD64-9BC7-0E3E-08CA-FBC9F33FC6BB}"/>
                </a:ext>
              </a:extLst>
            </p:cNvPr>
            <p:cNvSpPr txBox="1"/>
            <p:nvPr/>
          </p:nvSpPr>
          <p:spPr>
            <a:xfrm>
              <a:off x="8881267" y="2606912"/>
              <a:ext cx="331073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-&gt; Cont.: ∼5,000 CU from inst. scatter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BAD809B-D538-CA71-A5B6-60074A9DFB5E}"/>
              </a:ext>
            </a:extLst>
          </p:cNvPr>
          <p:cNvGrpSpPr/>
          <p:nvPr/>
        </p:nvGrpSpPr>
        <p:grpSpPr>
          <a:xfrm>
            <a:off x="8137494" y="3316452"/>
            <a:ext cx="3877003" cy="3290388"/>
            <a:chOff x="8137494" y="3316452"/>
            <a:chExt cx="3877003" cy="3290388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A72F13D-6260-54B6-7F9A-E8A32BDE2BC7}"/>
                </a:ext>
              </a:extLst>
            </p:cNvPr>
            <p:cNvGrpSpPr/>
            <p:nvPr/>
          </p:nvGrpSpPr>
          <p:grpSpPr>
            <a:xfrm>
              <a:off x="8137494" y="3316452"/>
              <a:ext cx="3877003" cy="2791679"/>
              <a:chOff x="8137494" y="3540232"/>
              <a:chExt cx="3877003" cy="2791679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F76BBEEF-93E5-87E3-CE2A-FF329312F6C4}"/>
                  </a:ext>
                </a:extLst>
              </p:cNvPr>
              <p:cNvGrpSpPr/>
              <p:nvPr/>
            </p:nvGrpSpPr>
            <p:grpSpPr>
              <a:xfrm>
                <a:off x="8195247" y="3770157"/>
                <a:ext cx="3684696" cy="2561754"/>
                <a:chOff x="11284060" y="479265"/>
                <a:chExt cx="4242439" cy="2949520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B44970F3-8964-96D9-FCE9-8FF9C573E1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t="94352" b="277"/>
                <a:stretch/>
              </p:blipFill>
              <p:spPr>
                <a:xfrm>
                  <a:off x="11284060" y="3133062"/>
                  <a:ext cx="4242439" cy="295723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C4DE2BBB-E294-2767-1324-709DA2F248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t="1" b="51520"/>
                <a:stretch/>
              </p:blipFill>
              <p:spPr>
                <a:xfrm>
                  <a:off x="11284060" y="479265"/>
                  <a:ext cx="4242439" cy="2668884"/>
                </a:xfrm>
                <a:prstGeom prst="rect">
                  <a:avLst/>
                </a:prstGeom>
              </p:spPr>
            </p:pic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B039490-562D-4DBF-9554-452CFDB6B76D}"/>
                  </a:ext>
                </a:extLst>
              </p:cNvPr>
              <p:cNvSpPr txBox="1"/>
              <p:nvPr/>
            </p:nvSpPr>
            <p:spPr>
              <a:xfrm>
                <a:off x="8137494" y="3540232"/>
                <a:ext cx="387700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FUSE Spectrum example (Chung+2021) 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6C6DC26-CF73-5C5A-45D9-30CA4F0E0746}"/>
                </a:ext>
              </a:extLst>
            </p:cNvPr>
            <p:cNvSpPr txBox="1"/>
            <p:nvPr/>
          </p:nvSpPr>
          <p:spPr>
            <a:xfrm>
              <a:off x="8396507" y="6022065"/>
              <a:ext cx="286642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-&gt; Cont.: ∼10,000 CU, mostly </a:t>
              </a:r>
            </a:p>
            <a:p>
              <a:r>
                <a:rPr lang="en-US" sz="1600" dirty="0">
                  <a:solidFill>
                    <a:srgbClr val="FF0000"/>
                  </a:solidFill>
                </a:rPr>
                <a:t>from the detector BG 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E2887B7-BC25-C32E-B785-B0A253B9D56C}"/>
              </a:ext>
            </a:extLst>
          </p:cNvPr>
          <p:cNvSpPr txBox="1"/>
          <p:nvPr/>
        </p:nvSpPr>
        <p:spPr>
          <a:xfrm>
            <a:off x="1838066" y="1971360"/>
            <a:ext cx="8527018" cy="3231654"/>
          </a:xfrm>
          <a:prstGeom prst="rect">
            <a:avLst/>
          </a:prstGeom>
          <a:solidFill>
            <a:srgbClr val="E7E6E6">
              <a:alpha val="89804"/>
            </a:srgbClr>
          </a:solidFill>
        </p:spPr>
        <p:txBody>
          <a:bodyPr wrap="square">
            <a:spAutoFit/>
          </a:bodyPr>
          <a:lstStyle/>
          <a:p>
            <a:pPr algn="ctr"/>
            <a:endParaRPr lang="en-US" sz="3200" b="1" dirty="0">
              <a:solidFill>
                <a:srgbClr val="FF0000"/>
              </a:solidFill>
            </a:endParaRP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Q.: How bright is Lyman-UV Sky Background?</a:t>
            </a:r>
          </a:p>
          <a:p>
            <a:pPr algn="ctr"/>
            <a:endParaRPr lang="en-US" sz="2000" b="1" dirty="0">
              <a:solidFill>
                <a:srgbClr val="FF0000"/>
              </a:solidFill>
            </a:endParaRPr>
          </a:p>
          <a:p>
            <a:pPr algn="ctr"/>
            <a:r>
              <a:rPr lang="en-US" sz="8000" b="1" dirty="0">
                <a:solidFill>
                  <a:srgbClr val="FF0000"/>
                </a:solidFill>
              </a:rPr>
              <a:t>?</a:t>
            </a:r>
            <a:endParaRPr lang="en-US" sz="2000" b="1" dirty="0">
              <a:solidFill>
                <a:srgbClr val="FF0000"/>
              </a:solidFill>
            </a:endParaRP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(&lt; 1000 CU ?)</a:t>
            </a:r>
          </a:p>
          <a:p>
            <a:pPr algn="ctr"/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6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98CE7-1093-7810-D5AE-2315E5999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Nox</a:t>
            </a:r>
            <a:r>
              <a:rPr lang="en-US" dirty="0"/>
              <a:t>: Revealing the Dark Sky in Far-Ultraviolet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067C4-EB5D-A56C-902D-63ECF6310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9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217795A-6E05-96C4-CA6E-81E5FE886724}"/>
              </a:ext>
            </a:extLst>
          </p:cNvPr>
          <p:cNvSpPr txBox="1">
            <a:spLocks/>
          </p:cNvSpPr>
          <p:nvPr/>
        </p:nvSpPr>
        <p:spPr>
          <a:xfrm>
            <a:off x="5165124" y="853446"/>
            <a:ext cx="6774875" cy="5868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Mission Concept: A </a:t>
            </a:r>
            <a:r>
              <a:rPr lang="en-US" sz="2000" dirty="0" err="1"/>
              <a:t>SmallSat</a:t>
            </a:r>
            <a:r>
              <a:rPr lang="en-US" sz="2000" dirty="0"/>
              <a:t> UV telescope mission to map the </a:t>
            </a:r>
            <a:r>
              <a:rPr lang="en-US" sz="2000" b="1" dirty="0"/>
              <a:t>all-sky</a:t>
            </a:r>
            <a:r>
              <a:rPr lang="en-US" sz="2000" dirty="0"/>
              <a:t> Far-UV background via step-and-stare concept observation</a:t>
            </a:r>
            <a:endParaRPr lang="en-US" sz="2000" b="1" dirty="0"/>
          </a:p>
          <a:p>
            <a:r>
              <a:rPr lang="en-US" dirty="0"/>
              <a:t>Establish foundational baseline for all future UV missions</a:t>
            </a:r>
          </a:p>
          <a:p>
            <a:r>
              <a:rPr lang="en-US" sz="2000" dirty="0"/>
              <a:t>PI: Haeun Chung (University of Arizona)</a:t>
            </a:r>
          </a:p>
          <a:p>
            <a:r>
              <a:rPr lang="en-US" sz="2000" dirty="0"/>
              <a:t>Team:</a:t>
            </a:r>
          </a:p>
          <a:p>
            <a:pPr lvl="1"/>
            <a:r>
              <a:rPr lang="en-US" dirty="0"/>
              <a:t>Univ. of Arizona: Carlos Vargas, Erika Hamden, Walter Harris, Jason Corliss, and </a:t>
            </a:r>
            <a:r>
              <a:rPr lang="en-US" dirty="0" err="1"/>
              <a:t>Heejoo</a:t>
            </a:r>
            <a:r>
              <a:rPr lang="en-US" dirty="0"/>
              <a:t> Choi</a:t>
            </a:r>
          </a:p>
          <a:p>
            <a:pPr lvl="1"/>
            <a:r>
              <a:rPr lang="en-US" dirty="0"/>
              <a:t>GSFC: Manuel Quijada, Mateo </a:t>
            </a:r>
            <a:r>
              <a:rPr lang="en-US" dirty="0" err="1"/>
              <a:t>Batkis</a:t>
            </a:r>
            <a:r>
              <a:rPr lang="en-US" dirty="0"/>
              <a:t>, Luis Rodriguez de Marcos</a:t>
            </a:r>
          </a:p>
          <a:p>
            <a:pPr lvl="1"/>
            <a:r>
              <a:rPr lang="en-US" dirty="0"/>
              <a:t>JPL: April Jewell, John Hennessy, Leonidas Moustakas</a:t>
            </a:r>
          </a:p>
          <a:p>
            <a:pPr lvl="1"/>
            <a:r>
              <a:rPr lang="en-US" dirty="0"/>
              <a:t>Caltech: Drew Miles</a:t>
            </a:r>
          </a:p>
          <a:p>
            <a:pPr lvl="1"/>
            <a:r>
              <a:rPr lang="en-US" dirty="0"/>
              <a:t>Columbia U: David </a:t>
            </a:r>
            <a:r>
              <a:rPr lang="en-US" dirty="0" err="1"/>
              <a:t>Schiminovich</a:t>
            </a:r>
            <a:endParaRPr lang="en-US" dirty="0"/>
          </a:p>
          <a:p>
            <a:pPr lvl="1"/>
            <a:r>
              <a:rPr lang="en-US" dirty="0"/>
              <a:t>Iowa U: Keri Hoadley</a:t>
            </a:r>
          </a:p>
          <a:p>
            <a:pPr lvl="1"/>
            <a:r>
              <a:rPr lang="en-US" dirty="0"/>
              <a:t>Penn State: Fabien Grisé </a:t>
            </a:r>
          </a:p>
          <a:p>
            <a:pPr lvl="1"/>
            <a:r>
              <a:rPr lang="en-US" dirty="0"/>
              <a:t>KASI: Kwang-il </a:t>
            </a:r>
            <a:r>
              <a:rPr lang="en-US" dirty="0" err="1"/>
              <a:t>Seon</a:t>
            </a:r>
            <a:r>
              <a:rPr lang="en-US" dirty="0"/>
              <a:t>, Young-Soo Jo</a:t>
            </a:r>
          </a:p>
        </p:txBody>
      </p:sp>
      <p:pic>
        <p:nvPicPr>
          <p:cNvPr id="12" name="Picture 11" descr="A computer tower with a screen&#10;&#10;Description automatically generated with medium confidence">
            <a:extLst>
              <a:ext uri="{FF2B5EF4-FFF2-40B4-BE49-F238E27FC236}">
                <a16:creationId xmlns:a16="http://schemas.microsoft.com/office/drawing/2014/main" id="{4835F969-C15D-C988-97AB-0B10EB9DA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13" y="1006160"/>
            <a:ext cx="4140200" cy="5562600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3220DEA-2298-D847-171B-03A07133DD90}"/>
              </a:ext>
            </a:extLst>
          </p:cNvPr>
          <p:cNvSpPr txBox="1">
            <a:spLocks/>
          </p:cNvSpPr>
          <p:nvPr/>
        </p:nvSpPr>
        <p:spPr>
          <a:xfrm>
            <a:off x="8253000" y="646544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/>
              <a:t>Presenter: Haeun Chung</a:t>
            </a:r>
          </a:p>
        </p:txBody>
      </p:sp>
    </p:spTree>
    <p:extLst>
      <p:ext uri="{BB962C8B-B14F-4D97-AF65-F5344CB8AC3E}">
        <p14:creationId xmlns:p14="http://schemas.microsoft.com/office/powerpoint/2010/main" val="383560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98CE7-1093-7810-D5AE-2315E5999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Nox</a:t>
            </a:r>
            <a:r>
              <a:rPr lang="en-US" dirty="0"/>
              <a:t>: Revealing the Dark Sky in Far-Ultraviolet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067C4-EB5D-A56C-902D-63ECF6310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10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217795A-6E05-96C4-CA6E-81E5FE886724}"/>
              </a:ext>
            </a:extLst>
          </p:cNvPr>
          <p:cNvSpPr txBox="1">
            <a:spLocks/>
          </p:cNvSpPr>
          <p:nvPr/>
        </p:nvSpPr>
        <p:spPr>
          <a:xfrm>
            <a:off x="5165124" y="853446"/>
            <a:ext cx="6939790" cy="5868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Mission Concept: A </a:t>
            </a:r>
            <a:r>
              <a:rPr lang="en-US" sz="2000" dirty="0" err="1"/>
              <a:t>SmallSat</a:t>
            </a:r>
            <a:r>
              <a:rPr lang="en-US" sz="2000" dirty="0"/>
              <a:t> UV telescope mission to map </a:t>
            </a:r>
            <a:br>
              <a:rPr lang="en-US" sz="2000" dirty="0"/>
            </a:br>
            <a:r>
              <a:rPr lang="en-US" sz="2000" dirty="0"/>
              <a:t>the </a:t>
            </a:r>
            <a:r>
              <a:rPr lang="en-US" sz="2000" b="1" dirty="0"/>
              <a:t>all-sky</a:t>
            </a:r>
            <a:r>
              <a:rPr lang="en-US" sz="2000" dirty="0"/>
              <a:t> Far-UV background via step-and-stare concept observation</a:t>
            </a:r>
            <a:endParaRPr lang="en-US" sz="2000" b="1" dirty="0"/>
          </a:p>
          <a:p>
            <a:r>
              <a:rPr lang="en-US" dirty="0"/>
              <a:t>Establish foundational baseline for all future UV missions</a:t>
            </a:r>
          </a:p>
          <a:p>
            <a:r>
              <a:rPr lang="en-US" sz="2000" dirty="0"/>
              <a:t>PI: Haeun Chung (University of Arizona)</a:t>
            </a:r>
          </a:p>
          <a:p>
            <a:r>
              <a:rPr lang="en-US" sz="2000" dirty="0"/>
              <a:t>Team:</a:t>
            </a:r>
          </a:p>
          <a:p>
            <a:pPr lvl="1"/>
            <a:r>
              <a:rPr lang="en-US" dirty="0"/>
              <a:t>Univ. of Arizona: </a:t>
            </a:r>
            <a:r>
              <a:rPr lang="en-US" b="1" dirty="0">
                <a:solidFill>
                  <a:srgbClr val="00B050"/>
                </a:solidFill>
              </a:rPr>
              <a:t>Carlos Vargas</a:t>
            </a:r>
            <a:r>
              <a:rPr lang="en-US" dirty="0"/>
              <a:t>, </a:t>
            </a:r>
            <a:r>
              <a:rPr lang="en-US" b="1" dirty="0">
                <a:solidFill>
                  <a:srgbClr val="00B050"/>
                </a:solidFill>
              </a:rPr>
              <a:t>Erika Hamden</a:t>
            </a:r>
            <a:r>
              <a:rPr lang="en-US" dirty="0"/>
              <a:t>, Walter Harris, </a:t>
            </a:r>
            <a:r>
              <a:rPr lang="en-US" b="1" dirty="0">
                <a:solidFill>
                  <a:srgbClr val="00B050"/>
                </a:solidFill>
              </a:rPr>
              <a:t>Jason Corliss</a:t>
            </a:r>
            <a:r>
              <a:rPr lang="en-US" dirty="0"/>
              <a:t>, and </a:t>
            </a:r>
            <a:r>
              <a:rPr lang="en-US" dirty="0" err="1"/>
              <a:t>Heejoo</a:t>
            </a:r>
            <a:r>
              <a:rPr lang="en-US" dirty="0"/>
              <a:t> Choi</a:t>
            </a:r>
          </a:p>
          <a:p>
            <a:pPr lvl="1"/>
            <a:r>
              <a:rPr lang="en-US" dirty="0"/>
              <a:t>GSFC: </a:t>
            </a:r>
            <a:r>
              <a:rPr lang="en-US" b="1" dirty="0">
                <a:solidFill>
                  <a:srgbClr val="00B050"/>
                </a:solidFill>
              </a:rPr>
              <a:t>Manuel Quijada</a:t>
            </a:r>
            <a:r>
              <a:rPr lang="en-US" dirty="0"/>
              <a:t>, Mateo </a:t>
            </a:r>
            <a:r>
              <a:rPr lang="en-US" dirty="0" err="1"/>
              <a:t>Batkis</a:t>
            </a:r>
            <a:r>
              <a:rPr lang="en-US" dirty="0"/>
              <a:t>, Luis Rodriguez de Marcos</a:t>
            </a:r>
          </a:p>
          <a:p>
            <a:pPr lvl="1"/>
            <a:r>
              <a:rPr lang="en-US" dirty="0"/>
              <a:t>JPL: </a:t>
            </a:r>
            <a:r>
              <a:rPr lang="en-US" b="1" dirty="0">
                <a:solidFill>
                  <a:srgbClr val="00B050"/>
                </a:solidFill>
              </a:rPr>
              <a:t>April Jewell</a:t>
            </a:r>
            <a:r>
              <a:rPr lang="en-US" dirty="0"/>
              <a:t>, </a:t>
            </a:r>
            <a:r>
              <a:rPr lang="en-US" b="1" dirty="0">
                <a:solidFill>
                  <a:srgbClr val="00B050"/>
                </a:solidFill>
              </a:rPr>
              <a:t>John Hennessy</a:t>
            </a:r>
            <a:r>
              <a:rPr lang="en-US" dirty="0"/>
              <a:t>, </a:t>
            </a:r>
            <a:r>
              <a:rPr lang="en-US" b="1" dirty="0">
                <a:solidFill>
                  <a:srgbClr val="00B050"/>
                </a:solidFill>
              </a:rPr>
              <a:t>Leonidas Moustakas</a:t>
            </a:r>
          </a:p>
          <a:p>
            <a:pPr lvl="1"/>
            <a:r>
              <a:rPr lang="en-US" dirty="0"/>
              <a:t>Caltech: </a:t>
            </a:r>
            <a:r>
              <a:rPr lang="en-US" b="1" dirty="0">
                <a:solidFill>
                  <a:srgbClr val="00B050"/>
                </a:solidFill>
              </a:rPr>
              <a:t>Drew Miles</a:t>
            </a:r>
          </a:p>
          <a:p>
            <a:pPr lvl="1"/>
            <a:r>
              <a:rPr lang="en-US" dirty="0"/>
              <a:t>Columbia U: </a:t>
            </a:r>
            <a:r>
              <a:rPr lang="en-US" b="1" dirty="0">
                <a:solidFill>
                  <a:srgbClr val="00B050"/>
                </a:solidFill>
              </a:rPr>
              <a:t>David </a:t>
            </a:r>
            <a:r>
              <a:rPr lang="en-US" b="1" dirty="0" err="1">
                <a:solidFill>
                  <a:srgbClr val="00B050"/>
                </a:solidFill>
              </a:rPr>
              <a:t>Schiminovich</a:t>
            </a:r>
            <a:endParaRPr lang="en-US" b="1" dirty="0">
              <a:solidFill>
                <a:srgbClr val="00B050"/>
              </a:solidFill>
            </a:endParaRPr>
          </a:p>
          <a:p>
            <a:pPr lvl="1"/>
            <a:r>
              <a:rPr lang="en-US" dirty="0"/>
              <a:t>Iowa U: </a:t>
            </a:r>
            <a:r>
              <a:rPr lang="en-US" b="1" dirty="0">
                <a:solidFill>
                  <a:srgbClr val="00B050"/>
                </a:solidFill>
              </a:rPr>
              <a:t>Keri Hoadley</a:t>
            </a:r>
          </a:p>
          <a:p>
            <a:pPr lvl="1"/>
            <a:r>
              <a:rPr lang="en-US" dirty="0"/>
              <a:t>Penn State: </a:t>
            </a:r>
            <a:r>
              <a:rPr lang="en-US" b="1" dirty="0">
                <a:solidFill>
                  <a:srgbClr val="00B050"/>
                </a:solidFill>
              </a:rPr>
              <a:t>Fabien Grisé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KASI: Kwang-il </a:t>
            </a:r>
            <a:r>
              <a:rPr lang="en-US" dirty="0" err="1"/>
              <a:t>Seon</a:t>
            </a:r>
            <a:r>
              <a:rPr lang="en-US" dirty="0"/>
              <a:t>, Young-Soo Jo</a:t>
            </a:r>
          </a:p>
        </p:txBody>
      </p:sp>
      <p:pic>
        <p:nvPicPr>
          <p:cNvPr id="12" name="Picture 11" descr="A computer tower with a screen&#10;&#10;Description automatically generated with medium confidence">
            <a:extLst>
              <a:ext uri="{FF2B5EF4-FFF2-40B4-BE49-F238E27FC236}">
                <a16:creationId xmlns:a16="http://schemas.microsoft.com/office/drawing/2014/main" id="{4835F969-C15D-C988-97AB-0B10EB9DA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13" y="1006160"/>
            <a:ext cx="4140200" cy="5562600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3220DEA-2298-D847-171B-03A07133DD90}"/>
              </a:ext>
            </a:extLst>
          </p:cNvPr>
          <p:cNvSpPr txBox="1">
            <a:spLocks/>
          </p:cNvSpPr>
          <p:nvPr/>
        </p:nvSpPr>
        <p:spPr>
          <a:xfrm>
            <a:off x="8253000" y="646544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/>
              <a:t>Presenter: Haeun Chung</a:t>
            </a:r>
          </a:p>
        </p:txBody>
      </p:sp>
    </p:spTree>
    <p:extLst>
      <p:ext uri="{BB962C8B-B14F-4D97-AF65-F5344CB8AC3E}">
        <p14:creationId xmlns:p14="http://schemas.microsoft.com/office/powerpoint/2010/main" val="3144064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98CE7-1093-7810-D5AE-2315E5999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Nox</a:t>
            </a:r>
            <a:r>
              <a:rPr lang="en-US" dirty="0"/>
              <a:t>: Goal &amp; Objectives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067C4-EB5D-A56C-902D-63ECF6310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11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217795A-6E05-96C4-CA6E-81E5FE886724}"/>
              </a:ext>
            </a:extLst>
          </p:cNvPr>
          <p:cNvSpPr txBox="1">
            <a:spLocks/>
          </p:cNvSpPr>
          <p:nvPr/>
        </p:nvSpPr>
        <p:spPr>
          <a:xfrm>
            <a:off x="5193792" y="853446"/>
            <a:ext cx="6746207" cy="5868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Goal: Unveiling the Drivers of Galaxy Growth (Astro2020 Theme "Cosmic Ecosystems" Priority Area)</a:t>
            </a:r>
          </a:p>
          <a:p>
            <a:endParaRPr lang="en-US" dirty="0"/>
          </a:p>
          <a:p>
            <a:r>
              <a:rPr lang="en-US" dirty="0"/>
              <a:t>Science Objectives: </a:t>
            </a:r>
          </a:p>
          <a:p>
            <a:pPr lvl="1"/>
            <a:r>
              <a:rPr lang="en-US" dirty="0"/>
              <a:t>Determine the intensity and spatial distribution of LUV background</a:t>
            </a:r>
          </a:p>
          <a:p>
            <a:pPr lvl="1"/>
            <a:r>
              <a:rPr lang="en-US" dirty="0"/>
              <a:t>Determine spatial distribution of Milky-Way warm-hot halo gas</a:t>
            </a:r>
          </a:p>
          <a:p>
            <a:pPr lvl="1"/>
            <a:endParaRPr lang="en-US" dirty="0"/>
          </a:p>
          <a:p>
            <a:r>
              <a:rPr lang="en-US" dirty="0"/>
              <a:t>TRL Advancement for HWO &amp; future UV missions</a:t>
            </a:r>
          </a:p>
          <a:p>
            <a:pPr lvl="1"/>
            <a:r>
              <a:rPr lang="en-US" dirty="0"/>
              <a:t>UV Coating (</a:t>
            </a:r>
            <a:r>
              <a:rPr lang="en-US" dirty="0" err="1"/>
              <a:t>Al+xeLiF</a:t>
            </a:r>
            <a:r>
              <a:rPr lang="en-US" dirty="0"/>
              <a:t> and Al+eLiF+MgF</a:t>
            </a:r>
            <a:r>
              <a:rPr lang="en-US" baseline="-25000" dirty="0"/>
              <a:t>2</a:t>
            </a:r>
            <a:r>
              <a:rPr lang="en-US" dirty="0"/>
              <a:t> capping)</a:t>
            </a:r>
          </a:p>
          <a:p>
            <a:pPr lvl="1"/>
            <a:r>
              <a:rPr lang="en-US" dirty="0"/>
              <a:t>UV Grating (e-beam lithography Si grating)</a:t>
            </a:r>
          </a:p>
          <a:p>
            <a:pPr lvl="1"/>
            <a:r>
              <a:rPr lang="en-US" dirty="0"/>
              <a:t>UV Detector (UV optimized delta-doped EMCCD)</a:t>
            </a:r>
            <a:endParaRPr lang="en-US" sz="2800" dirty="0"/>
          </a:p>
        </p:txBody>
      </p:sp>
      <p:pic>
        <p:nvPicPr>
          <p:cNvPr id="3" name="Picture 2" descr="A computer tower with a screen&#10;&#10;Description automatically generated with medium confidence">
            <a:extLst>
              <a:ext uri="{FF2B5EF4-FFF2-40B4-BE49-F238E27FC236}">
                <a16:creationId xmlns:a16="http://schemas.microsoft.com/office/drawing/2014/main" id="{354BF3DB-4E56-2906-1691-E117EB8A9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813" y="1006160"/>
            <a:ext cx="4140200" cy="5562600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8A778B-62E1-A118-E46A-CA4F995F9DD2}"/>
              </a:ext>
            </a:extLst>
          </p:cNvPr>
          <p:cNvSpPr txBox="1">
            <a:spLocks/>
          </p:cNvSpPr>
          <p:nvPr/>
        </p:nvSpPr>
        <p:spPr>
          <a:xfrm>
            <a:off x="8253000" y="646544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/>
              <a:t>Presenter: Haeun Chung</a:t>
            </a:r>
          </a:p>
        </p:txBody>
      </p:sp>
    </p:spTree>
    <p:extLst>
      <p:ext uri="{BB962C8B-B14F-4D97-AF65-F5344CB8AC3E}">
        <p14:creationId xmlns:p14="http://schemas.microsoft.com/office/powerpoint/2010/main" val="397891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98CE7-1093-7810-D5AE-2315E5999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Payload: Lyman-UV Imaging Spectrograph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067C4-EB5D-A56C-902D-63ECF6310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F217795A-6E05-96C4-CA6E-81E5FE88672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8828" y="853446"/>
                <a:ext cx="6491333" cy="5868028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Small</a:t>
                </a:r>
                <a:r>
                  <a:rPr lang="ko-KR" altLang="en-US" dirty="0"/>
                  <a:t> </a:t>
                </a:r>
                <a:r>
                  <a:rPr lang="en-US" altLang="ko-KR" dirty="0"/>
                  <a:t>N</a:t>
                </a:r>
                <a:r>
                  <a:rPr lang="ko-KR" altLang="en-US" dirty="0"/>
                  <a:t> </a:t>
                </a:r>
                <a:r>
                  <a:rPr lang="en-US" altLang="ko-KR" dirty="0"/>
                  <a:t>reflection </a:t>
                </a:r>
                <a:r>
                  <a:rPr lang="en-US" dirty="0"/>
                  <a:t>telescope + spectrograph</a:t>
                </a:r>
              </a:p>
              <a:p>
                <a:pPr lvl="1"/>
                <a:r>
                  <a:rPr lang="en-US" dirty="0"/>
                  <a:t>Field of view: &gt; 2.5 degree x 1.2 arcmin</a:t>
                </a:r>
              </a:p>
              <a:p>
                <a:pPr lvl="2"/>
                <a:r>
                  <a:rPr lang="en-US" dirty="0"/>
                  <a:t>Spatial resolution: &lt; 2 arcmin</a:t>
                </a:r>
              </a:p>
              <a:p>
                <a:pPr lvl="1"/>
                <a:r>
                  <a:rPr lang="en-US" dirty="0"/>
                  <a:t>Wavelength range: 90– 115 nm (Lyman UV)</a:t>
                </a:r>
              </a:p>
              <a:p>
                <a:pPr lvl="2"/>
                <a:r>
                  <a:rPr lang="en-US" dirty="0"/>
                  <a:t>Spectral resolution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): &gt; 1000</a:t>
                </a:r>
              </a:p>
              <a:p>
                <a:pPr lvl="1"/>
                <a:r>
                  <a:rPr lang="en-US" dirty="0"/>
                  <a:t>Flat, blazed Si-grating (~5,000 l/mm)</a:t>
                </a:r>
              </a:p>
              <a:p>
                <a:pPr lvl="1"/>
                <a:r>
                  <a:rPr lang="en-US" dirty="0"/>
                  <a:t>UV-sensitive EMCCD detector </a:t>
                </a:r>
              </a:p>
              <a:p>
                <a:pPr lvl="2"/>
                <a:r>
                  <a:rPr lang="en-US" dirty="0"/>
                  <a:t>with passive cooling (&lt; -100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Sensitivity (5σ, per 1000 sec, 0.5 deg. x 0.5 deg.)</a:t>
                </a:r>
              </a:p>
              <a:p>
                <a:pPr lvl="1"/>
                <a:r>
                  <a:rPr lang="en-US" dirty="0"/>
                  <a:t>Continuum: </a:t>
                </a:r>
                <a:r>
                  <a:rPr lang="en-US" b="1" u="sng" dirty="0"/>
                  <a:t>40 CU</a:t>
                </a:r>
                <a:r>
                  <a:rPr lang="en-US" dirty="0"/>
                  <a:t> (LUV, 20x deeper than FIMS/SPEAR)</a:t>
                </a:r>
              </a:p>
              <a:p>
                <a:pPr lvl="1"/>
                <a:r>
                  <a:rPr lang="en-US" dirty="0"/>
                  <a:t>O VI: </a:t>
                </a:r>
                <a:r>
                  <a:rPr lang="en-US" b="1" u="sng" dirty="0"/>
                  <a:t>2000 LU</a:t>
                </a:r>
                <a:r>
                  <a:rPr lang="en-US" dirty="0"/>
                  <a:t> (@103 nm, 10x deeper than FIMS/SPEAR)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Will be built based on the heritage and lessons-learned from previous/ongoing UV missions at the University of Arizona (Aspera, FIREBall-2, SHIMCO, and more)</a:t>
                </a:r>
              </a:p>
            </p:txBody>
          </p:sp>
        </mc:Choice>
        <mc:Fallback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F217795A-6E05-96C4-CA6E-81E5FE886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8828" y="853446"/>
                <a:ext cx="6491333" cy="5868028"/>
              </a:xfrm>
              <a:prstGeom prst="rect">
                <a:avLst/>
              </a:prstGeom>
              <a:blipFill>
                <a:blip r:embed="rId2"/>
                <a:stretch>
                  <a:fillRect l="-7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Content Placeholder 6" descr="A blue and grey machine with blue lines&#10;&#10;Description automatically generated with medium confidence">
            <a:extLst>
              <a:ext uri="{FF2B5EF4-FFF2-40B4-BE49-F238E27FC236}">
                <a16:creationId xmlns:a16="http://schemas.microsoft.com/office/drawing/2014/main" id="{DF78BF17-F2DC-71A8-5ED3-8BA3FC34A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2000" y="1990624"/>
            <a:ext cx="5196269" cy="3396188"/>
          </a:xfr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6348C47-FD2F-3E6F-FDF8-90514415410E}"/>
              </a:ext>
            </a:extLst>
          </p:cNvPr>
          <p:cNvSpPr txBox="1">
            <a:spLocks/>
          </p:cNvSpPr>
          <p:nvPr/>
        </p:nvSpPr>
        <p:spPr>
          <a:xfrm>
            <a:off x="8253000" y="646544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/>
              <a:t>Presenter: Haeun Chung</a:t>
            </a:r>
          </a:p>
        </p:txBody>
      </p:sp>
    </p:spTree>
    <p:extLst>
      <p:ext uri="{BB962C8B-B14F-4D97-AF65-F5344CB8AC3E}">
        <p14:creationId xmlns:p14="http://schemas.microsoft.com/office/powerpoint/2010/main" val="84109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FA1A9-9CA9-A5A1-E8BA-57A143087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683BC-98F4-AF69-DDEC-6CBC1EA3C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4A3E-6A83-FA45-9953-AEAE9D52D213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 descr="A box with a box inside&#10;&#10;Description automatically generated with medium confidence">
            <a:extLst>
              <a:ext uri="{FF2B5EF4-FFF2-40B4-BE49-F238E27FC236}">
                <a16:creationId xmlns:a16="http://schemas.microsoft.com/office/drawing/2014/main" id="{61AB3781-71CD-B67E-6E35-B440AFFCC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00" y="1356394"/>
            <a:ext cx="5254369" cy="359930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77F2D9F-F6FD-07E4-AC7A-9AF03E6B5893}"/>
              </a:ext>
            </a:extLst>
          </p:cNvPr>
          <p:cNvSpPr txBox="1">
            <a:spLocks/>
          </p:cNvSpPr>
          <p:nvPr/>
        </p:nvSpPr>
        <p:spPr>
          <a:xfrm>
            <a:off x="5558829" y="853446"/>
            <a:ext cx="6381170" cy="4990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/>
              <a:t>Nox</a:t>
            </a:r>
            <a:r>
              <a:rPr lang="en-US" sz="2000" dirty="0"/>
              <a:t>: </a:t>
            </a:r>
            <a:r>
              <a:rPr lang="en-US" dirty="0"/>
              <a:t>A </a:t>
            </a:r>
            <a:r>
              <a:rPr lang="en-US" dirty="0" err="1"/>
              <a:t>S</a:t>
            </a:r>
            <a:r>
              <a:rPr lang="en-US" sz="2000" dirty="0" err="1"/>
              <a:t>mallSat</a:t>
            </a:r>
            <a:r>
              <a:rPr lang="en-US" sz="2000" dirty="0"/>
              <a:t> UV telescope mission concept to map the </a:t>
            </a:r>
            <a:r>
              <a:rPr lang="en-US" sz="2000" b="1" dirty="0"/>
              <a:t>all-sky</a:t>
            </a:r>
            <a:r>
              <a:rPr lang="en-US" sz="2000" dirty="0"/>
              <a:t> Far-UV background</a:t>
            </a:r>
          </a:p>
          <a:p>
            <a:pPr lvl="1"/>
            <a:r>
              <a:rPr lang="en-US" dirty="0"/>
              <a:t>Lyman-UV background survey</a:t>
            </a:r>
          </a:p>
          <a:p>
            <a:pPr lvl="1"/>
            <a:r>
              <a:rPr lang="en-US" dirty="0"/>
              <a:t>Milky-Way warm-hot CGM survey</a:t>
            </a:r>
          </a:p>
          <a:p>
            <a:endParaRPr lang="en-US" sz="2000" dirty="0"/>
          </a:p>
          <a:p>
            <a:r>
              <a:rPr lang="en-US" dirty="0"/>
              <a:t>Establish foundational baseline for all future UV missions</a:t>
            </a:r>
          </a:p>
          <a:p>
            <a:pPr lvl="1"/>
            <a:endParaRPr lang="en-US" dirty="0"/>
          </a:p>
          <a:p>
            <a:r>
              <a:rPr lang="en-US" dirty="0"/>
              <a:t>Lyman-UV imaging spectrograph</a:t>
            </a:r>
          </a:p>
          <a:p>
            <a:pPr lvl="1"/>
            <a:r>
              <a:rPr lang="en-US" dirty="0"/>
              <a:t>State-of-art UV coating, grating, and detector</a:t>
            </a:r>
          </a:p>
          <a:p>
            <a:pPr lvl="1"/>
            <a:r>
              <a:rPr lang="en-US" dirty="0"/>
              <a:t>Unprecedented continuum sensitivity at 90-115 nm</a:t>
            </a:r>
          </a:p>
          <a:p>
            <a:pPr lvl="2"/>
            <a:r>
              <a:rPr lang="en-US" dirty="0"/>
              <a:t>Continuum Sensitivity: </a:t>
            </a:r>
            <a:r>
              <a:rPr lang="en-US" b="1" dirty="0"/>
              <a:t>40 CU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O VI line sensitivity: </a:t>
            </a:r>
            <a:r>
              <a:rPr lang="en-US" b="1" dirty="0"/>
              <a:t>2000 LU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9CF376F-9807-3981-79AD-9EB4DFFC5537}"/>
              </a:ext>
            </a:extLst>
          </p:cNvPr>
          <p:cNvSpPr txBox="1">
            <a:spLocks/>
          </p:cNvSpPr>
          <p:nvPr/>
        </p:nvSpPr>
        <p:spPr>
          <a:xfrm>
            <a:off x="8253000" y="646544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/>
              <a:t>Presenter: Haeun Chung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824F89-A819-345D-BEF4-E3D51545490A}"/>
              </a:ext>
            </a:extLst>
          </p:cNvPr>
          <p:cNvSpPr txBox="1"/>
          <p:nvPr/>
        </p:nvSpPr>
        <p:spPr>
          <a:xfrm>
            <a:off x="3050275" y="5551924"/>
            <a:ext cx="61005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2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3397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27338</TotalTime>
  <Words>1462</Words>
  <Application>Microsoft Macintosh PowerPoint</Application>
  <PresentationFormat>Widescreen</PresentationFormat>
  <Paragraphs>207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PowerPoint Presentation</vt:lpstr>
      <vt:lpstr>Mapping the CGM and IGM in Emission - from Astro 2020 Decadal</vt:lpstr>
      <vt:lpstr>Mapping the CGM and IGM in Emission - from Astro 2020 Decadal</vt:lpstr>
      <vt:lpstr>Mapping the CGM and IGM in Emission - from Astro 2020 Decadal</vt:lpstr>
      <vt:lpstr>What do we know about FUV/LUV background as of year 2024</vt:lpstr>
      <vt:lpstr>Lyman-UV Background: FIMS/SPEAR S-band</vt:lpstr>
      <vt:lpstr>Lyman-UV Background: FIMS/SPEAR S-band</vt:lpstr>
      <vt:lpstr>Lyman-UV Background: FIMS/SPEAR S-band</vt:lpstr>
      <vt:lpstr>Nox: Revealing the Dark Sky in Far-Ultraviolet</vt:lpstr>
      <vt:lpstr>Nox: Revealing the Dark Sky in Far-Ultraviolet</vt:lpstr>
      <vt:lpstr>Nox: Goal &amp; Objectives</vt:lpstr>
      <vt:lpstr>Payload: Lyman-UV Imaging Spectrograph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Chung, Haeun - (haeunchung)</dc:creator>
  <cp:lastModifiedBy>Chung, Haeun - (haeunchung)</cp:lastModifiedBy>
  <cp:revision>260</cp:revision>
  <dcterms:created xsi:type="dcterms:W3CDTF">2020-05-07T19:12:44Z</dcterms:created>
  <dcterms:modified xsi:type="dcterms:W3CDTF">2024-05-09T14:25:27Z</dcterms:modified>
</cp:coreProperties>
</file>