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3"/>
  </p:notesMasterIdLst>
  <p:handoutMasterIdLst>
    <p:handoutMasterId r:id="rId4"/>
  </p:handoutMasterIdLst>
  <p:sldIdLst>
    <p:sldId id="536" r:id="rId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p:restoredTop sz="95921"/>
  </p:normalViewPr>
  <p:slideViewPr>
    <p:cSldViewPr>
      <p:cViewPr varScale="1">
        <p:scale>
          <a:sx n="115" d="100"/>
          <a:sy n="115" d="100"/>
        </p:scale>
        <p:origin x="148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the work</a:t>
            </a:r>
            <a:r>
              <a:rPr lang="en-US" altLang="en-US" baseline="0" dirty="0">
                <a:latin typeface="Times" pitchFamily="-106" charset="0"/>
                <a:ea typeface="ＭＳ Ｐゴシック" pitchFamily="-106" charset="-128"/>
              </a:rPr>
              <a:t> or the results.</a:t>
            </a:r>
            <a:endParaRPr lang="en-US" altLang="en-US" dirty="0">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s://doi.org/10.3847/1538-3881/ab2a7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3086100" y="132055"/>
            <a:ext cx="5943600" cy="782345"/>
          </a:xfrm>
        </p:spPr>
        <p:txBody>
          <a:bodyPr/>
          <a:lstStyle/>
          <a:p>
            <a:pPr eaLnBrk="1" hangingPunct="1">
              <a:lnSpc>
                <a:spcPts val="2000"/>
              </a:lnSpc>
              <a:spcBef>
                <a:spcPts val="800"/>
              </a:spcBef>
              <a:spcAft>
                <a:spcPts val="0"/>
              </a:spcAft>
            </a:pPr>
            <a:r>
              <a:rPr lang="en-US" sz="1700" dirty="0">
                <a:solidFill>
                  <a:schemeClr val="tx1"/>
                </a:solidFill>
                <a:latin typeface="Arial Narrow" panose="020B0604020202020204" pitchFamily="34" charset="0"/>
                <a:cs typeface="Arial Narrow" panose="020B0604020202020204" pitchFamily="34" charset="0"/>
              </a:rPr>
              <a:t>Empirical Predictions for the Period Distribution of Planets to be Discovered by the Transiting Exoplanet Survey Satellite</a:t>
            </a:r>
            <a:br>
              <a:rPr lang="en-US" sz="2400" dirty="0">
                <a:solidFill>
                  <a:schemeClr val="tx1"/>
                </a:solidFill>
              </a:rPr>
            </a:br>
            <a:r>
              <a:rPr lang="en-US" sz="1300" b="0" dirty="0">
                <a:solidFill>
                  <a:srgbClr val="002060"/>
                </a:solidFill>
                <a:ea typeface="ＭＳ Ｐゴシック" pitchFamily="-106" charset="-128"/>
              </a:rPr>
              <a:t>Jonathan Jiang, Jet Propulsion Laboratory, Caltech</a:t>
            </a:r>
            <a:endParaRPr lang="en-US" altLang="en-US" sz="1300" b="0" dirty="0">
              <a:solidFill>
                <a:schemeClr val="tx1"/>
              </a:solidFill>
              <a:ea typeface="ＭＳ Ｐゴシック" pitchFamily="-106" charset="-128"/>
            </a:endParaRPr>
          </a:p>
        </p:txBody>
      </p:sp>
      <p:sp>
        <p:nvSpPr>
          <p:cNvPr id="3075" name="Text Box 7"/>
          <p:cNvSpPr txBox="1">
            <a:spLocks noChangeArrowheads="1"/>
          </p:cNvSpPr>
          <p:nvPr/>
        </p:nvSpPr>
        <p:spPr bwMode="auto">
          <a:xfrm>
            <a:off x="143595" y="2050426"/>
            <a:ext cx="4351753" cy="2893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just">
              <a:spcBef>
                <a:spcPct val="50000"/>
              </a:spcBef>
            </a:pPr>
            <a:r>
              <a:rPr lang="en-US" altLang="en-US" sz="1200" b="1" dirty="0">
                <a:solidFill>
                  <a:srgbClr val="0000FF"/>
                </a:solidFill>
              </a:rPr>
              <a:t>Data &amp; Results: </a:t>
            </a:r>
            <a:r>
              <a:rPr lang="en-US" sz="1200" dirty="0"/>
              <a:t>Our mathematical analysis finds that, for the two-transit criterion, the expected mean value of most frequent detected orbital period is 5.0 days with a most detected range of 2.1 to 12 days in the region with the observation of 27 days. Near the poles where the observational duration is 351 days, the expected mean orbital period is 11 days with a most detected range from 3.4 to 36 days. For one-transit, the most frequent detected orbital period is 8.2 days in the region with the observation of 27 days and 11 days near the poles. For the entire TESS mission containing several sectors, the mean value of orbital period is 8.5 days for two-transit and 10 days for one-transit, respectively. With such orbital periods, the majority of exoplanets detected by TESS will be closer to their host stars than Mercury to our Sun, whose orbital period is 88 days. </a:t>
            </a:r>
            <a:endParaRPr lang="en-US" sz="1200" dirty="0">
              <a:latin typeface="+mj-lt"/>
            </a:endParaRPr>
          </a:p>
        </p:txBody>
      </p:sp>
      <p:sp>
        <p:nvSpPr>
          <p:cNvPr id="3076" name="Text Box 8"/>
          <p:cNvSpPr txBox="1">
            <a:spLocks noChangeArrowheads="1"/>
          </p:cNvSpPr>
          <p:nvPr/>
        </p:nvSpPr>
        <p:spPr bwMode="auto">
          <a:xfrm>
            <a:off x="116546" y="5850193"/>
            <a:ext cx="8722654" cy="7566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just"/>
            <a:r>
              <a:rPr lang="en-US" sz="1150" dirty="0"/>
              <a:t>Jiang, J.H. et al. Empirical Predictions for the Period Distribution of Planets to be Discovered by the Transiting Exoplanet Survey Satellite, </a:t>
            </a:r>
            <a:r>
              <a:rPr lang="en-US" sz="1150" i="1" dirty="0"/>
              <a:t>The Astrophysical Journal</a:t>
            </a:r>
            <a:r>
              <a:rPr lang="en-US" sz="1150" dirty="0"/>
              <a:t>, 158:96 (14pp), </a:t>
            </a:r>
            <a:r>
              <a:rPr lang="en-US" sz="1150" dirty="0">
                <a:hlinkClick r:id="rId4"/>
              </a:rPr>
              <a:t>https://doi.org/10.3847/1538-3881/ab2a7a</a:t>
            </a:r>
            <a:r>
              <a:rPr lang="en-US" sz="1150" dirty="0"/>
              <a:t>, 2019.</a:t>
            </a:r>
            <a:endParaRPr lang="en-US" altLang="en-US" sz="1150" dirty="0">
              <a:solidFill>
                <a:srgbClr val="003399"/>
              </a:solidFill>
            </a:endParaRPr>
          </a:p>
          <a:p>
            <a:pPr algn="just">
              <a:spcBef>
                <a:spcPts val="1100"/>
              </a:spcBef>
            </a:pPr>
            <a:r>
              <a:rPr lang="en-US" altLang="en-US" sz="1100" b="1" dirty="0">
                <a:solidFill>
                  <a:srgbClr val="003399"/>
                </a:solidFill>
              </a:rPr>
              <a:t>This work was supported by a Exoplanet Study Initiative at the Jet Propulsion Laboratory, California Institute of Technology </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450"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Rectangle 4">
            <a:extLst>
              <a:ext uri="{FF2B5EF4-FFF2-40B4-BE49-F238E27FC236}">
                <a16:creationId xmlns:a16="http://schemas.microsoft.com/office/drawing/2014/main" id="{5086BA3E-893C-3A46-868A-055DEB1961CD}"/>
              </a:ext>
            </a:extLst>
          </p:cNvPr>
          <p:cNvSpPr/>
          <p:nvPr/>
        </p:nvSpPr>
        <p:spPr>
          <a:xfrm>
            <a:off x="144048" y="1143000"/>
            <a:ext cx="8847552" cy="830997"/>
          </a:xfrm>
          <a:prstGeom prst="rect">
            <a:avLst/>
          </a:prstGeom>
        </p:spPr>
        <p:txBody>
          <a:bodyPr wrap="square">
            <a:spAutoFit/>
          </a:bodyPr>
          <a:lstStyle/>
          <a:p>
            <a:pPr algn="just">
              <a:spcBef>
                <a:spcPct val="50000"/>
              </a:spcBef>
            </a:pPr>
            <a:r>
              <a:rPr lang="en-US" altLang="en-US" sz="1200" b="1" dirty="0">
                <a:solidFill>
                  <a:srgbClr val="0000FF"/>
                </a:solidFill>
              </a:rPr>
              <a:t>Science Motivation: </a:t>
            </a:r>
            <a:r>
              <a:rPr lang="en-US" sz="1200" dirty="0"/>
              <a:t>Launched in April 2018, NASA’s Transiting Exoplanet Survey Satellite (TESS) has been performing a wide-field survey for exoplanets orbiting bright stars with a goal to produce a database for follow-on studies using ground-based telescopes. Since the orbital periods of exoplanets detectable by TESS vary in different regions of the celestial sphere, due to different observation durations, a realistic estimation of these orbital periods is needed.</a:t>
            </a:r>
          </a:p>
        </p:txBody>
      </p:sp>
      <p:sp>
        <p:nvSpPr>
          <p:cNvPr id="6" name="Rectangle 5">
            <a:extLst>
              <a:ext uri="{FF2B5EF4-FFF2-40B4-BE49-F238E27FC236}">
                <a16:creationId xmlns:a16="http://schemas.microsoft.com/office/drawing/2014/main" id="{901A0412-B5EC-C443-AD80-7D3CA241B8A4}"/>
              </a:ext>
            </a:extLst>
          </p:cNvPr>
          <p:cNvSpPr/>
          <p:nvPr/>
        </p:nvSpPr>
        <p:spPr>
          <a:xfrm>
            <a:off x="116546" y="4950729"/>
            <a:ext cx="4378802" cy="830997"/>
          </a:xfrm>
          <a:prstGeom prst="rect">
            <a:avLst/>
          </a:prstGeom>
        </p:spPr>
        <p:txBody>
          <a:bodyPr wrap="square">
            <a:spAutoFit/>
          </a:bodyPr>
          <a:lstStyle/>
          <a:p>
            <a:pPr algn="just">
              <a:spcBef>
                <a:spcPct val="50000"/>
              </a:spcBef>
            </a:pPr>
            <a:r>
              <a:rPr lang="en-US" altLang="en-US" sz="1200" b="1" dirty="0">
                <a:solidFill>
                  <a:srgbClr val="0000FF"/>
                </a:solidFill>
              </a:rPr>
              <a:t>Significance: </a:t>
            </a:r>
            <a:r>
              <a:rPr lang="en-US" altLang="en-US" sz="1200" dirty="0"/>
              <a:t>This study is very helpful to the exoplanet data analysis; It also provides critical information for understanding the formation and evolution of the star system that hosts the exoplanet detected by the TESS mission.</a:t>
            </a:r>
            <a:endParaRPr lang="en-US" sz="1200" dirty="0"/>
          </a:p>
        </p:txBody>
      </p:sp>
      <p:sp>
        <p:nvSpPr>
          <p:cNvPr id="16" name="TextBox 15">
            <a:extLst>
              <a:ext uri="{FF2B5EF4-FFF2-40B4-BE49-F238E27FC236}">
                <a16:creationId xmlns:a16="http://schemas.microsoft.com/office/drawing/2014/main" id="{46C3D046-6548-8644-B186-2FD7158FB9C8}"/>
              </a:ext>
            </a:extLst>
          </p:cNvPr>
          <p:cNvSpPr txBox="1"/>
          <p:nvPr/>
        </p:nvSpPr>
        <p:spPr>
          <a:xfrm>
            <a:off x="4590288" y="4867326"/>
            <a:ext cx="4271376" cy="830997"/>
          </a:xfrm>
          <a:prstGeom prst="rect">
            <a:avLst/>
          </a:prstGeom>
          <a:solidFill>
            <a:srgbClr val="C4DEF8"/>
          </a:solidFill>
        </p:spPr>
        <p:txBody>
          <a:bodyPr wrap="square" rtlCol="0">
            <a:spAutoFit/>
          </a:bodyPr>
          <a:lstStyle/>
          <a:p>
            <a:pPr algn="just"/>
            <a:r>
              <a:rPr lang="en-US" sz="1200" b="1" dirty="0">
                <a:latin typeface="Arial Narrow" panose="020B0604020202020204" pitchFamily="34" charset="0"/>
                <a:cs typeface="Arial Narrow" panose="020B0604020202020204" pitchFamily="34" charset="0"/>
              </a:rPr>
              <a:t>Figure: </a:t>
            </a:r>
            <a:r>
              <a:rPr lang="en-US" sz="1200" dirty="0">
                <a:latin typeface="Arial Narrow" panose="020B0604020202020204" pitchFamily="34" charset="0"/>
                <a:cs typeface="Arial Narrow" panose="020B0604020202020204" pitchFamily="34" charset="0"/>
              </a:rPr>
              <a:t>Duration of observations on the celestial sphere by TESS, distinguished by color. Mean orbital period and detection range of TESS’s most frequently detected orbital period of exoplanets for two-transit and one-transit criteria are listed by the text inside the color-bars. </a:t>
            </a:r>
          </a:p>
        </p:txBody>
      </p:sp>
      <p:pic>
        <p:nvPicPr>
          <p:cNvPr id="12" name="图片 2">
            <a:extLst>
              <a:ext uri="{FF2B5EF4-FFF2-40B4-BE49-F238E27FC236}">
                <a16:creationId xmlns:a16="http://schemas.microsoft.com/office/drawing/2014/main" id="{B7035445-0785-464F-B218-83ACC7B44D9E}"/>
              </a:ext>
            </a:extLst>
          </p:cNvPr>
          <p:cNvPicPr>
            <a:picLocks noChangeAspect="1"/>
          </p:cNvPicPr>
          <p:nvPr/>
        </p:nvPicPr>
        <p:blipFill rotWithShape="1">
          <a:blip r:embed="rId7">
            <a:extLst>
              <a:ext uri="{28A0092B-C50C-407E-A947-70E740481C1C}">
                <a14:useLocalDpi xmlns:a14="http://schemas.microsoft.com/office/drawing/2010/main" val="0"/>
              </a:ext>
            </a:extLst>
          </a:blip>
          <a:srcRect r="4110"/>
          <a:stretch/>
        </p:blipFill>
        <p:spPr bwMode="auto">
          <a:xfrm>
            <a:off x="4501546" y="1971726"/>
            <a:ext cx="4337653" cy="2746665"/>
          </a:xfrm>
          <a:prstGeom prst="rect">
            <a:avLst/>
          </a:prstGeom>
          <a:noFill/>
        </p:spPr>
      </p:pic>
    </p:spTree>
  </p:cSld>
  <p:clrMapOvr>
    <a:masterClrMapping/>
  </p:clrMapOvr>
  <p:transition>
    <p:wipe dir="d"/>
  </p:transition>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9721</TotalTime>
  <Words>434</Words>
  <Application>Microsoft Macintosh PowerPoint</Application>
  <PresentationFormat>On-screen Show (4:3)</PresentationFormat>
  <Paragraphs>13</Paragraphs>
  <Slides>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ＭＳ Ｐゴシック</vt:lpstr>
      <vt:lpstr>ＭＳ Ｐゴシック</vt:lpstr>
      <vt:lpstr>Arial</vt:lpstr>
      <vt:lpstr>Arial Narrow</vt:lpstr>
      <vt:lpstr>Helvetica</vt:lpstr>
      <vt:lpstr>Times</vt:lpstr>
      <vt:lpstr>Wingdings</vt:lpstr>
      <vt:lpstr>1_Blank</vt:lpstr>
      <vt:lpstr>Photo Editor Photo</vt:lpstr>
      <vt:lpstr>Empirical Predictions for the Period Distribution of Planets to be Discovered by the Transiting Exoplanet Survey Satellite Jonathan Jiang, Jet Propulsion Laboratory, Caltech</vt:lpstr>
    </vt:vector>
  </TitlesOfParts>
  <Company>NASA HQ</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Jonathan H Jiang</cp:lastModifiedBy>
  <cp:revision>364</cp:revision>
  <cp:lastPrinted>2007-09-25T19:58:52Z</cp:lastPrinted>
  <dcterms:created xsi:type="dcterms:W3CDTF">2008-11-10T22:26:59Z</dcterms:created>
  <dcterms:modified xsi:type="dcterms:W3CDTF">2019-08-03T09:25:12Z</dcterms:modified>
</cp:coreProperties>
</file>