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4"/>
  </p:notesMasterIdLst>
  <p:handoutMasterIdLst>
    <p:handoutMasterId r:id="rId5"/>
  </p:handoutMasterIdLst>
  <p:sldIdLst>
    <p:sldId id="536" r:id="rId2"/>
    <p:sldId id="537" r:id="rId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5pPr>
    <a:lvl6pPr marL="2286000" algn="l" defTabSz="914400" rtl="0" eaLnBrk="1" latinLnBrk="0" hangingPunct="1">
      <a:defRPr sz="2400" kern="1200">
        <a:solidFill>
          <a:schemeClr val="tx1"/>
        </a:solidFill>
        <a:latin typeface="Arial" charset="0"/>
        <a:ea typeface="ＭＳ Ｐゴシック" pitchFamily="-106" charset="-128"/>
        <a:cs typeface="+mn-cs"/>
      </a:defRPr>
    </a:lvl6pPr>
    <a:lvl7pPr marL="2743200" algn="l" defTabSz="914400" rtl="0" eaLnBrk="1" latinLnBrk="0" hangingPunct="1">
      <a:defRPr sz="2400" kern="1200">
        <a:solidFill>
          <a:schemeClr val="tx1"/>
        </a:solidFill>
        <a:latin typeface="Arial" charset="0"/>
        <a:ea typeface="ＭＳ Ｐゴシック" pitchFamily="-106" charset="-128"/>
        <a:cs typeface="+mn-cs"/>
      </a:defRPr>
    </a:lvl7pPr>
    <a:lvl8pPr marL="3200400" algn="l" defTabSz="914400" rtl="0" eaLnBrk="1" latinLnBrk="0" hangingPunct="1">
      <a:defRPr sz="2400" kern="1200">
        <a:solidFill>
          <a:schemeClr val="tx1"/>
        </a:solidFill>
        <a:latin typeface="Arial" charset="0"/>
        <a:ea typeface="ＭＳ Ｐゴシック" pitchFamily="-106" charset="-128"/>
        <a:cs typeface="+mn-cs"/>
      </a:defRPr>
    </a:lvl8pPr>
    <a:lvl9pPr marL="3657600" algn="l" defTabSz="914400" rtl="0" eaLnBrk="1" latinLnBrk="0" hangingPunct="1">
      <a:defRPr sz="2400"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a:srgbClr val="FF0552"/>
    <a:srgbClr val="FF9900"/>
    <a:srgbClr val="FF125D"/>
    <a:srgbClr val="C0B37A"/>
    <a:srgbClr val="0066FF"/>
    <a:srgbClr val="F0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53"/>
    <p:restoredTop sz="87738"/>
  </p:normalViewPr>
  <p:slideViewPr>
    <p:cSldViewPr>
      <p:cViewPr varScale="1">
        <p:scale>
          <a:sx n="111" d="100"/>
          <a:sy n="111" d="100"/>
        </p:scale>
        <p:origin x="276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706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E46C475-8A35-415A-9CA4-2A19E95FA6E7}" type="slidenum">
              <a:rPr lang="en-US"/>
              <a:pPr>
                <a:defRPr/>
              </a:pPr>
              <a:t>‹#›</a:t>
            </a:fld>
            <a:endParaRPr lang="en-US"/>
          </a:p>
        </p:txBody>
      </p:sp>
    </p:spTree>
    <p:extLst>
      <p:ext uri="{BB962C8B-B14F-4D97-AF65-F5344CB8AC3E}">
        <p14:creationId xmlns:p14="http://schemas.microsoft.com/office/powerpoint/2010/main" val="647557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6A13BC90-0074-43EE-BB9C-DD96ADFE8CE6}" type="slidenum">
              <a:rPr lang="en-US"/>
              <a:pPr>
                <a:defRPr/>
              </a:pPr>
              <a:t>‹#›</a:t>
            </a:fld>
            <a:endParaRPr lang="en-US"/>
          </a:p>
        </p:txBody>
      </p:sp>
    </p:spTree>
    <p:extLst>
      <p:ext uri="{BB962C8B-B14F-4D97-AF65-F5344CB8AC3E}">
        <p14:creationId xmlns:p14="http://schemas.microsoft.com/office/powerpoint/2010/main" val="2022465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742950" indent="-28575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11430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6002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20574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spcBef>
                <a:spcPct val="0"/>
              </a:spcBef>
            </a:pPr>
            <a:fld id="{B101207D-5BDA-4BED-8240-D3FC29C8C655}" type="slidenum">
              <a:rPr lang="en-US" altLang="en-US" smtClean="0">
                <a:latin typeface="Arial" charset="0"/>
              </a:rPr>
              <a:pPr>
                <a:spcBef>
                  <a:spcPct val="0"/>
                </a:spcBef>
              </a:pPr>
              <a:t>1</a:t>
            </a:fld>
            <a:endParaRPr lang="en-US" altLang="en-US">
              <a:latin typeface="Arial" charset="0"/>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lgn="r">
              <a:spcBef>
                <a:spcPct val="0"/>
              </a:spcBef>
            </a:pPr>
            <a:fld id="{DB0EE1A8-34CE-4F32-BF25-9D4E96A7F8DF}" type="slidenum">
              <a:rPr lang="en-US" altLang="en-US">
                <a:latin typeface="Arial" charset="0"/>
              </a:rPr>
              <a:pPr algn="r">
                <a:spcBef>
                  <a:spcPct val="0"/>
                </a:spcBef>
              </a:pPr>
              <a:t>1</a:t>
            </a:fld>
            <a:endParaRPr lang="en-US" altLang="en-US">
              <a:latin typeface="Arial" charset="0"/>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a:t>
            </a:r>
            <a:r>
              <a:rPr lang="en-US" altLang="en-US">
                <a:latin typeface="Times" pitchFamily="-106" charset="0"/>
                <a:ea typeface="ＭＳ Ｐゴシック" pitchFamily="-106" charset="-128"/>
              </a:rPr>
              <a:t>the work</a:t>
            </a:r>
            <a:r>
              <a:rPr lang="en-US" altLang="en-US" baseline="0">
                <a:latin typeface="Times" pitchFamily="-106" charset="0"/>
                <a:ea typeface="ＭＳ Ｐゴシック" pitchFamily="-106" charset="-128"/>
              </a:rPr>
              <a:t> or the results.</a:t>
            </a:r>
            <a:endParaRPr lang="en-US" altLang="en-US">
              <a:latin typeface="Times" pitchFamily="-106" charset="0"/>
              <a:ea typeface="ＭＳ Ｐゴシック" pitchFamily="-106" charset="-128"/>
            </a:endParaRPr>
          </a:p>
        </p:txBody>
      </p:sp>
    </p:spTree>
    <p:extLst>
      <p:ext uri="{BB962C8B-B14F-4D97-AF65-F5344CB8AC3E}">
        <p14:creationId xmlns:p14="http://schemas.microsoft.com/office/powerpoint/2010/main" val="322454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8524"/>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87650" y="3175"/>
            <a:ext cx="6140450"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963613" y="1290638"/>
            <a:ext cx="7845425" cy="497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0" name="Rectangle 6">
            <a:hlinkClick r:id="" action="ppaction://hlinkshowjump?jump=lastslide"/>
          </p:cNvPr>
          <p:cNvSpPr>
            <a:spLocks noChangeArrowheads="1"/>
          </p:cNvSpPr>
          <p:nvPr userDrawn="1"/>
        </p:nvSpPr>
        <p:spPr bwMode="auto">
          <a:xfrm>
            <a:off x="8932863" y="0"/>
            <a:ext cx="211137" cy="254000"/>
          </a:xfrm>
          <a:prstGeom prst="rect">
            <a:avLst/>
          </a:prstGeom>
          <a:solidFill>
            <a:schemeClr val="accent1">
              <a:alpha val="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1" name="Rectangle 7"/>
          <p:cNvSpPr>
            <a:spLocks noChangeArrowheads="1"/>
          </p:cNvSpPr>
          <p:nvPr/>
        </p:nvSpPr>
        <p:spPr bwMode="auto">
          <a:xfrm>
            <a:off x="-627063" y="6259513"/>
            <a:ext cx="1905001"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
        <p:nvSpPr>
          <p:cNvPr id="8" name="Line 2"/>
          <p:cNvSpPr>
            <a:spLocks noChangeShapeType="1"/>
          </p:cNvSpPr>
          <p:nvPr userDrawn="1"/>
        </p:nvSpPr>
        <p:spPr bwMode="auto">
          <a:xfrm>
            <a:off x="65088" y="914400"/>
            <a:ext cx="9018587" cy="0"/>
          </a:xfrm>
          <a:prstGeom prst="line">
            <a:avLst/>
          </a:prstGeom>
          <a:noFill/>
          <a:ln w="38100" cmpd="dbl">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8"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hyperlink" Target="https://www.jpl.nasa.gov/news/news.php?feature=7479"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hyperlink" Target="mailto:calla.e.cofield@jpl.nasa.gov"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2922649" y="221396"/>
            <a:ext cx="6140450" cy="606425"/>
          </a:xfrm>
        </p:spPr>
        <p:txBody>
          <a:bodyPr/>
          <a:lstStyle/>
          <a:p>
            <a:pPr algn="l" eaLnBrk="1" hangingPunct="1"/>
            <a:r>
              <a:rPr lang="en-US" altLang="en-US" sz="2400" dirty="0">
                <a:solidFill>
                  <a:schemeClr val="tx1"/>
                </a:solidFill>
                <a:ea typeface="ＭＳ Ｐゴシック" pitchFamily="-106" charset="-128"/>
              </a:rPr>
              <a:t>Rare Look at Rocky Exoplanet’s Surface</a:t>
            </a:r>
            <a:br>
              <a:rPr lang="en-US" altLang="en-US" sz="2400" dirty="0">
                <a:solidFill>
                  <a:schemeClr val="tx1"/>
                </a:solidFill>
                <a:ea typeface="ＭＳ Ｐゴシック" pitchFamily="-106" charset="-128"/>
              </a:rPr>
            </a:br>
            <a:r>
              <a:rPr lang="en-US" altLang="en-US" sz="1050" dirty="0">
                <a:solidFill>
                  <a:schemeClr val="tx1"/>
                </a:solidFill>
                <a:ea typeface="ＭＳ Ｐゴシック" pitchFamily="-106" charset="-128"/>
              </a:rPr>
              <a:t>JPL Press Release-Calla E. Cofield</a:t>
            </a:r>
            <a:r>
              <a:rPr lang="en-US" altLang="en-US" sz="1800" dirty="0">
                <a:solidFill>
                  <a:schemeClr val="tx1"/>
                </a:solidFill>
                <a:ea typeface="ＭＳ Ｐゴシック" pitchFamily="-106" charset="-128"/>
              </a:rPr>
              <a:t> </a:t>
            </a:r>
            <a:r>
              <a:rPr lang="en-US" altLang="en-US" sz="1100" dirty="0">
                <a:solidFill>
                  <a:schemeClr val="tx1"/>
                </a:solidFill>
                <a:ea typeface="ＭＳ Ｐゴシック" pitchFamily="-106" charset="-128"/>
                <a:hlinkClick r:id="rId4"/>
              </a:rPr>
              <a:t>https://www.jpl.nasa.gov/news/news.php?feature=7479</a:t>
            </a:r>
            <a:endParaRPr lang="en-US" altLang="en-US" sz="1100" dirty="0">
              <a:solidFill>
                <a:schemeClr val="tx1"/>
              </a:solidFill>
              <a:ea typeface="ＭＳ Ｐゴシック" pitchFamily="-106" charset="-128"/>
            </a:endParaRPr>
          </a:p>
        </p:txBody>
      </p:sp>
      <p:sp>
        <p:nvSpPr>
          <p:cNvPr id="3075" name="Text Box 7"/>
          <p:cNvSpPr txBox="1">
            <a:spLocks noChangeArrowheads="1"/>
          </p:cNvSpPr>
          <p:nvPr/>
        </p:nvSpPr>
        <p:spPr bwMode="auto">
          <a:xfrm>
            <a:off x="4572000" y="990600"/>
            <a:ext cx="4419600" cy="5601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spcBef>
                <a:spcPct val="50000"/>
              </a:spcBef>
            </a:pPr>
            <a:r>
              <a:rPr lang="en-US" altLang="en-US" sz="1600" b="1" dirty="0">
                <a:solidFill>
                  <a:srgbClr val="0000FF"/>
                </a:solidFill>
              </a:rPr>
              <a:t>Science Question: </a:t>
            </a:r>
            <a:r>
              <a:rPr lang="en-US" altLang="en-US" sz="1400" b="1" dirty="0"/>
              <a:t>Compared to Sun-like stars, M dwarfs emit high levels of ultraviolet light (though less light overall), which is harmful to life and can erode an exoplanet's atmosphere.  Are the atmospheres of rocky planets around M dwarfs eroded away?</a:t>
            </a:r>
          </a:p>
          <a:p>
            <a:pPr>
              <a:spcBef>
                <a:spcPct val="50000"/>
              </a:spcBef>
            </a:pPr>
            <a:r>
              <a:rPr lang="en-US" altLang="en-US" sz="1600" b="1" dirty="0">
                <a:solidFill>
                  <a:srgbClr val="0000FF"/>
                </a:solidFill>
              </a:rPr>
              <a:t>Data &amp; Results</a:t>
            </a:r>
            <a:r>
              <a:rPr lang="en-US" altLang="en-US" sz="1400" b="1" dirty="0">
                <a:solidFill>
                  <a:srgbClr val="0000FF"/>
                </a:solidFill>
              </a:rPr>
              <a:t>: </a:t>
            </a:r>
            <a:r>
              <a:rPr lang="en-US" altLang="en-US" sz="1400" b="1" dirty="0"/>
              <a:t>Scientists, using Spitzer Space Telescope infrared observations of the terrestrial exoplanet </a:t>
            </a:r>
            <a:r>
              <a:rPr lang="en-US" sz="1400" b="1" dirty="0"/>
              <a:t>LHS 3844b, found that the peak brightness is at the exoplanet’s substellar point (point on surface where star is 90</a:t>
            </a:r>
            <a:r>
              <a:rPr lang="en-US" sz="1400" b="1" baseline="30000" dirty="0"/>
              <a:t>o</a:t>
            </a:r>
            <a:r>
              <a:rPr lang="en-US" sz="1400" b="1" dirty="0"/>
              <a:t> above the horizon) and is symmetric about that point, with a dayside brightness temperature of 1,040 ± 40 Kelvin and a nightside temperature that could be as low as zero Kelvin.</a:t>
            </a:r>
          </a:p>
          <a:p>
            <a:pPr>
              <a:spcBef>
                <a:spcPct val="50000"/>
              </a:spcBef>
            </a:pPr>
            <a:r>
              <a:rPr lang="en-US" altLang="en-US" sz="1600" b="1" dirty="0">
                <a:solidFill>
                  <a:srgbClr val="0000FF"/>
                </a:solidFill>
              </a:rPr>
              <a:t>Significance: </a:t>
            </a:r>
            <a:r>
              <a:rPr lang="en-US" altLang="en-US" sz="1400" b="1" dirty="0"/>
              <a:t>A thick atmosphere would redistribute heat and smooth out the temperature distribution. The observations do not show evidence of heat transport, limiting the pressure to 10 bars or less; such low mass atmospheres are susceptible to erosion. These results support theoretical predictions that hot terrestrial planets orbiting close to small stars may not retain substantial atmospheres.</a:t>
            </a:r>
            <a:endParaRPr lang="en-US" altLang="en-US" sz="1600" dirty="0">
              <a:solidFill>
                <a:srgbClr val="0000FF"/>
              </a:solidFill>
            </a:endParaRPr>
          </a:p>
        </p:txBody>
      </p:sp>
      <p:sp>
        <p:nvSpPr>
          <p:cNvPr id="3076" name="Text Box 8"/>
          <p:cNvSpPr txBox="1">
            <a:spLocks noChangeArrowheads="1"/>
          </p:cNvSpPr>
          <p:nvPr/>
        </p:nvSpPr>
        <p:spPr bwMode="auto">
          <a:xfrm>
            <a:off x="97872" y="5885396"/>
            <a:ext cx="4223856"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altLang="en-US" sz="900" b="1" dirty="0">
                <a:solidFill>
                  <a:srgbClr val="003399"/>
                </a:solidFill>
              </a:rPr>
              <a:t>The figure is from </a:t>
            </a:r>
            <a:r>
              <a:rPr lang="en-US" altLang="en-US" sz="900" b="1" dirty="0" err="1">
                <a:solidFill>
                  <a:srgbClr val="003399"/>
                </a:solidFill>
              </a:rPr>
              <a:t>Kreidberg</a:t>
            </a:r>
            <a:r>
              <a:rPr lang="en-US" altLang="en-US" sz="900" b="1" dirty="0">
                <a:solidFill>
                  <a:srgbClr val="003399"/>
                </a:solidFill>
              </a:rPr>
              <a:t>, Koll, Morley, Hu, et al., Nature, 573,  87–90, 2019.  Observations were with the Spitzer Space Telescope, sponsored by NASA.</a:t>
            </a:r>
          </a:p>
        </p:txBody>
      </p:sp>
      <p:sp>
        <p:nvSpPr>
          <p:cNvPr id="7" name="Text Box 8"/>
          <p:cNvSpPr txBox="1">
            <a:spLocks noChangeArrowheads="1"/>
          </p:cNvSpPr>
          <p:nvPr/>
        </p:nvSpPr>
        <p:spPr bwMode="auto">
          <a:xfrm>
            <a:off x="381000" y="4347010"/>
            <a:ext cx="36576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altLang="en-US" sz="1400" b="1" dirty="0">
                <a:solidFill>
                  <a:srgbClr val="003399"/>
                </a:solidFill>
              </a:rPr>
              <a:t>The temperature map which best predicts the </a:t>
            </a:r>
            <a:r>
              <a:rPr lang="en-US" altLang="en-US" sz="1400" b="1" dirty="0" err="1">
                <a:solidFill>
                  <a:srgbClr val="003399"/>
                </a:solidFill>
              </a:rPr>
              <a:t>brightnesses</a:t>
            </a:r>
            <a:r>
              <a:rPr lang="en-US" altLang="en-US" sz="1400" b="1" dirty="0">
                <a:solidFill>
                  <a:srgbClr val="003399"/>
                </a:solidFill>
              </a:rPr>
              <a:t> observed as LHS 3844b orbits its star. The substellar point is 1200 Kelvin. The data show no evidence for heat redistribution by atmospheric processes.</a:t>
            </a:r>
          </a:p>
        </p:txBody>
      </p:sp>
      <p:sp>
        <p:nvSpPr>
          <p:cNvPr id="8" name="Text Box 8"/>
          <p:cNvSpPr txBox="1">
            <a:spLocks noChangeArrowheads="1"/>
          </p:cNvSpPr>
          <p:nvPr/>
        </p:nvSpPr>
        <p:spPr bwMode="auto">
          <a:xfrm>
            <a:off x="1143000" y="6477000"/>
            <a:ext cx="3429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1400" b="1" dirty="0">
              <a:solidFill>
                <a:srgbClr val="003399"/>
              </a:solidFill>
            </a:endParaRPr>
          </a:p>
        </p:txBody>
      </p:sp>
      <p:graphicFrame>
        <p:nvGraphicFramePr>
          <p:cNvPr id="9" name="Object 20"/>
          <p:cNvGraphicFramePr>
            <a:graphicFrameLocks noChangeAspect="1"/>
          </p:cNvGraphicFramePr>
          <p:nvPr>
            <p:extLst>
              <p:ext uri="{D42A27DB-BD31-4B8C-83A1-F6EECF244321}">
                <p14:modId xmlns:p14="http://schemas.microsoft.com/office/powerpoint/2010/main" val="2539429089"/>
              </p:ext>
            </p:extLst>
          </p:nvPr>
        </p:nvGraphicFramePr>
        <p:xfrm>
          <a:off x="80901" y="124619"/>
          <a:ext cx="735013" cy="666750"/>
        </p:xfrm>
        <a:graphic>
          <a:graphicData uri="http://schemas.openxmlformats.org/presentationml/2006/ole">
            <mc:AlternateContent xmlns:mc="http://schemas.openxmlformats.org/markup-compatibility/2006">
              <mc:Choice xmlns:v="urn:schemas-microsoft-com:vml" Requires="v">
                <p:oleObj spid="_x0000_s1093" name="Photo Editor Photo" r:id="rId5" imgW="1523810" imgH="1380952" progId="">
                  <p:embed/>
                </p:oleObj>
              </mc:Choice>
              <mc:Fallback>
                <p:oleObj name="Photo Editor Photo" r:id="rId5" imgW="1523810" imgH="138095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01" y="124619"/>
                        <a:ext cx="735013" cy="66675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3"/>
          <p:cNvSpPr>
            <a:spLocks noChangeArrowheads="1"/>
          </p:cNvSpPr>
          <p:nvPr/>
        </p:nvSpPr>
        <p:spPr bwMode="auto">
          <a:xfrm>
            <a:off x="762000" y="221396"/>
            <a:ext cx="23241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300">
                <a:solidFill>
                  <a:schemeClr val="tx1"/>
                </a:solidFill>
                <a:latin typeface="Times New Roman" pitchFamily="18" charset="0"/>
                <a:ea typeface="MS PGothic" pitchFamily="34" charset="-128"/>
              </a:defRPr>
            </a:lvl1pPr>
            <a:lvl2pPr marL="742950" indent="-285750" eaLnBrk="0" hangingPunct="0">
              <a:defRPr sz="1300">
                <a:solidFill>
                  <a:schemeClr val="tx1"/>
                </a:solidFill>
                <a:latin typeface="Times New Roman" pitchFamily="18" charset="0"/>
                <a:ea typeface="MS PGothic" pitchFamily="34" charset="-128"/>
              </a:defRPr>
            </a:lvl2pPr>
            <a:lvl3pPr marL="1143000" indent="-228600" eaLnBrk="0" hangingPunct="0">
              <a:defRPr sz="1300">
                <a:solidFill>
                  <a:schemeClr val="tx1"/>
                </a:solidFill>
                <a:latin typeface="Times New Roman" pitchFamily="18" charset="0"/>
                <a:ea typeface="MS PGothic" pitchFamily="34" charset="-128"/>
              </a:defRPr>
            </a:lvl3pPr>
            <a:lvl4pPr marL="1600200" indent="-228600" eaLnBrk="0" hangingPunct="0">
              <a:defRPr sz="1300">
                <a:solidFill>
                  <a:schemeClr val="tx1"/>
                </a:solidFill>
                <a:latin typeface="Times New Roman" pitchFamily="18" charset="0"/>
                <a:ea typeface="MS PGothic" pitchFamily="34" charset="-128"/>
              </a:defRPr>
            </a:lvl4pPr>
            <a:lvl5pPr marL="2057400" indent="-228600" eaLnBrk="0" hangingPunct="0">
              <a:defRPr sz="13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3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3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3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300">
                <a:solidFill>
                  <a:schemeClr val="tx1"/>
                </a:solidFill>
                <a:latin typeface="Times New Roman" pitchFamily="18" charset="0"/>
                <a:ea typeface="MS PGothic" pitchFamily="34" charset="-128"/>
              </a:defRPr>
            </a:lvl9pPr>
          </a:lstStyle>
          <a:p>
            <a:pPr>
              <a:defRPr/>
            </a:pPr>
            <a:r>
              <a:rPr lang="en-US" altLang="en-US" sz="800" dirty="0">
                <a:solidFill>
                  <a:schemeClr val="accent2"/>
                </a:solidFill>
                <a:latin typeface="Helvetica" pitchFamily="1" charset="0"/>
              </a:rPr>
              <a:t>National Aeronautics and Space Administration</a:t>
            </a:r>
          </a:p>
          <a:p>
            <a:pPr>
              <a:defRPr/>
            </a:pPr>
            <a:r>
              <a:rPr lang="en-US" altLang="en-US" sz="800" b="1" dirty="0">
                <a:solidFill>
                  <a:schemeClr val="accent2"/>
                </a:solidFill>
                <a:latin typeface="Helvetica" pitchFamily="1" charset="0"/>
              </a:rPr>
              <a:t>Jet Propulsion Laboratory</a:t>
            </a:r>
          </a:p>
          <a:p>
            <a:pPr>
              <a:defRPr/>
            </a:pPr>
            <a:r>
              <a:rPr lang="en-US" altLang="en-US" sz="800" b="1" dirty="0">
                <a:solidFill>
                  <a:schemeClr val="accent2"/>
                </a:solidFill>
                <a:latin typeface="Helvetica" pitchFamily="1" charset="0"/>
              </a:rPr>
              <a:t>California Institute of Technology</a:t>
            </a:r>
            <a:endParaRPr lang="en-US" altLang="en-US" sz="800" b="1" dirty="0">
              <a:latin typeface="Helvetica" pitchFamily="1" charset="0"/>
            </a:endParaRPr>
          </a:p>
        </p:txBody>
      </p:sp>
      <p:pic>
        <p:nvPicPr>
          <p:cNvPr id="5" name="Picture 4">
            <a:extLst>
              <a:ext uri="{FF2B5EF4-FFF2-40B4-BE49-F238E27FC236}">
                <a16:creationId xmlns:a16="http://schemas.microsoft.com/office/drawing/2014/main" id="{B327C380-BA41-1D41-A5A5-F289B15B318A}"/>
              </a:ext>
            </a:extLst>
          </p:cNvPr>
          <p:cNvPicPr>
            <a:picLocks noChangeAspect="1"/>
          </p:cNvPicPr>
          <p:nvPr/>
        </p:nvPicPr>
        <p:blipFill>
          <a:blip r:embed="rId7"/>
          <a:stretch>
            <a:fillRect/>
          </a:stretch>
        </p:blipFill>
        <p:spPr>
          <a:xfrm>
            <a:off x="318043" y="961029"/>
            <a:ext cx="3987257" cy="3266301"/>
          </a:xfrm>
          <a:prstGeom prst="rect">
            <a:avLst/>
          </a:prstGeom>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0"/>
          <p:cNvGraphicFramePr>
            <a:graphicFrameLocks noChangeAspect="1"/>
          </p:cNvGraphicFramePr>
          <p:nvPr/>
        </p:nvGraphicFramePr>
        <p:xfrm>
          <a:off x="80901" y="124619"/>
          <a:ext cx="735013" cy="666750"/>
        </p:xfrm>
        <a:graphic>
          <a:graphicData uri="http://schemas.openxmlformats.org/presentationml/2006/ole">
            <mc:AlternateContent xmlns:mc="http://schemas.openxmlformats.org/markup-compatibility/2006">
              <mc:Choice xmlns:v="urn:schemas-microsoft-com:vml" Requires="v">
                <p:oleObj spid="_x0000_s2077" name="Photo Editor Photo" r:id="rId3" imgW="1523810" imgH="1380952" progId="">
                  <p:embed/>
                </p:oleObj>
              </mc:Choice>
              <mc:Fallback>
                <p:oleObj name="Photo Editor Photo" r:id="rId3" imgW="1523810" imgH="13809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01" y="124619"/>
                        <a:ext cx="735013" cy="666750"/>
                      </a:xfrm>
                      <a:prstGeom prst="rect">
                        <a:avLst/>
                      </a:prstGeom>
                      <a:noFill/>
                      <a:ln>
                        <a:noFill/>
                      </a:ln>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3" name="Rectangle 3"/>
          <p:cNvSpPr>
            <a:spLocks noChangeArrowheads="1"/>
          </p:cNvSpPr>
          <p:nvPr/>
        </p:nvSpPr>
        <p:spPr bwMode="auto">
          <a:xfrm>
            <a:off x="762000" y="221396"/>
            <a:ext cx="23241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eaLnBrk="0" hangingPunct="0">
              <a:defRPr sz="1300">
                <a:solidFill>
                  <a:schemeClr val="tx1"/>
                </a:solidFill>
                <a:latin typeface="Times New Roman" pitchFamily="18" charset="0"/>
                <a:ea typeface="MS PGothic" pitchFamily="34" charset="-128"/>
              </a:defRPr>
            </a:lvl1pPr>
            <a:lvl2pPr marL="742950" indent="-285750" eaLnBrk="0" hangingPunct="0">
              <a:defRPr sz="1300">
                <a:solidFill>
                  <a:schemeClr val="tx1"/>
                </a:solidFill>
                <a:latin typeface="Times New Roman" pitchFamily="18" charset="0"/>
                <a:ea typeface="MS PGothic" pitchFamily="34" charset="-128"/>
              </a:defRPr>
            </a:lvl2pPr>
            <a:lvl3pPr marL="1143000" indent="-228600" eaLnBrk="0" hangingPunct="0">
              <a:defRPr sz="1300">
                <a:solidFill>
                  <a:schemeClr val="tx1"/>
                </a:solidFill>
                <a:latin typeface="Times New Roman" pitchFamily="18" charset="0"/>
                <a:ea typeface="MS PGothic" pitchFamily="34" charset="-128"/>
              </a:defRPr>
            </a:lvl3pPr>
            <a:lvl4pPr marL="1600200" indent="-228600" eaLnBrk="0" hangingPunct="0">
              <a:defRPr sz="1300">
                <a:solidFill>
                  <a:schemeClr val="tx1"/>
                </a:solidFill>
                <a:latin typeface="Times New Roman" pitchFamily="18" charset="0"/>
                <a:ea typeface="MS PGothic" pitchFamily="34" charset="-128"/>
              </a:defRPr>
            </a:lvl4pPr>
            <a:lvl5pPr marL="2057400" indent="-228600" eaLnBrk="0" hangingPunct="0">
              <a:defRPr sz="13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3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3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3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300">
                <a:solidFill>
                  <a:schemeClr val="tx1"/>
                </a:solidFill>
                <a:latin typeface="Times New Roman" pitchFamily="18" charset="0"/>
                <a:ea typeface="MS PGothic" pitchFamily="34" charset="-128"/>
              </a:defRPr>
            </a:lvl9pPr>
          </a:lstStyle>
          <a:p>
            <a:pPr>
              <a:defRPr/>
            </a:pPr>
            <a:r>
              <a:rPr lang="en-US" altLang="en-US" sz="800" dirty="0">
                <a:solidFill>
                  <a:schemeClr val="accent2"/>
                </a:solidFill>
                <a:latin typeface="Helvetica" pitchFamily="1" charset="0"/>
              </a:rPr>
              <a:t>National Aeronautics and Space Administration</a:t>
            </a:r>
          </a:p>
          <a:p>
            <a:pPr>
              <a:defRPr/>
            </a:pPr>
            <a:r>
              <a:rPr lang="en-US" altLang="en-US" sz="800" b="1" dirty="0">
                <a:solidFill>
                  <a:schemeClr val="accent2"/>
                </a:solidFill>
                <a:latin typeface="Helvetica" pitchFamily="1" charset="0"/>
              </a:rPr>
              <a:t>Jet Propulsion Laboratory</a:t>
            </a:r>
          </a:p>
          <a:p>
            <a:pPr>
              <a:defRPr/>
            </a:pPr>
            <a:r>
              <a:rPr lang="en-US" altLang="en-US" sz="800" b="1" dirty="0">
                <a:solidFill>
                  <a:schemeClr val="accent2"/>
                </a:solidFill>
                <a:latin typeface="Helvetica" pitchFamily="1" charset="0"/>
              </a:rPr>
              <a:t>California Institute of Technology</a:t>
            </a:r>
            <a:endParaRPr lang="en-US" altLang="en-US" sz="800" b="1" dirty="0">
              <a:latin typeface="Helvetica" pitchFamily="1" charset="0"/>
            </a:endParaRPr>
          </a:p>
        </p:txBody>
      </p:sp>
      <p:sp>
        <p:nvSpPr>
          <p:cNvPr id="5" name="TextBox 4"/>
          <p:cNvSpPr txBox="1"/>
          <p:nvPr/>
        </p:nvSpPr>
        <p:spPr>
          <a:xfrm>
            <a:off x="152400" y="990600"/>
            <a:ext cx="8839200" cy="3308598"/>
          </a:xfrm>
          <a:prstGeom prst="rect">
            <a:avLst/>
          </a:prstGeom>
          <a:noFill/>
        </p:spPr>
        <p:txBody>
          <a:bodyPr wrap="square" rtlCol="0">
            <a:spAutoFit/>
          </a:bodyPr>
          <a:lstStyle/>
          <a:p>
            <a:r>
              <a:rPr lang="en-US" sz="1100" b="1" dirty="0">
                <a:latin typeface="Arial"/>
                <a:cs typeface="Arial"/>
              </a:rPr>
              <a:t>Contact:</a:t>
            </a:r>
            <a:r>
              <a:rPr lang="en-US" sz="1100" dirty="0">
                <a:latin typeface="Arial Unicode MS"/>
                <a:cs typeface="Arial Unicode MS"/>
              </a:rPr>
              <a:t> </a:t>
            </a:r>
          </a:p>
          <a:p>
            <a:r>
              <a:rPr lang="en-US" sz="1100" dirty="0">
                <a:latin typeface="Arial Unicode MS"/>
                <a:cs typeface="Arial Unicode MS"/>
              </a:rPr>
              <a:t>Calla E. Cofield, 111-B80, Jet Propulsion Laboratory, Pasadena, CA 91109</a:t>
            </a:r>
          </a:p>
          <a:p>
            <a:r>
              <a:rPr lang="en-US" sz="1100" dirty="0">
                <a:latin typeface="Arial Unicode MS"/>
                <a:cs typeface="Arial Unicode MS"/>
                <a:hlinkClick r:id="rId5"/>
              </a:rPr>
              <a:t>calla.e.cofield@jpl.nasa.gov</a:t>
            </a:r>
            <a:endParaRPr lang="en-US" sz="1100">
              <a:latin typeface="Arial Unicode MS"/>
              <a:cs typeface="Arial Unicode MS"/>
            </a:endParaRPr>
          </a:p>
          <a:p>
            <a:endParaRPr lang="en-US" sz="1100" dirty="0">
              <a:latin typeface="Arial Unicode MS"/>
              <a:cs typeface="Arial Unicode MS"/>
            </a:endParaRPr>
          </a:p>
          <a:p>
            <a:r>
              <a:rPr lang="en-US" sz="1100" b="1" dirty="0">
                <a:latin typeface="Arial"/>
                <a:cs typeface="Arial"/>
              </a:rPr>
              <a:t>Citation:</a:t>
            </a:r>
            <a:r>
              <a:rPr lang="en-US" sz="1100" dirty="0">
                <a:latin typeface="Arial"/>
                <a:cs typeface="Arial"/>
              </a:rPr>
              <a:t>  </a:t>
            </a:r>
          </a:p>
          <a:p>
            <a:r>
              <a:rPr lang="en-US" altLang="en-US" sz="1100" b="1" dirty="0">
                <a:solidFill>
                  <a:srgbClr val="003399"/>
                </a:solidFill>
              </a:rPr>
              <a:t>from </a:t>
            </a:r>
            <a:r>
              <a:rPr lang="en-US" altLang="en-US" sz="1100" b="1" dirty="0" err="1">
                <a:solidFill>
                  <a:srgbClr val="003399"/>
                </a:solidFill>
              </a:rPr>
              <a:t>Kreidberg</a:t>
            </a:r>
            <a:r>
              <a:rPr lang="en-US" altLang="en-US" sz="1100" b="1" dirty="0">
                <a:solidFill>
                  <a:srgbClr val="003399"/>
                </a:solidFill>
              </a:rPr>
              <a:t>, Koll, Morley, Hu, et al., Nature, 573,  87–90, 2019. </a:t>
            </a:r>
          </a:p>
          <a:p>
            <a:r>
              <a:rPr lang="en-US" sz="1100" b="1" dirty="0"/>
              <a:t>https://</a:t>
            </a:r>
            <a:r>
              <a:rPr lang="en-US" sz="1100" b="1" dirty="0" err="1"/>
              <a:t>doi.org</a:t>
            </a:r>
            <a:r>
              <a:rPr lang="en-US" sz="1100" b="1" dirty="0"/>
              <a:t>/10.1038/s41586-019-1497-4</a:t>
            </a:r>
            <a:endParaRPr lang="en-US" sz="1100" dirty="0">
              <a:latin typeface="Arial Unicode MS"/>
              <a:cs typeface="Arial Unicode MS"/>
            </a:endParaRPr>
          </a:p>
          <a:p>
            <a:endParaRPr lang="en-US" sz="1100" b="1" dirty="0">
              <a:latin typeface="Arial"/>
              <a:cs typeface="Arial"/>
            </a:endParaRPr>
          </a:p>
          <a:p>
            <a:r>
              <a:rPr lang="en-US" sz="1100" b="1" dirty="0">
                <a:latin typeface="Arial"/>
                <a:cs typeface="Arial"/>
              </a:rPr>
              <a:t>Data Sources:</a:t>
            </a:r>
            <a:r>
              <a:rPr lang="en-US" sz="1100" dirty="0">
                <a:latin typeface="Arial"/>
                <a:cs typeface="Arial"/>
              </a:rPr>
              <a:t>  </a:t>
            </a:r>
          </a:p>
          <a:p>
            <a:r>
              <a:rPr lang="en-US" sz="1100" dirty="0">
                <a:latin typeface="Arial Unicode MS"/>
                <a:cs typeface="Arial Unicode MS"/>
              </a:rPr>
              <a:t>Spitzer Space Telescope</a:t>
            </a:r>
          </a:p>
          <a:p>
            <a:endParaRPr lang="en-US" sz="1100" dirty="0">
              <a:latin typeface="Arial Unicode MS"/>
              <a:cs typeface="Arial Unicode MS"/>
            </a:endParaRPr>
          </a:p>
          <a:p>
            <a:r>
              <a:rPr lang="en-US" sz="1100" b="1" dirty="0">
                <a:latin typeface="Arial"/>
                <a:cs typeface="Arial"/>
              </a:rPr>
              <a:t>Technical Description of Figure:</a:t>
            </a:r>
          </a:p>
          <a:p>
            <a:r>
              <a:rPr lang="en-US" sz="1100" dirty="0">
                <a:latin typeface="Arial Unicode MS"/>
                <a:cs typeface="Arial Unicode MS"/>
              </a:rPr>
              <a:t>The spherical harmonic temperature map used to model the variations of  4.5 micron flux with orbital phase of LHS 3844b about its star. The planet’s substellar point corresponds to the latitude and longitude (0</a:t>
            </a:r>
            <a:r>
              <a:rPr lang="en-US" sz="1100" baseline="30000" dirty="0">
                <a:latin typeface="Arial Unicode MS"/>
                <a:cs typeface="Arial Unicode MS"/>
              </a:rPr>
              <a:t>o</a:t>
            </a:r>
            <a:r>
              <a:rPr lang="en-US" sz="1100" dirty="0">
                <a:latin typeface="Arial Unicode MS"/>
                <a:cs typeface="Arial Unicode MS"/>
              </a:rPr>
              <a:t>, 0</a:t>
            </a:r>
            <a:r>
              <a:rPr lang="en-US" sz="1100" baseline="30000" dirty="0">
                <a:latin typeface="Arial Unicode MS"/>
                <a:cs typeface="Arial Unicode MS"/>
              </a:rPr>
              <a:t>o</a:t>
            </a:r>
            <a:r>
              <a:rPr lang="en-US" sz="1100" dirty="0">
                <a:latin typeface="Arial Unicode MS"/>
                <a:cs typeface="Arial Unicode MS"/>
              </a:rPr>
              <a:t>). The spherical harmonics model includes north-south temperature variation, but only east-west variation is constrained by the data.</a:t>
            </a:r>
          </a:p>
          <a:p>
            <a:endParaRPr lang="en-US" sz="1100" b="1" dirty="0">
              <a:latin typeface="Arial Unicode MS"/>
              <a:cs typeface="Arial Unicode MS"/>
            </a:endParaRPr>
          </a:p>
          <a:p>
            <a:r>
              <a:rPr lang="en-US" sz="1100" b="1" dirty="0">
                <a:latin typeface="Arial"/>
                <a:cs typeface="Arial"/>
              </a:rPr>
              <a:t>Scientific significance, societal relevance, and relationships to future missions:  </a:t>
            </a:r>
          </a:p>
          <a:p>
            <a:r>
              <a:rPr lang="en-US" sz="1100" dirty="0">
                <a:latin typeface="Arial Unicode MS"/>
                <a:cs typeface="Arial Unicode MS"/>
              </a:rPr>
              <a:t>These results support theoretical predictions that hot terrestrial planets orbiting close to small stars may not retain substantial atmospheres. Future missions might be able to study the solid surfaces of exoplanets not having substantial atmospheres.</a:t>
            </a:r>
          </a:p>
        </p:txBody>
      </p:sp>
    </p:spTree>
    <p:extLst>
      <p:ext uri="{BB962C8B-B14F-4D97-AF65-F5344CB8AC3E}">
        <p14:creationId xmlns:p14="http://schemas.microsoft.com/office/powerpoint/2010/main" val="1604700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8150</TotalTime>
  <Words>499</Words>
  <Application>Microsoft Macintosh PowerPoint</Application>
  <PresentationFormat>On-screen Show (4:3)</PresentationFormat>
  <Paragraphs>31</Paragraphs>
  <Slides>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Arial Unicode MS</vt:lpstr>
      <vt:lpstr>Arial</vt:lpstr>
      <vt:lpstr>Helvetica</vt:lpstr>
      <vt:lpstr>Times</vt:lpstr>
      <vt:lpstr>Wingdings</vt:lpstr>
      <vt:lpstr>1_Blank</vt:lpstr>
      <vt:lpstr>Photo Editor Photo</vt:lpstr>
      <vt:lpstr>Rare Look at Rocky Exoplanet’s Surface JPL Press Release-Calla E. Cofield https://www.jpl.nasa.gov/news/news.php?feature=7479</vt:lpstr>
      <vt:lpstr>PowerPoint Presentation</vt:lpstr>
    </vt:vector>
  </TitlesOfParts>
  <Company>NASA HQ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HQ</dc:creator>
  <cp:lastModifiedBy>begoldstein willassoc.com</cp:lastModifiedBy>
  <cp:revision>323</cp:revision>
  <cp:lastPrinted>2007-09-25T19:58:52Z</cp:lastPrinted>
  <dcterms:created xsi:type="dcterms:W3CDTF">2008-11-10T22:26:59Z</dcterms:created>
  <dcterms:modified xsi:type="dcterms:W3CDTF">2019-11-06T22:16:17Z</dcterms:modified>
</cp:coreProperties>
</file>