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4"/>
    <p:restoredTop sz="96875"/>
  </p:normalViewPr>
  <p:slideViewPr>
    <p:cSldViewPr>
      <p:cViewPr varScale="1">
        <p:scale>
          <a:sx n="131" d="100"/>
          <a:sy n="131" d="100"/>
        </p:scale>
        <p:origin x="218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https://doi.org/10.3847/1538-3881/abac0c"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3847/1538-3881/abac0c"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91F28D8-D01C-6140-914F-5080557433FF}"/>
              </a:ext>
            </a:extLst>
          </p:cNvPr>
          <p:cNvPicPr>
            <a:picLocks noChangeAspect="1"/>
          </p:cNvPicPr>
          <p:nvPr/>
        </p:nvPicPr>
        <p:blipFill>
          <a:blip r:embed="rId4"/>
          <a:stretch>
            <a:fillRect/>
          </a:stretch>
        </p:blipFill>
        <p:spPr>
          <a:xfrm>
            <a:off x="56346" y="962965"/>
            <a:ext cx="4328656" cy="3162068"/>
          </a:xfrm>
          <a:prstGeom prst="rect">
            <a:avLst/>
          </a:prstGeom>
        </p:spPr>
      </p:pic>
      <p:sp>
        <p:nvSpPr>
          <p:cNvPr id="3074" name="Rectangle 4"/>
          <p:cNvSpPr>
            <a:spLocks noGrp="1" noChangeArrowheads="1"/>
          </p:cNvSpPr>
          <p:nvPr>
            <p:ph type="title" idx="4294967295"/>
          </p:nvPr>
        </p:nvSpPr>
        <p:spPr>
          <a:xfrm>
            <a:off x="2590800" y="152400"/>
            <a:ext cx="6400800" cy="606425"/>
          </a:xfrm>
        </p:spPr>
        <p:txBody>
          <a:bodyPr/>
          <a:lstStyle/>
          <a:p>
            <a:pPr eaLnBrk="1" hangingPunct="1"/>
            <a:r>
              <a:rPr lang="en-US" altLang="en-US" sz="2200" dirty="0">
                <a:solidFill>
                  <a:schemeClr val="tx1"/>
                </a:solidFill>
                <a:ea typeface="ＭＳ Ｐゴシック" pitchFamily="-106" charset="-128"/>
              </a:rPr>
              <a:t>A Collage of Small Planets</a:t>
            </a:r>
            <a:br>
              <a:rPr lang="en-US" altLang="en-US" sz="2400" dirty="0">
                <a:solidFill>
                  <a:schemeClr val="tx1"/>
                </a:solidFill>
                <a:ea typeface="ＭＳ Ｐゴシック" pitchFamily="-106" charset="-128"/>
              </a:rPr>
            </a:br>
            <a:r>
              <a:rPr lang="en-US" altLang="en-US" sz="1800" dirty="0">
                <a:solidFill>
                  <a:schemeClr val="tx1"/>
                </a:solidFill>
                <a:ea typeface="ＭＳ Ｐゴシック" pitchFamily="-106" charset="-128"/>
              </a:rPr>
              <a:t>Jennifer Burt et al.</a:t>
            </a:r>
          </a:p>
        </p:txBody>
      </p:sp>
      <p:sp>
        <p:nvSpPr>
          <p:cNvPr id="3075" name="Text Box 7"/>
          <p:cNvSpPr txBox="1">
            <a:spLocks noChangeArrowheads="1"/>
          </p:cNvSpPr>
          <p:nvPr/>
        </p:nvSpPr>
        <p:spPr bwMode="auto">
          <a:xfrm>
            <a:off x="4572000" y="1143000"/>
            <a:ext cx="4515654" cy="553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 </a:t>
            </a:r>
            <a:r>
              <a:rPr lang="en-US" altLang="en-US" sz="1600" dirty="0"/>
              <a:t> 		             Is our Solar System a typical planetary system? How often do stars have planets not found here – super-Earths and sub-</a:t>
            </a:r>
            <a:r>
              <a:rPr lang="en-US" altLang="en-US" sz="1600" dirty="0" err="1"/>
              <a:t>Neptunes</a:t>
            </a:r>
            <a:r>
              <a:rPr lang="en-US" altLang="en-US" sz="1600" dirty="0"/>
              <a:t> with masses between that of Earth and Neptune?</a:t>
            </a:r>
          </a:p>
          <a:p>
            <a:pPr>
              <a:spcBef>
                <a:spcPct val="50000"/>
              </a:spcBef>
            </a:pPr>
            <a:endParaRPr lang="en-US" altLang="en-US" sz="100" dirty="0"/>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altLang="en-US" sz="1600" dirty="0"/>
              <a:t>Precision radial velocity measurements from Keck/HIRES and the Lick Automated Planet Finder are analyzed.  Two planets are discovered around the star HD 216520 and    an additional planet around HD 190007.           New data is added for known planets around two other stars.  All five planets are small,     with mass estimates less than Neptune’s.</a:t>
            </a:r>
          </a:p>
          <a:p>
            <a:pPr>
              <a:spcBef>
                <a:spcPct val="50000"/>
              </a:spcBef>
            </a:pPr>
            <a:r>
              <a:rPr lang="en-US" altLang="en-US" sz="1600" b="1" dirty="0">
                <a:solidFill>
                  <a:srgbClr val="0000FF"/>
                </a:solidFill>
              </a:rPr>
              <a:t>Significance: 			                  </a:t>
            </a:r>
            <a:r>
              <a:rPr lang="en-US" sz="1600" dirty="0"/>
              <a:t>This new batch of planets expands on the existing sample of sub-Neptune-mass planets, an important type of planet not found in our Solar System.  With orbits of &gt;100 days,       two of the planets are among the longest period orbits within the sample. </a:t>
            </a:r>
          </a:p>
        </p:txBody>
      </p:sp>
      <p:sp>
        <p:nvSpPr>
          <p:cNvPr id="3076" name="Text Box 8"/>
          <p:cNvSpPr txBox="1">
            <a:spLocks noChangeArrowheads="1"/>
          </p:cNvSpPr>
          <p:nvPr/>
        </p:nvSpPr>
        <p:spPr bwMode="auto">
          <a:xfrm>
            <a:off x="217404" y="6005385"/>
            <a:ext cx="4328656"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a:solidFill>
                  <a:srgbClr val="003399"/>
                </a:solidFill>
                <a:latin typeface="Arial" panose="020B0604020202020204" pitchFamily="34" charset="0"/>
                <a:cs typeface="Arial" panose="020B0604020202020204" pitchFamily="34" charset="0"/>
              </a:rPr>
              <a:t>Burt, Feng, Holden, et al. (2021), AJ 161, 10</a:t>
            </a:r>
          </a:p>
          <a:p>
            <a:r>
              <a:rPr lang="en-US" sz="900" b="1" dirty="0">
                <a:latin typeface="Arial" panose="020B0604020202020204" pitchFamily="34" charset="0"/>
                <a:cs typeface="Arial" panose="020B0604020202020204" pitchFamily="34" charset="0"/>
                <a:hlinkClick r:id="rId5"/>
              </a:rPr>
              <a:t>https://doi.org/</a:t>
            </a:r>
            <a:r>
              <a:rPr lang="en-US" sz="900" b="1" dirty="0">
                <a:hlinkClick r:id="rId5"/>
              </a:rPr>
              <a:t>10.3847/1538-3881/abc2d0</a:t>
            </a:r>
            <a:endParaRPr lang="en-US" altLang="en-US" sz="900" b="1" dirty="0">
              <a:solidFill>
                <a:srgbClr val="003399"/>
              </a:solidFill>
            </a:endParaRPr>
          </a:p>
          <a:p>
            <a:endParaRPr lang="en-US" sz="700" b="1" dirty="0">
              <a:solidFill>
                <a:srgbClr val="003399"/>
              </a:solidFill>
            </a:endParaRPr>
          </a:p>
          <a:p>
            <a:r>
              <a:rPr lang="en-US" sz="900" b="1" dirty="0">
                <a:solidFill>
                  <a:srgbClr val="003399"/>
                </a:solidFill>
              </a:rPr>
              <a:t>This work was supported by NASA’s Exoplanet Exploration Program. </a:t>
            </a:r>
          </a:p>
        </p:txBody>
      </p:sp>
      <p:sp>
        <p:nvSpPr>
          <p:cNvPr id="7" name="Text Box 8"/>
          <p:cNvSpPr txBox="1">
            <a:spLocks noChangeArrowheads="1"/>
          </p:cNvSpPr>
          <p:nvPr/>
        </p:nvSpPr>
        <p:spPr bwMode="auto">
          <a:xfrm>
            <a:off x="361146" y="4397122"/>
            <a:ext cx="3719056"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Three new planets are discovered and           two planets are newly characterized     (labeled points).  All five planets have   masses between Earth’s and Neptune’s –         a type of planet not found in our Solar System.</a:t>
            </a:r>
          </a:p>
          <a:p>
            <a:endParaRPr lang="en-US" altLang="en-US" sz="1400" b="1" dirty="0">
              <a:solidFill>
                <a:srgbClr val="003399"/>
              </a:solidFill>
            </a:endParaRPr>
          </a:p>
          <a:p>
            <a:r>
              <a:rPr lang="en-US" altLang="en-US" sz="1400" b="1" dirty="0">
                <a:solidFill>
                  <a:srgbClr val="003399"/>
                </a:solidFill>
              </a:rPr>
              <a:t> </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75" name="Photo Editor Photo" r:id="rId6" imgW="1523810" imgH="1380952" progId="">
                  <p:embed/>
                </p:oleObj>
              </mc:Choice>
              <mc:Fallback>
                <p:oleObj name="Photo Editor Photo" r:id="rId6" imgW="1523810" imgH="138095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3" name="TextBox 2">
            <a:extLst>
              <a:ext uri="{FF2B5EF4-FFF2-40B4-BE49-F238E27FC236}">
                <a16:creationId xmlns:a16="http://schemas.microsoft.com/office/drawing/2014/main" id="{D59754EA-CA09-9F4A-9945-4B7156BC7FCC}"/>
              </a:ext>
            </a:extLst>
          </p:cNvPr>
          <p:cNvSpPr txBox="1"/>
          <p:nvPr/>
        </p:nvSpPr>
        <p:spPr>
          <a:xfrm>
            <a:off x="898940" y="4125033"/>
            <a:ext cx="2449710" cy="230832"/>
          </a:xfrm>
          <a:prstGeom prst="rect">
            <a:avLst/>
          </a:prstGeom>
          <a:noFill/>
        </p:spPr>
        <p:txBody>
          <a:bodyPr wrap="none" rtlCol="0">
            <a:spAutoFit/>
          </a:bodyPr>
          <a:lstStyle/>
          <a:p>
            <a:r>
              <a:rPr lang="en-US" sz="900" dirty="0"/>
              <a:t>Reproduced with permission from AJ, © IOP</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58"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228600" y="1110020"/>
            <a:ext cx="6477000" cy="498598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Contact:</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Dr. Jennifer Burt</a:t>
            </a:r>
          </a:p>
          <a:p>
            <a:r>
              <a:rPr lang="en-US" sz="1100" dirty="0">
                <a:solidFill>
                  <a:srgbClr val="FF0000"/>
                </a:solidFill>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  JPL Postdoctoral Fellow</a:t>
            </a:r>
          </a:p>
          <a:p>
            <a:r>
              <a:rPr lang="en-US" sz="1100" dirty="0">
                <a:latin typeface="Arial" panose="020B0604020202020204" pitchFamily="34" charset="0"/>
                <a:cs typeface="Arial" panose="020B0604020202020204" pitchFamily="34" charset="0"/>
              </a:rPr>
              <a:t>    321-100, Jet Propulsion Laboratory, Pasadena, CA 91109</a:t>
            </a:r>
          </a:p>
          <a:p>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Jennifer.Burt@jpl.nasa.gov</a:t>
            </a:r>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https://orcid.org/0000-0002-0040-6815</a:t>
            </a:r>
            <a:endParaRPr lang="en-US" sz="1100" dirty="0">
              <a:solidFill>
                <a:srgbClr val="FF0000"/>
              </a:solidFill>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Citation:</a:t>
            </a:r>
            <a:r>
              <a:rPr lang="en-US" sz="1100" dirty="0">
                <a:latin typeface="Arial" panose="020B0604020202020204" pitchFamily="34" charset="0"/>
                <a:cs typeface="Arial" panose="020B0604020202020204" pitchFamily="34" charset="0"/>
              </a:rPr>
              <a:t>  </a:t>
            </a:r>
          </a:p>
          <a:p>
            <a:r>
              <a:rPr lang="en-US" altLang="en-US" sz="1100" b="1" dirty="0">
                <a:solidFill>
                  <a:srgbClr val="003399"/>
                </a:solidFill>
                <a:latin typeface="Arial" panose="020B0604020202020204" pitchFamily="34" charset="0"/>
                <a:cs typeface="Arial" panose="020B0604020202020204" pitchFamily="34" charset="0"/>
              </a:rPr>
              <a:t>    “A Collage of Small Planets from the Lick-Carnegie Exoplanet Survey: </a:t>
            </a:r>
          </a:p>
          <a:p>
            <a:r>
              <a:rPr lang="en-US" altLang="en-US" sz="1100" b="1" dirty="0">
                <a:solidFill>
                  <a:srgbClr val="003399"/>
                </a:solidFill>
                <a:latin typeface="Arial" panose="020B0604020202020204" pitchFamily="34" charset="0"/>
                <a:cs typeface="Arial" panose="020B0604020202020204" pitchFamily="34" charset="0"/>
              </a:rPr>
              <a:t>       Exploring the Super-Earth and Sub-Neptune Mass Regime”</a:t>
            </a:r>
          </a:p>
          <a:p>
            <a:r>
              <a:rPr lang="en-US" altLang="en-US" sz="1100" b="1" dirty="0">
                <a:solidFill>
                  <a:srgbClr val="003399"/>
                </a:solidFill>
                <a:latin typeface="Arial" panose="020B0604020202020204" pitchFamily="34" charset="0"/>
                <a:cs typeface="Arial" panose="020B0604020202020204" pitchFamily="34" charset="0"/>
              </a:rPr>
              <a:t>    Burt, J.A., Feng, F., Holden, B., et al. (2021), AJ 161, 10</a:t>
            </a:r>
          </a:p>
          <a:p>
            <a:r>
              <a:rPr lang="en-US" sz="11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hlinkClick r:id="rId6"/>
              </a:rPr>
              <a:t>https://doi.org/</a:t>
            </a:r>
            <a:r>
              <a:rPr lang="en-US" sz="1100" b="1" dirty="0">
                <a:hlinkClick r:id="rId6"/>
              </a:rPr>
              <a:t>10.3847/1538-3881/abc2d0</a:t>
            </a:r>
            <a:endParaRPr lang="en-US" altLang="en-US" sz="1100" b="1" dirty="0">
              <a:solidFill>
                <a:srgbClr val="003399"/>
              </a:solidFill>
            </a:endParaRPr>
          </a:p>
          <a:p>
            <a:endParaRPr lang="en-US" sz="8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Data Sources:</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Lick Observatory/Automated Planet Finder (APF)</a:t>
            </a:r>
          </a:p>
          <a:p>
            <a:r>
              <a:rPr lang="en-US" sz="1100" dirty="0">
                <a:latin typeface="Arial" panose="020B0604020202020204" pitchFamily="34" charset="0"/>
                <a:cs typeface="Arial" panose="020B0604020202020204" pitchFamily="34" charset="0"/>
              </a:rPr>
              <a:t>    Keck/HIRES</a:t>
            </a:r>
          </a:p>
          <a:p>
            <a:r>
              <a:rPr lang="en-US" sz="1100" dirty="0">
                <a:latin typeface="Arial" panose="020B0604020202020204" pitchFamily="34" charset="0"/>
                <a:cs typeface="Arial" panose="020B0604020202020204" pitchFamily="34" charset="0"/>
              </a:rPr>
              <a:t>    Magellan/Planet Finder Spectrograph</a:t>
            </a:r>
          </a:p>
          <a:p>
            <a:endParaRPr lang="en-US" sz="8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Technical Description of Figure:</a:t>
            </a:r>
          </a:p>
          <a:p>
            <a:r>
              <a:rPr lang="en-US" sz="1100" dirty="0">
                <a:latin typeface="Arial" panose="020B0604020202020204" pitchFamily="34" charset="0"/>
                <a:cs typeface="Arial" panose="020B0604020202020204" pitchFamily="34" charset="0"/>
              </a:rPr>
              <a:t>    Based on radial velocity measurements from Keck/HIRES and Lick’s Automated Planet Finder,</a:t>
            </a:r>
          </a:p>
          <a:p>
            <a:r>
              <a:rPr lang="en-US" altLang="en-US" sz="1100" dirty="0"/>
              <a:t>three new planets are discovered (HD 190007 b and HD 216520 </a:t>
            </a:r>
            <a:r>
              <a:rPr lang="en-US" altLang="en-US" sz="1100" dirty="0" err="1"/>
              <a:t>b,c</a:t>
            </a:r>
            <a:r>
              <a:rPr lang="en-US" altLang="en-US" sz="1100" dirty="0"/>
              <a:t>) and two known planets</a:t>
            </a:r>
          </a:p>
          <a:p>
            <a:r>
              <a:rPr lang="en-US" altLang="en-US" sz="1100" dirty="0"/>
              <a:t>are updated with improved mass and orbit estimates (HD 180617 b and GJ 686 b).  </a:t>
            </a:r>
          </a:p>
          <a:p>
            <a:r>
              <a:rPr lang="en-US" altLang="en-US" sz="1100" dirty="0"/>
              <a:t>All five planets have masses between Earth’s and Neptune’s – a range of planet masses not found    in our Solar System.</a:t>
            </a:r>
          </a:p>
          <a:p>
            <a:endParaRPr lang="en-US" sz="8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Scientific significance, societal relevance, and relationships to future missions:  </a:t>
            </a:r>
            <a:endParaRPr lang="en-US" sz="1100" dirty="0">
              <a:latin typeface="Arial" panose="020B0604020202020204" pitchFamily="34" charset="0"/>
              <a:cs typeface="Arial" panose="020B0604020202020204" pitchFamily="34" charset="0"/>
            </a:endParaRPr>
          </a:p>
          <a:p>
            <a:r>
              <a:rPr lang="en-US" sz="1100" dirty="0"/>
              <a:t>    This new batch of planets expands on the existing sample of sub-Neptune-mass planets, an important type of planet not found in our Solar System.  With orbits of 106 and 154 days, respectively, HD 180617 b and HD 216520 c are the longest period planets within the overall sample of             sub-Neptune planets.</a:t>
            </a:r>
            <a:endParaRPr lang="en-US" sz="1100" dirty="0">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45430</TotalTime>
  <Words>559</Words>
  <Application>Microsoft Macintosh PowerPoint</Application>
  <PresentationFormat>On-screen Show (4:3)</PresentationFormat>
  <Paragraphs>49</Paragraphs>
  <Slides>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Helvetica</vt:lpstr>
      <vt:lpstr>Times</vt:lpstr>
      <vt:lpstr>Wingdings</vt:lpstr>
      <vt:lpstr>1_Blank</vt:lpstr>
      <vt:lpstr>Photo Editor Photo</vt:lpstr>
      <vt:lpstr>A Collage of Small Planets Jennifer Burt et al.</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404</cp:revision>
  <cp:lastPrinted>2019-10-24T18:42:05Z</cp:lastPrinted>
  <dcterms:created xsi:type="dcterms:W3CDTF">2008-11-10T22:26:59Z</dcterms:created>
  <dcterms:modified xsi:type="dcterms:W3CDTF">2021-04-27T00:49:31Z</dcterms:modified>
</cp:coreProperties>
</file>