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2" r:id="rId1"/>
  </p:sldMasterIdLst>
  <p:notesMasterIdLst>
    <p:notesMasterId r:id="rId4"/>
  </p:notesMasterIdLst>
  <p:handoutMasterIdLst>
    <p:handoutMasterId r:id="rId5"/>
  </p:handoutMasterIdLst>
  <p:sldIdLst>
    <p:sldId id="536" r:id="rId2"/>
    <p:sldId id="537"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06" charset="-128"/>
        <a:cs typeface="+mn-cs"/>
      </a:defRPr>
    </a:lvl5pPr>
    <a:lvl6pPr marL="2286000" algn="l" defTabSz="914400" rtl="0" eaLnBrk="1" latinLnBrk="0" hangingPunct="1">
      <a:defRPr sz="2400" kern="1200">
        <a:solidFill>
          <a:schemeClr val="tx1"/>
        </a:solidFill>
        <a:latin typeface="Arial" charset="0"/>
        <a:ea typeface="ＭＳ Ｐゴシック" pitchFamily="-106" charset="-128"/>
        <a:cs typeface="+mn-cs"/>
      </a:defRPr>
    </a:lvl6pPr>
    <a:lvl7pPr marL="2743200" algn="l" defTabSz="914400" rtl="0" eaLnBrk="1" latinLnBrk="0" hangingPunct="1">
      <a:defRPr sz="2400" kern="1200">
        <a:solidFill>
          <a:schemeClr val="tx1"/>
        </a:solidFill>
        <a:latin typeface="Arial" charset="0"/>
        <a:ea typeface="ＭＳ Ｐゴシック" pitchFamily="-106" charset="-128"/>
        <a:cs typeface="+mn-cs"/>
      </a:defRPr>
    </a:lvl7pPr>
    <a:lvl8pPr marL="3200400" algn="l" defTabSz="914400" rtl="0" eaLnBrk="1" latinLnBrk="0" hangingPunct="1">
      <a:defRPr sz="2400" kern="1200">
        <a:solidFill>
          <a:schemeClr val="tx1"/>
        </a:solidFill>
        <a:latin typeface="Arial" charset="0"/>
        <a:ea typeface="ＭＳ Ｐゴシック" pitchFamily="-106" charset="-128"/>
        <a:cs typeface="+mn-cs"/>
      </a:defRPr>
    </a:lvl8pPr>
    <a:lvl9pPr marL="3657600" algn="l" defTabSz="914400" rtl="0" eaLnBrk="1" latinLnBrk="0" hangingPunct="1">
      <a:defRPr sz="2400" kern="1200">
        <a:solidFill>
          <a:schemeClr val="tx1"/>
        </a:solidFill>
        <a:latin typeface="Arial" charset="0"/>
        <a:ea typeface="ＭＳ Ｐゴシック" pitchFamily="-106"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3399"/>
    <a:srgbClr val="FF0552"/>
    <a:srgbClr val="FF9900"/>
    <a:srgbClr val="FF125D"/>
    <a:srgbClr val="C0B37A"/>
    <a:srgbClr val="0066FF"/>
    <a:srgbClr val="F0EE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32"/>
    <p:restoredTop sz="96875"/>
  </p:normalViewPr>
  <p:slideViewPr>
    <p:cSldViewPr>
      <p:cViewPr varScale="1">
        <p:scale>
          <a:sx n="165" d="100"/>
          <a:sy n="165" d="100"/>
        </p:scale>
        <p:origin x="808"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706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106" charset="0"/>
                <a:cs typeface="ＭＳ Ｐゴシック" pitchFamily="-106" charset="-128"/>
              </a:defRPr>
            </a:lvl1pPr>
          </a:lstStyle>
          <a:p>
            <a:pPr>
              <a:defRPr/>
            </a:pPr>
            <a:endParaRPr lang="en-US"/>
          </a:p>
        </p:txBody>
      </p:sp>
      <p:sp>
        <p:nvSpPr>
          <p:cNvPr id="706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706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FE46C475-8A35-415A-9CA4-2A19E95FA6E7}" type="slidenum">
              <a:rPr lang="en-US"/>
              <a:pPr>
                <a:defRPr/>
              </a:pPr>
              <a:t>‹#›</a:t>
            </a:fld>
            <a:endParaRPr lang="en-US"/>
          </a:p>
        </p:txBody>
      </p:sp>
    </p:spTree>
    <p:extLst>
      <p:ext uri="{BB962C8B-B14F-4D97-AF65-F5344CB8AC3E}">
        <p14:creationId xmlns:p14="http://schemas.microsoft.com/office/powerpoint/2010/main" val="647557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614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106" charset="0"/>
                <a:cs typeface="ＭＳ Ｐゴシック" pitchFamily="-106" charset="-128"/>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0"/>
            <a:r>
              <a:rPr lang="en-US" noProof="0"/>
              <a:t>Second level</a:t>
            </a:r>
          </a:p>
          <a:p>
            <a:pPr lvl="0"/>
            <a:r>
              <a:rPr lang="en-US" noProof="0"/>
              <a:t>Third level</a:t>
            </a:r>
          </a:p>
          <a:p>
            <a:pPr lvl="0"/>
            <a:r>
              <a:rPr lang="en-US" noProof="0"/>
              <a:t>Fourth level</a:t>
            </a:r>
          </a:p>
          <a:p>
            <a:pPr lvl="0"/>
            <a:r>
              <a:rPr lang="en-US" noProof="0"/>
              <a:t>Fifth level</a:t>
            </a:r>
          </a:p>
        </p:txBody>
      </p:sp>
      <p:sp>
        <p:nvSpPr>
          <p:cNvPr id="615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106" charset="0"/>
                <a:cs typeface="ＭＳ Ｐゴシック" pitchFamily="-106" charset="-128"/>
              </a:defRPr>
            </a:lvl1pPr>
          </a:lstStyle>
          <a:p>
            <a:pPr>
              <a:defRPr/>
            </a:pPr>
            <a:endParaRPr lang="en-US"/>
          </a:p>
        </p:txBody>
      </p:sp>
      <p:sp>
        <p:nvSpPr>
          <p:cNvPr id="615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6A13BC90-0074-43EE-BB9C-DD96ADFE8CE6}" type="slidenum">
              <a:rPr lang="en-US"/>
              <a:pPr>
                <a:defRPr/>
              </a:pPr>
              <a:t>‹#›</a:t>
            </a:fld>
            <a:endParaRPr lang="en-US"/>
          </a:p>
        </p:txBody>
      </p:sp>
    </p:spTree>
    <p:extLst>
      <p:ext uri="{BB962C8B-B14F-4D97-AF65-F5344CB8AC3E}">
        <p14:creationId xmlns:p14="http://schemas.microsoft.com/office/powerpoint/2010/main" val="20224655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ＭＳ Ｐゴシック" pitchFamily="-65" charset="-128"/>
      </a:defRPr>
    </a:lvl1pPr>
    <a:lvl2pPr marL="742950" indent="-28575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2pPr>
    <a:lvl3pPr marL="11430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3pPr>
    <a:lvl4pPr marL="16002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4pPr>
    <a:lvl5pPr marL="2057400" indent="-228600" algn="l" rtl="0" eaLnBrk="0" fontAlgn="base" hangingPunct="0">
      <a:spcBef>
        <a:spcPct val="30000"/>
      </a:spcBef>
      <a:spcAft>
        <a:spcPct val="0"/>
      </a:spcAft>
      <a:defRPr sz="1200" kern="1200">
        <a:solidFill>
          <a:schemeClr val="tx1"/>
        </a:solidFill>
        <a:latin typeface="Times"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pitchFamily="-106" charset="0"/>
                <a:ea typeface="ＭＳ Ｐゴシック" pitchFamily="-106" charset="-128"/>
              </a:defRPr>
            </a:lvl1pPr>
            <a:lvl2pPr marL="742950" indent="-285750">
              <a:spcBef>
                <a:spcPct val="30000"/>
              </a:spcBef>
              <a:defRPr sz="1200">
                <a:solidFill>
                  <a:schemeClr val="tx1"/>
                </a:solidFill>
                <a:latin typeface="Times" pitchFamily="-106" charset="0"/>
                <a:ea typeface="ＭＳ Ｐゴシック" pitchFamily="-106" charset="-128"/>
              </a:defRPr>
            </a:lvl2pPr>
            <a:lvl3pPr marL="1143000" indent="-228600">
              <a:spcBef>
                <a:spcPct val="30000"/>
              </a:spcBef>
              <a:defRPr sz="1200">
                <a:solidFill>
                  <a:schemeClr val="tx1"/>
                </a:solidFill>
                <a:latin typeface="Times" pitchFamily="-106" charset="0"/>
                <a:ea typeface="ＭＳ Ｐゴシック" pitchFamily="-106" charset="-128"/>
              </a:defRPr>
            </a:lvl3pPr>
            <a:lvl4pPr marL="1600200" indent="-228600">
              <a:spcBef>
                <a:spcPct val="30000"/>
              </a:spcBef>
              <a:defRPr sz="1200">
                <a:solidFill>
                  <a:schemeClr val="tx1"/>
                </a:solidFill>
                <a:latin typeface="Times" pitchFamily="-106" charset="0"/>
                <a:ea typeface="ＭＳ Ｐゴシック" pitchFamily="-106" charset="-128"/>
              </a:defRPr>
            </a:lvl4pPr>
            <a:lvl5pPr marL="2057400" indent="-228600">
              <a:spcBef>
                <a:spcPct val="30000"/>
              </a:spcBef>
              <a:defRPr sz="1200">
                <a:solidFill>
                  <a:schemeClr val="tx1"/>
                </a:solidFill>
                <a:latin typeface="Times" pitchFamily="-106" charset="0"/>
                <a:ea typeface="ＭＳ Ｐゴシック" pitchFamily="-106" charset="-128"/>
              </a:defRPr>
            </a:lvl5pPr>
            <a:lvl6pPr marL="25146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6pPr>
            <a:lvl7pPr marL="29718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7pPr>
            <a:lvl8pPr marL="34290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8pPr>
            <a:lvl9pPr marL="38862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9pPr>
          </a:lstStyle>
          <a:p>
            <a:pPr>
              <a:spcBef>
                <a:spcPct val="0"/>
              </a:spcBef>
            </a:pPr>
            <a:fld id="{B101207D-5BDA-4BED-8240-D3FC29C8C655}" type="slidenum">
              <a:rPr lang="en-US" altLang="en-US" smtClean="0">
                <a:latin typeface="Arial" charset="0"/>
              </a:rPr>
              <a:pPr>
                <a:spcBef>
                  <a:spcPct val="0"/>
                </a:spcBef>
              </a:pPr>
              <a:t>1</a:t>
            </a:fld>
            <a:endParaRPr lang="en-US" altLang="en-US">
              <a:latin typeface="Arial" charset="0"/>
            </a:endParaRPr>
          </a:p>
        </p:txBody>
      </p:sp>
      <p:sp>
        <p:nvSpPr>
          <p:cNvPr id="5123" name="Rectangle 7"/>
          <p:cNvSpPr txBox="1">
            <a:spLocks noGrp="1" noChangeArrowheads="1"/>
          </p:cNvSpPr>
          <p:nvPr/>
        </p:nvSpPr>
        <p:spPr bwMode="auto">
          <a:xfrm>
            <a:off x="3886200" y="868680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Times" pitchFamily="-106" charset="0"/>
                <a:ea typeface="ＭＳ Ｐゴシック" pitchFamily="-106" charset="-128"/>
              </a:defRPr>
            </a:lvl1pPr>
            <a:lvl2pPr marL="742950" indent="-285750">
              <a:spcBef>
                <a:spcPct val="30000"/>
              </a:spcBef>
              <a:defRPr sz="1200">
                <a:solidFill>
                  <a:schemeClr val="tx1"/>
                </a:solidFill>
                <a:latin typeface="Times" pitchFamily="-106" charset="0"/>
                <a:ea typeface="ＭＳ Ｐゴシック" pitchFamily="-106" charset="-128"/>
              </a:defRPr>
            </a:lvl2pPr>
            <a:lvl3pPr marL="1143000" indent="-228600">
              <a:spcBef>
                <a:spcPct val="30000"/>
              </a:spcBef>
              <a:defRPr sz="1200">
                <a:solidFill>
                  <a:schemeClr val="tx1"/>
                </a:solidFill>
                <a:latin typeface="Times" pitchFamily="-106" charset="0"/>
                <a:ea typeface="ＭＳ Ｐゴシック" pitchFamily="-106" charset="-128"/>
              </a:defRPr>
            </a:lvl3pPr>
            <a:lvl4pPr marL="1600200" indent="-228600">
              <a:spcBef>
                <a:spcPct val="30000"/>
              </a:spcBef>
              <a:defRPr sz="1200">
                <a:solidFill>
                  <a:schemeClr val="tx1"/>
                </a:solidFill>
                <a:latin typeface="Times" pitchFamily="-106" charset="0"/>
                <a:ea typeface="ＭＳ Ｐゴシック" pitchFamily="-106" charset="-128"/>
              </a:defRPr>
            </a:lvl4pPr>
            <a:lvl5pPr marL="2057400" indent="-228600">
              <a:spcBef>
                <a:spcPct val="30000"/>
              </a:spcBef>
              <a:defRPr sz="1200">
                <a:solidFill>
                  <a:schemeClr val="tx1"/>
                </a:solidFill>
                <a:latin typeface="Times" pitchFamily="-106" charset="0"/>
                <a:ea typeface="ＭＳ Ｐゴシック" pitchFamily="-106" charset="-128"/>
              </a:defRPr>
            </a:lvl5pPr>
            <a:lvl6pPr marL="25146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6pPr>
            <a:lvl7pPr marL="29718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7pPr>
            <a:lvl8pPr marL="34290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8pPr>
            <a:lvl9pPr marL="3886200" indent="-228600" eaLnBrk="0" fontAlgn="base" hangingPunct="0">
              <a:spcBef>
                <a:spcPct val="30000"/>
              </a:spcBef>
              <a:spcAft>
                <a:spcPct val="0"/>
              </a:spcAft>
              <a:defRPr sz="1200">
                <a:solidFill>
                  <a:schemeClr val="tx1"/>
                </a:solidFill>
                <a:latin typeface="Times" pitchFamily="-106" charset="0"/>
                <a:ea typeface="ＭＳ Ｐゴシック" pitchFamily="-106" charset="-128"/>
              </a:defRPr>
            </a:lvl9pPr>
          </a:lstStyle>
          <a:p>
            <a:pPr algn="r">
              <a:spcBef>
                <a:spcPct val="0"/>
              </a:spcBef>
            </a:pPr>
            <a:fld id="{DB0EE1A8-34CE-4F32-BF25-9D4E96A7F8DF}" type="slidenum">
              <a:rPr lang="en-US" altLang="en-US">
                <a:latin typeface="Arial" charset="0"/>
              </a:rPr>
              <a:pPr algn="r">
                <a:spcBef>
                  <a:spcPct val="0"/>
                </a:spcBef>
              </a:pPr>
              <a:t>1</a:t>
            </a:fld>
            <a:endParaRPr lang="en-US" altLang="en-US">
              <a:latin typeface="Arial" charset="0"/>
            </a:endParaRPr>
          </a:p>
        </p:txBody>
      </p:sp>
      <p:sp>
        <p:nvSpPr>
          <p:cNvPr id="5124" name="Rectangle 2"/>
          <p:cNvSpPr>
            <a:spLocks noGrp="1" noRot="1" noChangeAspect="1" noChangeArrowheads="1" noTextEdit="1"/>
          </p:cNvSpPr>
          <p:nvPr>
            <p:ph type="sldImg"/>
          </p:nvPr>
        </p:nvSpPr>
        <p:spPr>
          <a:ln/>
        </p:spPr>
      </p:sp>
      <p:sp>
        <p:nvSpPr>
          <p:cNvPr id="51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Times" pitchFamily="-106" charset="0"/>
                <a:ea typeface="ＭＳ Ｐゴシック" pitchFamily="-106" charset="-128"/>
              </a:rPr>
              <a:t>You may add comments here to clarify </a:t>
            </a:r>
            <a:r>
              <a:rPr lang="en-US" altLang="en-US">
                <a:latin typeface="Times" pitchFamily="-106" charset="0"/>
                <a:ea typeface="ＭＳ Ｐゴシック" pitchFamily="-106" charset="-128"/>
              </a:rPr>
              <a:t>the work</a:t>
            </a:r>
            <a:r>
              <a:rPr lang="en-US" altLang="en-US" baseline="0">
                <a:latin typeface="Times" pitchFamily="-106" charset="0"/>
                <a:ea typeface="ＭＳ Ｐゴシック" pitchFamily="-106" charset="-128"/>
              </a:rPr>
              <a:t> or the results.</a:t>
            </a:r>
            <a:endParaRPr lang="en-US" altLang="en-US">
              <a:latin typeface="Times" pitchFamily="-106" charset="0"/>
              <a:ea typeface="ＭＳ Ｐゴシック" pitchFamily="-106" charset="-128"/>
            </a:endParaRPr>
          </a:p>
        </p:txBody>
      </p:sp>
    </p:spTree>
    <p:extLst>
      <p:ext uri="{BB962C8B-B14F-4D97-AF65-F5344CB8AC3E}">
        <p14:creationId xmlns:p14="http://schemas.microsoft.com/office/powerpoint/2010/main" val="32245484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6A13BC90-0074-43EE-BB9C-DD96ADFE8CE6}" type="slidenum">
              <a:rPr lang="en-US" smtClean="0"/>
              <a:pPr>
                <a:defRPr/>
              </a:pPr>
              <a:t>2</a:t>
            </a:fld>
            <a:endParaRPr lang="en-US"/>
          </a:p>
        </p:txBody>
      </p:sp>
    </p:spTree>
    <p:extLst>
      <p:ext uri="{BB962C8B-B14F-4D97-AF65-F5344CB8AC3E}">
        <p14:creationId xmlns:p14="http://schemas.microsoft.com/office/powerpoint/2010/main" val="4007702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588524"/>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auto">
          <a:xfrm>
            <a:off x="2787650" y="3175"/>
            <a:ext cx="614045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963613" y="1290638"/>
            <a:ext cx="7845425" cy="497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ChangeArrowheads="1"/>
          </p:cNvSpPr>
          <p:nvPr userDrawn="1"/>
        </p:nvSpPr>
        <p:spPr bwMode="auto">
          <a:xfrm>
            <a:off x="0" y="0"/>
            <a:ext cx="9144000" cy="68580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endParaRPr lang="en-US" altLang="en-US"/>
          </a:p>
        </p:txBody>
      </p:sp>
      <p:sp>
        <p:nvSpPr>
          <p:cNvPr id="1030" name="Rectangle 6">
            <a:hlinkClick r:id="" action="ppaction://hlinkshowjump?jump=lastslide"/>
          </p:cNvPr>
          <p:cNvSpPr>
            <a:spLocks noChangeArrowheads="1"/>
          </p:cNvSpPr>
          <p:nvPr userDrawn="1"/>
        </p:nvSpPr>
        <p:spPr bwMode="auto">
          <a:xfrm>
            <a:off x="8932863" y="0"/>
            <a:ext cx="211137" cy="254000"/>
          </a:xfrm>
          <a:prstGeom prst="rect">
            <a:avLst/>
          </a:prstGeom>
          <a:solidFill>
            <a:schemeClr val="accent1">
              <a:alpha val="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endParaRPr lang="en-US" altLang="en-US"/>
          </a:p>
        </p:txBody>
      </p:sp>
      <p:sp>
        <p:nvSpPr>
          <p:cNvPr id="1031" name="Rectangle 7"/>
          <p:cNvSpPr>
            <a:spLocks noChangeArrowheads="1"/>
          </p:cNvSpPr>
          <p:nvPr/>
        </p:nvSpPr>
        <p:spPr bwMode="auto">
          <a:xfrm>
            <a:off x="-627063" y="6259513"/>
            <a:ext cx="1905001"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algn="r"/>
            <a:endParaRPr lang="en-US" altLang="en-US" sz="1400"/>
          </a:p>
        </p:txBody>
      </p:sp>
      <p:sp>
        <p:nvSpPr>
          <p:cNvPr id="8" name="Line 2"/>
          <p:cNvSpPr>
            <a:spLocks noChangeShapeType="1"/>
          </p:cNvSpPr>
          <p:nvPr userDrawn="1"/>
        </p:nvSpPr>
        <p:spPr bwMode="auto">
          <a:xfrm>
            <a:off x="65088" y="914400"/>
            <a:ext cx="9018587" cy="0"/>
          </a:xfrm>
          <a:prstGeom prst="line">
            <a:avLst/>
          </a:prstGeom>
          <a:noFill/>
          <a:ln w="38100" cmpd="dbl">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78" r:id="rId1"/>
  </p:sldLayoutIdLst>
  <p:transition>
    <p:wipe dir="d"/>
  </p:transition>
  <p:txStyles>
    <p:titleStyle>
      <a:lvl1pPr algn="r" rtl="0" eaLnBrk="0" fontAlgn="base" hangingPunct="0">
        <a:lnSpc>
          <a:spcPct val="85000"/>
        </a:lnSpc>
        <a:spcBef>
          <a:spcPct val="0"/>
        </a:spcBef>
        <a:spcAft>
          <a:spcPct val="0"/>
        </a:spcAft>
        <a:defRPr sz="3000" b="1">
          <a:solidFill>
            <a:schemeClr val="bg1"/>
          </a:solidFill>
          <a:latin typeface="+mj-lt"/>
          <a:ea typeface="ＭＳ Ｐゴシック" pitchFamily="-65" charset="-128"/>
          <a:cs typeface="ＭＳ Ｐゴシック" pitchFamily="-65" charset="-128"/>
        </a:defRPr>
      </a:lvl1pPr>
      <a:lvl2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2pPr>
      <a:lvl3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3pPr>
      <a:lvl4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4pPr>
      <a:lvl5pPr algn="r" rtl="0" eaLnBrk="0" fontAlgn="base" hangingPunct="0">
        <a:lnSpc>
          <a:spcPct val="85000"/>
        </a:lnSpc>
        <a:spcBef>
          <a:spcPct val="0"/>
        </a:spcBef>
        <a:spcAft>
          <a:spcPct val="0"/>
        </a:spcAft>
        <a:defRPr sz="3000" b="1">
          <a:solidFill>
            <a:schemeClr val="bg1"/>
          </a:solidFill>
          <a:latin typeface="Arial" pitchFamily="-65" charset="0"/>
          <a:ea typeface="ＭＳ Ｐゴシック" pitchFamily="-65" charset="-128"/>
          <a:cs typeface="ＭＳ Ｐゴシック" pitchFamily="-65" charset="-128"/>
        </a:defRPr>
      </a:lvl5pPr>
      <a:lvl6pPr marL="457200" algn="r" rtl="0" fontAlgn="base">
        <a:lnSpc>
          <a:spcPct val="85000"/>
        </a:lnSpc>
        <a:spcBef>
          <a:spcPct val="0"/>
        </a:spcBef>
        <a:spcAft>
          <a:spcPct val="0"/>
        </a:spcAft>
        <a:defRPr sz="3000" b="1">
          <a:solidFill>
            <a:schemeClr val="bg1"/>
          </a:solidFill>
          <a:latin typeface="Arial" pitchFamily="-65" charset="0"/>
        </a:defRPr>
      </a:lvl6pPr>
      <a:lvl7pPr marL="914400" algn="r" rtl="0" fontAlgn="base">
        <a:lnSpc>
          <a:spcPct val="85000"/>
        </a:lnSpc>
        <a:spcBef>
          <a:spcPct val="0"/>
        </a:spcBef>
        <a:spcAft>
          <a:spcPct val="0"/>
        </a:spcAft>
        <a:defRPr sz="3000" b="1">
          <a:solidFill>
            <a:schemeClr val="bg1"/>
          </a:solidFill>
          <a:latin typeface="Arial" pitchFamily="-65" charset="0"/>
        </a:defRPr>
      </a:lvl7pPr>
      <a:lvl8pPr marL="1371600" algn="r" rtl="0" fontAlgn="base">
        <a:lnSpc>
          <a:spcPct val="85000"/>
        </a:lnSpc>
        <a:spcBef>
          <a:spcPct val="0"/>
        </a:spcBef>
        <a:spcAft>
          <a:spcPct val="0"/>
        </a:spcAft>
        <a:defRPr sz="3000" b="1">
          <a:solidFill>
            <a:schemeClr val="bg1"/>
          </a:solidFill>
          <a:latin typeface="Arial" pitchFamily="-65" charset="0"/>
        </a:defRPr>
      </a:lvl8pPr>
      <a:lvl9pPr marL="1828800" algn="r" rtl="0" fontAlgn="base">
        <a:lnSpc>
          <a:spcPct val="85000"/>
        </a:lnSpc>
        <a:spcBef>
          <a:spcPct val="0"/>
        </a:spcBef>
        <a:spcAft>
          <a:spcPct val="0"/>
        </a:spcAft>
        <a:defRPr sz="3000" b="1">
          <a:solidFill>
            <a:schemeClr val="bg1"/>
          </a:solidFill>
          <a:latin typeface="Arial" pitchFamily="-65" charset="0"/>
        </a:defRPr>
      </a:lvl9pPr>
    </p:titleStyle>
    <p:bodyStyle>
      <a:lvl1pPr marL="282575" indent="-282575" algn="l" rtl="0" eaLnBrk="0" fontAlgn="base" hangingPunct="0">
        <a:lnSpc>
          <a:spcPct val="85000"/>
        </a:lnSpc>
        <a:spcBef>
          <a:spcPct val="20000"/>
        </a:spcBef>
        <a:spcAft>
          <a:spcPct val="0"/>
        </a:spcAft>
        <a:buClr>
          <a:schemeClr val="bg1"/>
        </a:buClr>
        <a:buFont typeface="Wingdings" pitchFamily="-106" charset="2"/>
        <a:defRPr sz="2000">
          <a:solidFill>
            <a:schemeClr val="tx1"/>
          </a:solidFill>
          <a:latin typeface="+mn-lt"/>
          <a:ea typeface="ＭＳ Ｐゴシック" pitchFamily="-65" charset="-128"/>
          <a:cs typeface="ＭＳ Ｐゴシック" pitchFamily="-65" charset="-128"/>
        </a:defRPr>
      </a:lvl1pPr>
      <a:lvl2pPr marL="636588" indent="-239713" algn="l" rtl="0" eaLnBrk="0" fontAlgn="base" hangingPunct="0">
        <a:lnSpc>
          <a:spcPct val="85000"/>
        </a:lnSpc>
        <a:spcBef>
          <a:spcPct val="20000"/>
        </a:spcBef>
        <a:spcAft>
          <a:spcPct val="0"/>
        </a:spcAft>
        <a:buFont typeface="Times" pitchFamily="-106" charset="0"/>
        <a:buChar char="•"/>
        <a:defRPr sz="2000">
          <a:solidFill>
            <a:schemeClr val="tx1"/>
          </a:solidFill>
          <a:latin typeface="+mn-lt"/>
          <a:ea typeface="ＭＳ Ｐゴシック" pitchFamily="-65" charset="-128"/>
        </a:defRPr>
      </a:lvl2pPr>
      <a:lvl3pPr marL="917575" indent="-16668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3pPr>
      <a:lvl4pPr marL="1255713"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4pPr>
      <a:lvl5pPr marL="1593850" indent="-223838" algn="l" rtl="0" eaLnBrk="0" fontAlgn="base" hangingPunct="0">
        <a:lnSpc>
          <a:spcPct val="85000"/>
        </a:lnSpc>
        <a:spcBef>
          <a:spcPct val="20000"/>
        </a:spcBef>
        <a:spcAft>
          <a:spcPct val="0"/>
        </a:spcAft>
        <a:buChar char="»"/>
        <a:defRPr sz="2000">
          <a:solidFill>
            <a:schemeClr val="tx1"/>
          </a:solidFill>
          <a:latin typeface="+mn-lt"/>
          <a:ea typeface="ＭＳ Ｐゴシック" pitchFamily="-65" charset="-128"/>
        </a:defRPr>
      </a:lvl5pPr>
      <a:lvl6pPr marL="20510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6pPr>
      <a:lvl7pPr marL="25082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7pPr>
      <a:lvl8pPr marL="29654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8pPr>
      <a:lvl9pPr marL="3422650" indent="-223838" algn="l" rtl="0" fontAlgn="base">
        <a:lnSpc>
          <a:spcPct val="85000"/>
        </a:lnSpc>
        <a:spcBef>
          <a:spcPct val="20000"/>
        </a:spcBef>
        <a:spcAft>
          <a:spcPct val="0"/>
        </a:spcAft>
        <a:buChar char="»"/>
        <a:defRPr sz="20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hyperlink" Target="https://doi.org/10.3847/1538-3881/ab79a5"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doi.org/10.3847/1538-4357/ab5585" TargetMode="External"/><Relationship Id="rId5" Type="http://schemas.openxmlformats.org/officeDocument/2006/relationships/image" Target="../media/image1.png"/><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B6D59CE-8221-CE47-BDB0-F6ACEDD44203}"/>
              </a:ext>
            </a:extLst>
          </p:cNvPr>
          <p:cNvPicPr>
            <a:picLocks noChangeAspect="1"/>
          </p:cNvPicPr>
          <p:nvPr/>
        </p:nvPicPr>
        <p:blipFill>
          <a:blip r:embed="rId4"/>
          <a:stretch>
            <a:fillRect/>
          </a:stretch>
        </p:blipFill>
        <p:spPr>
          <a:xfrm>
            <a:off x="-76200" y="974782"/>
            <a:ext cx="4572000" cy="2990245"/>
          </a:xfrm>
          <a:prstGeom prst="rect">
            <a:avLst/>
          </a:prstGeom>
        </p:spPr>
      </p:pic>
      <p:sp>
        <p:nvSpPr>
          <p:cNvPr id="3074" name="Rectangle 4"/>
          <p:cNvSpPr>
            <a:spLocks noGrp="1" noChangeArrowheads="1"/>
          </p:cNvSpPr>
          <p:nvPr>
            <p:ph type="title" idx="4294967295"/>
          </p:nvPr>
        </p:nvSpPr>
        <p:spPr>
          <a:xfrm>
            <a:off x="2851150" y="152400"/>
            <a:ext cx="6140450" cy="606425"/>
          </a:xfrm>
        </p:spPr>
        <p:txBody>
          <a:bodyPr/>
          <a:lstStyle/>
          <a:p>
            <a:pPr eaLnBrk="1" hangingPunct="1"/>
            <a:r>
              <a:rPr lang="en-US" altLang="en-US" sz="2400" dirty="0">
                <a:solidFill>
                  <a:schemeClr val="tx1"/>
                </a:solidFill>
                <a:ea typeface="ＭＳ Ｐゴシック" pitchFamily="-106" charset="-128"/>
              </a:rPr>
              <a:t>Exoplanetary Reflected Light Retrieval</a:t>
            </a:r>
            <a:br>
              <a:rPr lang="en-US" altLang="en-US" sz="2400" dirty="0">
                <a:solidFill>
                  <a:schemeClr val="tx1"/>
                </a:solidFill>
                <a:ea typeface="ＭＳ Ｐゴシック" pitchFamily="-106" charset="-128"/>
              </a:rPr>
            </a:br>
            <a:r>
              <a:rPr lang="en-US" altLang="en-US" sz="1800" dirty="0">
                <a:solidFill>
                  <a:schemeClr val="tx1"/>
                </a:solidFill>
                <a:ea typeface="ＭＳ Ｐゴシック" pitchFamily="-106" charset="-128"/>
              </a:rPr>
              <a:t>Mario Damiano &amp; </a:t>
            </a:r>
            <a:r>
              <a:rPr lang="en-US" altLang="en-US" sz="1800" dirty="0" err="1">
                <a:solidFill>
                  <a:schemeClr val="tx1"/>
                </a:solidFill>
                <a:ea typeface="ＭＳ Ｐゴシック" pitchFamily="-106" charset="-128"/>
              </a:rPr>
              <a:t>Renyu</a:t>
            </a:r>
            <a:r>
              <a:rPr lang="en-US" altLang="en-US" sz="1800" dirty="0">
                <a:solidFill>
                  <a:schemeClr val="tx1"/>
                </a:solidFill>
                <a:ea typeface="ＭＳ Ｐゴシック" pitchFamily="-106" charset="-128"/>
              </a:rPr>
              <a:t> Hu</a:t>
            </a:r>
          </a:p>
        </p:txBody>
      </p:sp>
      <p:sp>
        <p:nvSpPr>
          <p:cNvPr id="3075" name="Text Box 7"/>
          <p:cNvSpPr txBox="1">
            <a:spLocks noChangeArrowheads="1"/>
          </p:cNvSpPr>
          <p:nvPr/>
        </p:nvSpPr>
        <p:spPr bwMode="auto">
          <a:xfrm>
            <a:off x="4510629" y="1006162"/>
            <a:ext cx="4633371" cy="5801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pPr>
              <a:spcBef>
                <a:spcPct val="50000"/>
              </a:spcBef>
            </a:pPr>
            <a:r>
              <a:rPr lang="en-US" altLang="en-US" sz="1600" b="1" dirty="0">
                <a:solidFill>
                  <a:srgbClr val="0000FF"/>
                </a:solidFill>
              </a:rPr>
              <a:t>Science Question: </a:t>
            </a:r>
            <a:r>
              <a:rPr lang="en-US" altLang="en-US" sz="1600" dirty="0"/>
              <a:t> 		          What information about the composition and cloud structure of cold gaseous planets can be extracted from their reflected spectra in optical wavelengths? </a:t>
            </a:r>
          </a:p>
          <a:p>
            <a:pPr>
              <a:spcBef>
                <a:spcPct val="50000"/>
              </a:spcBef>
            </a:pPr>
            <a:endParaRPr lang="en-US" altLang="en-US" sz="100" dirty="0"/>
          </a:p>
          <a:p>
            <a:pPr>
              <a:spcBef>
                <a:spcPct val="50000"/>
              </a:spcBef>
            </a:pPr>
            <a:r>
              <a:rPr lang="en-US" altLang="en-US" sz="1600" b="1" dirty="0">
                <a:solidFill>
                  <a:srgbClr val="0000FF"/>
                </a:solidFill>
              </a:rPr>
              <a:t>Methods &amp; Results:</a:t>
            </a:r>
            <a:r>
              <a:rPr lang="en-US" altLang="en-US" sz="1600" dirty="0">
                <a:solidFill>
                  <a:srgbClr val="0000FF"/>
                </a:solidFill>
              </a:rPr>
              <a:t>  		                        </a:t>
            </a:r>
            <a:r>
              <a:rPr lang="en-US" altLang="en-US" sz="1600" dirty="0"/>
              <a:t>A computational tool has been developed to retrieve atmospheric properties from an exoplanet’s optical, reflected-light spectrum.    Three test cases are used to gauge the code performance – two known gas-giant exoplanets and Jupiter.  It is found that spectral resolution </a:t>
            </a:r>
            <a:r>
              <a:rPr lang="en-US" altLang="en-US" sz="1400" b="1" dirty="0"/>
              <a:t>≳</a:t>
            </a:r>
            <a:r>
              <a:rPr lang="en-US" altLang="en-US" sz="1600" dirty="0"/>
              <a:t>70</a:t>
            </a:r>
            <a:r>
              <a:rPr lang="en-US" altLang="en-US" sz="1600" b="1" dirty="0"/>
              <a:t> </a:t>
            </a:r>
            <a:r>
              <a:rPr lang="en-US" altLang="en-US" sz="1600" dirty="0"/>
              <a:t>and signal-to-noise </a:t>
            </a:r>
            <a:r>
              <a:rPr lang="en-US" altLang="en-US" sz="1400" b="1" dirty="0"/>
              <a:t>≳</a:t>
            </a:r>
            <a:r>
              <a:rPr lang="en-US" altLang="en-US" sz="1600" dirty="0"/>
              <a:t>15 are required to accurately measure the atmospheric composition and characterize the presence of clouds.</a:t>
            </a:r>
          </a:p>
          <a:p>
            <a:pPr>
              <a:spcBef>
                <a:spcPct val="50000"/>
              </a:spcBef>
            </a:pPr>
            <a:endParaRPr lang="en-US" altLang="en-US" sz="100" b="1" dirty="0">
              <a:solidFill>
                <a:srgbClr val="0000FF"/>
              </a:solidFill>
            </a:endParaRPr>
          </a:p>
          <a:p>
            <a:pPr>
              <a:spcBef>
                <a:spcPct val="50000"/>
              </a:spcBef>
            </a:pPr>
            <a:r>
              <a:rPr lang="en-US" altLang="en-US" sz="1600" b="1" dirty="0">
                <a:solidFill>
                  <a:srgbClr val="0000FF"/>
                </a:solidFill>
              </a:rPr>
              <a:t>Significance: 			     </a:t>
            </a:r>
            <a:r>
              <a:rPr lang="en-US" altLang="en-US" sz="1600" b="1" dirty="0">
                <a:solidFill>
                  <a:srgbClr val="0000FF"/>
                </a:solidFill>
                <a:latin typeface="Arial"/>
                <a:cs typeface="Arial"/>
              </a:rPr>
              <a:t>         </a:t>
            </a:r>
            <a:r>
              <a:rPr lang="en-US" sz="1600" dirty="0">
                <a:latin typeface="Arial"/>
                <a:cs typeface="Arial"/>
              </a:rPr>
              <a:t>Future direct-imaging missions will measure the atmospheric abundances of cold gas giant exoplanets and characterize the clouds that are inevitably present in their atmospheres, should the missions meet the resolution and sensitivity requirements prescribed here.</a:t>
            </a:r>
            <a:endParaRPr lang="en-US" altLang="en-US" sz="1600" dirty="0"/>
          </a:p>
        </p:txBody>
      </p:sp>
      <p:sp>
        <p:nvSpPr>
          <p:cNvPr id="3076" name="Text Box 8"/>
          <p:cNvSpPr txBox="1">
            <a:spLocks noChangeArrowheads="1"/>
          </p:cNvSpPr>
          <p:nvPr/>
        </p:nvSpPr>
        <p:spPr bwMode="auto">
          <a:xfrm>
            <a:off x="109865" y="5781942"/>
            <a:ext cx="379573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r>
              <a:rPr lang="en-US" altLang="en-US" sz="900" b="1" dirty="0">
                <a:solidFill>
                  <a:srgbClr val="003399"/>
                </a:solidFill>
              </a:rPr>
              <a:t>Damiano, M. &amp; Hu, R. (2020), AJ 159, 175</a:t>
            </a:r>
          </a:p>
          <a:p>
            <a:r>
              <a:rPr lang="en-US" sz="900" b="1" dirty="0">
                <a:hlinkClick r:id="rId5"/>
              </a:rPr>
              <a:t>https://doi.org/10.3847/1538-3881/ab79a5</a:t>
            </a:r>
            <a:endParaRPr lang="en-US" sz="900" b="1" dirty="0"/>
          </a:p>
          <a:p>
            <a:endParaRPr lang="en-US" altLang="en-US" sz="800" b="1" dirty="0">
              <a:solidFill>
                <a:srgbClr val="003399"/>
              </a:solidFill>
            </a:endParaRPr>
          </a:p>
          <a:p>
            <a:r>
              <a:rPr lang="en-US" altLang="en-US" sz="900" b="1" dirty="0">
                <a:solidFill>
                  <a:srgbClr val="003399"/>
                </a:solidFill>
              </a:rPr>
              <a:t>This work was supported by NASA’s WFIRST Preparatory Science Program and WFIRST Science Investigation Team Program.</a:t>
            </a:r>
          </a:p>
        </p:txBody>
      </p:sp>
      <p:sp>
        <p:nvSpPr>
          <p:cNvPr id="7" name="Text Box 8"/>
          <p:cNvSpPr txBox="1">
            <a:spLocks noChangeArrowheads="1"/>
          </p:cNvSpPr>
          <p:nvPr/>
        </p:nvSpPr>
        <p:spPr bwMode="auto">
          <a:xfrm>
            <a:off x="103407" y="4125193"/>
            <a:ext cx="4468593" cy="1415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Arial" charset="0"/>
                <a:ea typeface="ＭＳ Ｐゴシック" pitchFamily="-106" charset="-128"/>
              </a:defRPr>
            </a:lvl1pPr>
            <a:lvl2pPr marL="742950" indent="-285750">
              <a:defRPr sz="2400">
                <a:solidFill>
                  <a:schemeClr val="tx1"/>
                </a:solidFill>
                <a:latin typeface="Arial" charset="0"/>
                <a:ea typeface="ＭＳ Ｐゴシック" pitchFamily="-106" charset="-128"/>
              </a:defRPr>
            </a:lvl2pPr>
            <a:lvl3pPr marL="1143000" indent="-228600">
              <a:defRPr sz="2400">
                <a:solidFill>
                  <a:schemeClr val="tx1"/>
                </a:solidFill>
                <a:latin typeface="Arial" charset="0"/>
                <a:ea typeface="ＭＳ Ｐゴシック" pitchFamily="-106" charset="-128"/>
              </a:defRPr>
            </a:lvl3pPr>
            <a:lvl4pPr marL="1600200" indent="-228600">
              <a:defRPr sz="2400">
                <a:solidFill>
                  <a:schemeClr val="tx1"/>
                </a:solidFill>
                <a:latin typeface="Arial" charset="0"/>
                <a:ea typeface="ＭＳ Ｐゴシック" pitchFamily="-106" charset="-128"/>
              </a:defRPr>
            </a:lvl4pPr>
            <a:lvl5pPr marL="2057400" indent="-228600">
              <a:defRPr sz="24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106" charset="-128"/>
              </a:defRPr>
            </a:lvl9pPr>
          </a:lstStyle>
          <a:p>
            <a:r>
              <a:rPr lang="en-US" altLang="en-US" sz="1200" b="1" dirty="0">
                <a:solidFill>
                  <a:srgbClr val="0000FF"/>
                </a:solidFill>
              </a:rPr>
              <a:t>The simulated optical spectrum of Upsilon </a:t>
            </a:r>
            <a:r>
              <a:rPr lang="en-US" altLang="en-US" sz="1200" b="1" dirty="0" err="1">
                <a:solidFill>
                  <a:srgbClr val="0000FF"/>
                </a:solidFill>
              </a:rPr>
              <a:t>Andromedae</a:t>
            </a:r>
            <a:r>
              <a:rPr lang="en-US" altLang="en-US" sz="1200" b="1" dirty="0">
                <a:solidFill>
                  <a:srgbClr val="0000FF"/>
                </a:solidFill>
              </a:rPr>
              <a:t> e, a known gas-giant exoplanet, (red points) is fit well by the model (blue line and points).  The absorption features at 0.72 &amp; 0.88 </a:t>
            </a:r>
            <a:r>
              <a:rPr lang="el-GR" altLang="en-US" sz="1200" b="1" dirty="0">
                <a:solidFill>
                  <a:srgbClr val="0000FF"/>
                </a:solidFill>
              </a:rPr>
              <a:t>μ</a:t>
            </a:r>
            <a:r>
              <a:rPr lang="en-US" altLang="en-US" sz="1200" b="1" dirty="0">
                <a:solidFill>
                  <a:srgbClr val="0000FF"/>
                </a:solidFill>
              </a:rPr>
              <a:t>m are due to methane in the atmosphere. Water abundance is also extracted from the spectrum, despite the presence of obscuring water clouds.</a:t>
            </a:r>
          </a:p>
          <a:p>
            <a:endParaRPr lang="en-US" altLang="en-US" sz="1400" b="1" dirty="0">
              <a:solidFill>
                <a:srgbClr val="003399"/>
              </a:solidFill>
            </a:endParaRPr>
          </a:p>
        </p:txBody>
      </p:sp>
      <p:graphicFrame>
        <p:nvGraphicFramePr>
          <p:cNvPr id="9" name="Object 20"/>
          <p:cNvGraphicFramePr>
            <a:graphicFrameLocks noChangeAspect="1"/>
          </p:cNvGraphicFramePr>
          <p:nvPr>
            <p:extLst>
              <p:ext uri="{D42A27DB-BD31-4B8C-83A1-F6EECF244321}">
                <p14:modId xmlns:p14="http://schemas.microsoft.com/office/powerpoint/2010/main" val="2539429089"/>
              </p:ext>
            </p:extLst>
          </p:nvPr>
        </p:nvGraphicFramePr>
        <p:xfrm>
          <a:off x="80901" y="124619"/>
          <a:ext cx="735013" cy="666750"/>
        </p:xfrm>
        <a:graphic>
          <a:graphicData uri="http://schemas.openxmlformats.org/presentationml/2006/ole">
            <mc:AlternateContent xmlns:mc="http://schemas.openxmlformats.org/markup-compatibility/2006">
              <mc:Choice xmlns:v="urn:schemas-microsoft-com:vml" Requires="v">
                <p:oleObj spid="_x0000_s1159" name="Photo Editor Photo" r:id="rId6" imgW="1523810" imgH="1380952" progId="">
                  <p:embed/>
                </p:oleObj>
              </mc:Choice>
              <mc:Fallback>
                <p:oleObj name="Photo Editor Photo" r:id="rId6" imgW="1523810" imgH="1380952" progId="">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0901" y="124619"/>
                        <a:ext cx="735013" cy="66675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0" name="Rectangle 3"/>
          <p:cNvSpPr>
            <a:spLocks noChangeArrowheads="1"/>
          </p:cNvSpPr>
          <p:nvPr/>
        </p:nvSpPr>
        <p:spPr bwMode="auto">
          <a:xfrm>
            <a:off x="815914" y="237062"/>
            <a:ext cx="23241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spAutoFit/>
          </a:bodyPr>
          <a:lstStyle>
            <a:lvl1pPr eaLnBrk="0" hangingPunct="0">
              <a:defRPr sz="1300">
                <a:solidFill>
                  <a:schemeClr val="tx1"/>
                </a:solidFill>
                <a:latin typeface="Times New Roman" pitchFamily="18" charset="0"/>
                <a:ea typeface="MS PGothic" pitchFamily="34" charset="-128"/>
              </a:defRPr>
            </a:lvl1pPr>
            <a:lvl2pPr marL="742950" indent="-285750" eaLnBrk="0" hangingPunct="0">
              <a:defRPr sz="1300">
                <a:solidFill>
                  <a:schemeClr val="tx1"/>
                </a:solidFill>
                <a:latin typeface="Times New Roman" pitchFamily="18" charset="0"/>
                <a:ea typeface="MS PGothic" pitchFamily="34" charset="-128"/>
              </a:defRPr>
            </a:lvl2pPr>
            <a:lvl3pPr marL="1143000" indent="-228600" eaLnBrk="0" hangingPunct="0">
              <a:defRPr sz="1300">
                <a:solidFill>
                  <a:schemeClr val="tx1"/>
                </a:solidFill>
                <a:latin typeface="Times New Roman" pitchFamily="18" charset="0"/>
                <a:ea typeface="MS PGothic" pitchFamily="34" charset="-128"/>
              </a:defRPr>
            </a:lvl3pPr>
            <a:lvl4pPr marL="1600200" indent="-228600" eaLnBrk="0" hangingPunct="0">
              <a:defRPr sz="1300">
                <a:solidFill>
                  <a:schemeClr val="tx1"/>
                </a:solidFill>
                <a:latin typeface="Times New Roman" pitchFamily="18" charset="0"/>
                <a:ea typeface="MS PGothic" pitchFamily="34" charset="-128"/>
              </a:defRPr>
            </a:lvl4pPr>
            <a:lvl5pPr marL="2057400" indent="-228600" eaLnBrk="0" hangingPunct="0">
              <a:defRPr sz="13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3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3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3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300">
                <a:solidFill>
                  <a:schemeClr val="tx1"/>
                </a:solidFill>
                <a:latin typeface="Times New Roman" pitchFamily="18" charset="0"/>
                <a:ea typeface="MS PGothic" pitchFamily="34" charset="-128"/>
              </a:defRPr>
            </a:lvl9pPr>
          </a:lstStyle>
          <a:p>
            <a:pPr>
              <a:defRPr/>
            </a:pPr>
            <a:r>
              <a:rPr lang="en-US" altLang="en-US" sz="800" dirty="0">
                <a:solidFill>
                  <a:schemeClr val="accent2"/>
                </a:solidFill>
                <a:latin typeface="Helvetica" pitchFamily="1" charset="0"/>
              </a:rPr>
              <a:t>National Aeronautics and Space Administration</a:t>
            </a:r>
          </a:p>
          <a:p>
            <a:pPr>
              <a:defRPr/>
            </a:pPr>
            <a:r>
              <a:rPr lang="en-US" altLang="en-US" sz="800" b="1" dirty="0">
                <a:solidFill>
                  <a:schemeClr val="accent2"/>
                </a:solidFill>
                <a:latin typeface="Helvetica" pitchFamily="1" charset="0"/>
              </a:rPr>
              <a:t>Jet Propulsion Laboratory</a:t>
            </a:r>
          </a:p>
          <a:p>
            <a:pPr>
              <a:defRPr/>
            </a:pPr>
            <a:r>
              <a:rPr lang="en-US" altLang="en-US" sz="800" b="1" dirty="0">
                <a:solidFill>
                  <a:schemeClr val="accent2"/>
                </a:solidFill>
                <a:latin typeface="Helvetica" pitchFamily="1" charset="0"/>
              </a:rPr>
              <a:t>California Institute of Technology</a:t>
            </a:r>
            <a:endParaRPr lang="en-US" altLang="en-US" sz="800" b="1" dirty="0">
              <a:latin typeface="Helvetica" pitchFamily="1" charset="0"/>
            </a:endParaRPr>
          </a:p>
        </p:txBody>
      </p:sp>
      <p:sp>
        <p:nvSpPr>
          <p:cNvPr id="3" name="TextBox 2">
            <a:extLst>
              <a:ext uri="{FF2B5EF4-FFF2-40B4-BE49-F238E27FC236}">
                <a16:creationId xmlns:a16="http://schemas.microsoft.com/office/drawing/2014/main" id="{D59754EA-CA09-9F4A-9945-4B7156BC7FCC}"/>
              </a:ext>
            </a:extLst>
          </p:cNvPr>
          <p:cNvSpPr txBox="1"/>
          <p:nvPr/>
        </p:nvSpPr>
        <p:spPr>
          <a:xfrm>
            <a:off x="457200" y="3849611"/>
            <a:ext cx="3680816" cy="230832"/>
          </a:xfrm>
          <a:prstGeom prst="rect">
            <a:avLst/>
          </a:prstGeom>
          <a:noFill/>
        </p:spPr>
        <p:txBody>
          <a:bodyPr wrap="none" rtlCol="0">
            <a:spAutoFit/>
          </a:bodyPr>
          <a:lstStyle/>
          <a:p>
            <a:r>
              <a:rPr lang="en-US" sz="900" dirty="0"/>
              <a:t>Reproduced with permission from the Astronomical Journal, © AAS</a:t>
            </a:r>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0"/>
          <p:cNvGraphicFramePr>
            <a:graphicFrameLocks noChangeAspect="1"/>
          </p:cNvGraphicFramePr>
          <p:nvPr/>
        </p:nvGraphicFramePr>
        <p:xfrm>
          <a:off x="80901" y="124619"/>
          <a:ext cx="735013" cy="666750"/>
        </p:xfrm>
        <a:graphic>
          <a:graphicData uri="http://schemas.openxmlformats.org/presentationml/2006/ole">
            <mc:AlternateContent xmlns:mc="http://schemas.openxmlformats.org/markup-compatibility/2006">
              <mc:Choice xmlns:v="urn:schemas-microsoft-com:vml" Requires="v">
                <p:oleObj spid="_x0000_s2142" name="Photo Editor Photo" r:id="rId4" imgW="1523810" imgH="1380952" progId="">
                  <p:embed/>
                </p:oleObj>
              </mc:Choice>
              <mc:Fallback>
                <p:oleObj name="Photo Editor Photo" r:id="rId4" imgW="1523810" imgH="1380952" progId="">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901" y="124619"/>
                        <a:ext cx="735013" cy="666750"/>
                      </a:xfrm>
                      <a:prstGeom prst="rect">
                        <a:avLst/>
                      </a:prstGeom>
                      <a:noFill/>
                      <a:ln>
                        <a:noFill/>
                      </a:ln>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3" name="Rectangle 3"/>
          <p:cNvSpPr>
            <a:spLocks noChangeArrowheads="1"/>
          </p:cNvSpPr>
          <p:nvPr/>
        </p:nvSpPr>
        <p:spPr bwMode="auto">
          <a:xfrm>
            <a:off x="762000" y="221396"/>
            <a:ext cx="23241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4" tIns="45712" rIns="91424" bIns="45712">
            <a:spAutoFit/>
          </a:bodyPr>
          <a:lstStyle>
            <a:lvl1pPr eaLnBrk="0" hangingPunct="0">
              <a:defRPr sz="1300">
                <a:solidFill>
                  <a:schemeClr val="tx1"/>
                </a:solidFill>
                <a:latin typeface="Times New Roman" pitchFamily="18" charset="0"/>
                <a:ea typeface="MS PGothic" pitchFamily="34" charset="-128"/>
              </a:defRPr>
            </a:lvl1pPr>
            <a:lvl2pPr marL="742950" indent="-285750" eaLnBrk="0" hangingPunct="0">
              <a:defRPr sz="1300">
                <a:solidFill>
                  <a:schemeClr val="tx1"/>
                </a:solidFill>
                <a:latin typeface="Times New Roman" pitchFamily="18" charset="0"/>
                <a:ea typeface="MS PGothic" pitchFamily="34" charset="-128"/>
              </a:defRPr>
            </a:lvl2pPr>
            <a:lvl3pPr marL="1143000" indent="-228600" eaLnBrk="0" hangingPunct="0">
              <a:defRPr sz="1300">
                <a:solidFill>
                  <a:schemeClr val="tx1"/>
                </a:solidFill>
                <a:latin typeface="Times New Roman" pitchFamily="18" charset="0"/>
                <a:ea typeface="MS PGothic" pitchFamily="34" charset="-128"/>
              </a:defRPr>
            </a:lvl3pPr>
            <a:lvl4pPr marL="1600200" indent="-228600" eaLnBrk="0" hangingPunct="0">
              <a:defRPr sz="1300">
                <a:solidFill>
                  <a:schemeClr val="tx1"/>
                </a:solidFill>
                <a:latin typeface="Times New Roman" pitchFamily="18" charset="0"/>
                <a:ea typeface="MS PGothic" pitchFamily="34" charset="-128"/>
              </a:defRPr>
            </a:lvl4pPr>
            <a:lvl5pPr marL="2057400" indent="-228600" eaLnBrk="0" hangingPunct="0">
              <a:defRPr sz="13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3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3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3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300">
                <a:solidFill>
                  <a:schemeClr val="tx1"/>
                </a:solidFill>
                <a:latin typeface="Times New Roman" pitchFamily="18" charset="0"/>
                <a:ea typeface="MS PGothic" pitchFamily="34" charset="-128"/>
              </a:defRPr>
            </a:lvl9pPr>
          </a:lstStyle>
          <a:p>
            <a:pPr>
              <a:defRPr/>
            </a:pPr>
            <a:r>
              <a:rPr lang="en-US" altLang="en-US" sz="800" dirty="0">
                <a:solidFill>
                  <a:schemeClr val="accent2"/>
                </a:solidFill>
                <a:latin typeface="Helvetica" pitchFamily="1" charset="0"/>
              </a:rPr>
              <a:t>National Aeronautics and Space Administration</a:t>
            </a:r>
          </a:p>
          <a:p>
            <a:pPr>
              <a:defRPr/>
            </a:pPr>
            <a:r>
              <a:rPr lang="en-US" altLang="en-US" sz="800" b="1" dirty="0">
                <a:solidFill>
                  <a:schemeClr val="accent2"/>
                </a:solidFill>
                <a:latin typeface="Helvetica" pitchFamily="1" charset="0"/>
              </a:rPr>
              <a:t>Jet Propulsion Laboratory</a:t>
            </a:r>
          </a:p>
          <a:p>
            <a:pPr>
              <a:defRPr/>
            </a:pPr>
            <a:r>
              <a:rPr lang="en-US" altLang="en-US" sz="800" b="1" dirty="0">
                <a:solidFill>
                  <a:schemeClr val="accent2"/>
                </a:solidFill>
                <a:latin typeface="Helvetica" pitchFamily="1" charset="0"/>
              </a:rPr>
              <a:t>California Institute of Technology</a:t>
            </a:r>
            <a:endParaRPr lang="en-US" altLang="en-US" sz="800" b="1" dirty="0">
              <a:latin typeface="Helvetica" pitchFamily="1" charset="0"/>
            </a:endParaRPr>
          </a:p>
        </p:txBody>
      </p:sp>
      <p:sp>
        <p:nvSpPr>
          <p:cNvPr id="5" name="TextBox 4"/>
          <p:cNvSpPr txBox="1"/>
          <p:nvPr/>
        </p:nvSpPr>
        <p:spPr>
          <a:xfrm>
            <a:off x="228600" y="1119694"/>
            <a:ext cx="7467600" cy="4832092"/>
          </a:xfrm>
          <a:prstGeom prst="rect">
            <a:avLst/>
          </a:prstGeom>
          <a:noFill/>
        </p:spPr>
        <p:txBody>
          <a:bodyPr wrap="square" rtlCol="0">
            <a:spAutoFit/>
          </a:bodyPr>
          <a:lstStyle/>
          <a:p>
            <a:r>
              <a:rPr lang="en-US" sz="1100" b="1" dirty="0">
                <a:latin typeface="Arial"/>
                <a:cs typeface="Arial"/>
              </a:rPr>
              <a:t>Contact:</a:t>
            </a:r>
            <a:r>
              <a:rPr lang="en-US" sz="1100" dirty="0">
                <a:latin typeface="Arial Unicode MS"/>
                <a:cs typeface="Arial Unicode MS"/>
              </a:rPr>
              <a:t> </a:t>
            </a:r>
          </a:p>
          <a:p>
            <a:r>
              <a:rPr lang="en-US" sz="1100" dirty="0">
                <a:latin typeface="Arial Unicode MS"/>
                <a:cs typeface="Arial Unicode MS"/>
              </a:rPr>
              <a:t>    Mario Damiano</a:t>
            </a:r>
          </a:p>
          <a:p>
            <a:r>
              <a:rPr lang="en-US" sz="1100" dirty="0">
                <a:latin typeface="Arial Unicode MS"/>
                <a:cs typeface="Arial Unicode MS"/>
              </a:rPr>
              <a:t>    JPL Postdoctoral Scholar</a:t>
            </a:r>
          </a:p>
          <a:p>
            <a:r>
              <a:rPr lang="en-US" sz="1100" dirty="0">
                <a:latin typeface="Arial Unicode MS"/>
                <a:cs typeface="Arial Unicode MS"/>
              </a:rPr>
              <a:t>    169-237, Jet Propulsion Laboratory, Pasadena, CA 91109</a:t>
            </a:r>
          </a:p>
          <a:p>
            <a:r>
              <a:rPr lang="en-US" sz="1100" dirty="0">
                <a:latin typeface="Arial Unicode MS"/>
                <a:cs typeface="Arial Unicode MS"/>
              </a:rPr>
              <a:t>    </a:t>
            </a:r>
            <a:r>
              <a:rPr lang="en-US" sz="1100" dirty="0" err="1">
                <a:latin typeface="Arial Unicode MS"/>
                <a:cs typeface="Arial Unicode MS"/>
              </a:rPr>
              <a:t>Mario.Damiano@jpl.nasa.gov</a:t>
            </a:r>
            <a:endParaRPr lang="en-US" sz="1100" dirty="0">
              <a:latin typeface="Arial Unicode MS"/>
              <a:cs typeface="Arial Unicode MS"/>
            </a:endParaRPr>
          </a:p>
          <a:p>
            <a:r>
              <a:rPr lang="en-US" sz="1100" dirty="0"/>
              <a:t>    https://orcid.org/0000-0002-1830-8260</a:t>
            </a:r>
          </a:p>
          <a:p>
            <a:endParaRPr lang="en-US" sz="1100" dirty="0">
              <a:latin typeface="Arial Unicode MS"/>
              <a:cs typeface="Arial Unicode MS"/>
            </a:endParaRPr>
          </a:p>
          <a:p>
            <a:r>
              <a:rPr lang="en-US" sz="1100" b="1" dirty="0">
                <a:latin typeface="Arial"/>
                <a:cs typeface="Arial"/>
              </a:rPr>
              <a:t>Citation:</a:t>
            </a:r>
            <a:r>
              <a:rPr lang="en-US" sz="1100" dirty="0">
                <a:latin typeface="Arial"/>
                <a:cs typeface="Arial"/>
              </a:rPr>
              <a:t>  </a:t>
            </a:r>
          </a:p>
          <a:p>
            <a:r>
              <a:rPr lang="en-US" altLang="en-US" sz="1100" b="1" dirty="0">
                <a:solidFill>
                  <a:srgbClr val="003399"/>
                </a:solidFill>
              </a:rPr>
              <a:t>    “</a:t>
            </a:r>
            <a:r>
              <a:rPr lang="en-US" altLang="en-US" sz="1100" b="1" dirty="0" err="1">
                <a:solidFill>
                  <a:srgbClr val="003399"/>
                </a:solidFill>
              </a:rPr>
              <a:t>ExoReL</a:t>
            </a:r>
            <a:r>
              <a:rPr lang="en-US" altLang="en-US" sz="1100" b="1" baseline="30000" dirty="0" err="1">
                <a:solidFill>
                  <a:srgbClr val="003399"/>
                </a:solidFill>
              </a:rPr>
              <a:t>R</a:t>
            </a:r>
            <a:r>
              <a:rPr lang="en-US" altLang="en-US" sz="1100" b="1" dirty="0">
                <a:solidFill>
                  <a:srgbClr val="003399"/>
                </a:solidFill>
              </a:rPr>
              <a:t>: A Bayesian Inverse Retrieval Framework for Exoplanetary Reflected Light Spectra”</a:t>
            </a:r>
          </a:p>
          <a:p>
            <a:r>
              <a:rPr lang="en-US" altLang="en-US" sz="1100" b="1" dirty="0">
                <a:solidFill>
                  <a:srgbClr val="003399"/>
                </a:solidFill>
              </a:rPr>
              <a:t>    Damiano, M. &amp; Hu, R. (2020), AJ 159, 175</a:t>
            </a:r>
          </a:p>
          <a:p>
            <a:r>
              <a:rPr lang="en-US" sz="1100" b="1" dirty="0"/>
              <a:t>    </a:t>
            </a:r>
            <a:r>
              <a:rPr lang="en-US" sz="1100" b="1" dirty="0">
                <a:hlinkClick r:id="rId6"/>
              </a:rPr>
              <a:t>https://doi.org/10.3847/1538-3881/ab79a5</a:t>
            </a:r>
            <a:endParaRPr lang="en-US" altLang="en-US" sz="1100" b="1" dirty="0">
              <a:solidFill>
                <a:srgbClr val="003399"/>
              </a:solidFill>
            </a:endParaRPr>
          </a:p>
          <a:p>
            <a:endParaRPr lang="en-US" sz="1100" dirty="0">
              <a:latin typeface="Arial Unicode MS"/>
              <a:cs typeface="Arial Unicode MS"/>
            </a:endParaRPr>
          </a:p>
          <a:p>
            <a:r>
              <a:rPr lang="en-US" sz="1100" b="1" dirty="0">
                <a:latin typeface="Arial"/>
                <a:cs typeface="Arial"/>
              </a:rPr>
              <a:t>Technical Description of Figure:</a:t>
            </a:r>
          </a:p>
          <a:p>
            <a:r>
              <a:rPr lang="en-US" altLang="en-US" sz="1100" dirty="0"/>
              <a:t>    A simulated optical (reflected light) spectrum </a:t>
            </a:r>
            <a:r>
              <a:rPr lang="en-US" sz="1100" dirty="0"/>
              <a:t>for the planet ups</a:t>
            </a:r>
            <a:r>
              <a:rPr lang="el-GR" sz="1100" dirty="0"/>
              <a:t> </a:t>
            </a:r>
            <a:r>
              <a:rPr lang="en-US" sz="1100" dirty="0"/>
              <a:t>And e is shown as red circles, with a spectral     resolution R=70 and a signal-to-noise ratio S/N=20. The best-fit model is shown as blue diamonds (at the same spectral resolution) and as a blue line (at higher R=300 resolution).  </a:t>
            </a:r>
            <a:r>
              <a:rPr lang="en-US" altLang="en-US" sz="1100" dirty="0"/>
              <a:t>The strong absorption features at 0.72 &amp; 0.88 </a:t>
            </a:r>
            <a:r>
              <a:rPr lang="el-GR" altLang="en-US" sz="1100" dirty="0"/>
              <a:t>μ</a:t>
            </a:r>
            <a:r>
              <a:rPr lang="en-US" altLang="en-US" sz="1100" dirty="0"/>
              <a:t>m are due to the presence of methane.  Water vapor absorption occurs over most of the wavelength range, in particular above ~0.9</a:t>
            </a:r>
            <a:r>
              <a:rPr lang="el-GR" altLang="en-US" sz="1100" dirty="0"/>
              <a:t> μ</a:t>
            </a:r>
            <a:r>
              <a:rPr lang="en-US" altLang="en-US" sz="1100" dirty="0"/>
              <a:t>m.  Ammonia abundance information can not be extracted from the spectrum as the spectral resolution (R=70) is too low to resolve the small absorption feature at ~0.63 </a:t>
            </a:r>
            <a:r>
              <a:rPr lang="el-GR" altLang="en-US" sz="1100" dirty="0"/>
              <a:t>μ</a:t>
            </a:r>
            <a:r>
              <a:rPr lang="en-US" altLang="en-US" sz="1100" dirty="0"/>
              <a:t>m. </a:t>
            </a:r>
            <a:endParaRPr lang="en-US" sz="1100" dirty="0"/>
          </a:p>
          <a:p>
            <a:endParaRPr lang="en-US" sz="1100" b="1" dirty="0">
              <a:latin typeface="Arial Unicode MS"/>
              <a:cs typeface="Arial Unicode MS"/>
            </a:endParaRPr>
          </a:p>
          <a:p>
            <a:r>
              <a:rPr lang="en-US" sz="1100" b="1" dirty="0">
                <a:latin typeface="Arial"/>
                <a:cs typeface="Arial"/>
              </a:rPr>
              <a:t>Scientific significance, societal relevance, and relationships to future missions:  </a:t>
            </a:r>
            <a:endParaRPr lang="en-US" sz="1100" dirty="0">
              <a:latin typeface="Arial"/>
              <a:cs typeface="Arial"/>
            </a:endParaRPr>
          </a:p>
          <a:p>
            <a:r>
              <a:rPr lang="en-US" altLang="en-US" sz="1100" dirty="0"/>
              <a:t>    </a:t>
            </a:r>
            <a:r>
              <a:rPr lang="en-US" sz="1100" dirty="0">
                <a:latin typeface="Arial"/>
                <a:cs typeface="Arial"/>
              </a:rPr>
              <a:t>Future missions to directly image exoplanets – such as the Roman Space Telescope (Roman),                   </a:t>
            </a:r>
            <a:r>
              <a:rPr lang="en-US" sz="1100" dirty="0"/>
              <a:t>Habitable Exoplanet Imaging Mission (</a:t>
            </a:r>
            <a:r>
              <a:rPr lang="en-US" sz="1100" dirty="0" err="1"/>
              <a:t>HabEx</a:t>
            </a:r>
            <a:r>
              <a:rPr lang="en-US" sz="1100" dirty="0"/>
              <a:t>), the Large Ultra-Violet/Optical/ InfraRed Surveyor (LUVOIR); and      the </a:t>
            </a:r>
            <a:r>
              <a:rPr lang="en-US" sz="1100" dirty="0" err="1"/>
              <a:t>Starshade</a:t>
            </a:r>
            <a:r>
              <a:rPr lang="en-US" sz="1100" dirty="0"/>
              <a:t> Rendezvous Probe (SRP) – will observe cold exoplanet atmospheres via their reflected starlight.  </a:t>
            </a:r>
          </a:p>
          <a:p>
            <a:r>
              <a:rPr lang="en-US" sz="1100" dirty="0"/>
              <a:t>The models presented here are needed to interpret these observations.  The framework can </a:t>
            </a:r>
            <a:r>
              <a:rPr lang="en-US" sz="1100" dirty="0">
                <a:latin typeface="Arial"/>
                <a:cs typeface="Arial"/>
              </a:rPr>
              <a:t>measure atmospheric abundances and characterize the clouds of cold gaseous exoplanets, potentially providing key constraints on how they formed.</a:t>
            </a:r>
          </a:p>
          <a:p>
            <a:endParaRPr lang="en-US" sz="1100" dirty="0">
              <a:latin typeface="Arial"/>
              <a:cs typeface="Arial"/>
            </a:endParaRPr>
          </a:p>
        </p:txBody>
      </p:sp>
    </p:spTree>
    <p:extLst>
      <p:ext uri="{BB962C8B-B14F-4D97-AF65-F5344CB8AC3E}">
        <p14:creationId xmlns:p14="http://schemas.microsoft.com/office/powerpoint/2010/main" val="160470047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sld>
</file>

<file path=ppt/theme/theme1.xml><?xml version="1.0" encoding="utf-8"?>
<a:theme xmlns:a="http://schemas.openxmlformats.org/drawingml/2006/main" name="1_Blank">
  <a:themeElements>
    <a:clrScheme name="1_Blank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3399"/>
      </a:folHlink>
    </a:clrScheme>
    <a:fontScheme name="1_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lnDef>
  </a:objectDefaults>
  <a:extraClrSchemeLst>
    <a:extraClrScheme>
      <a:clrScheme name="1_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Blank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3399"/>
        </a:hlink>
        <a:folHlink>
          <a:srgbClr val="33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28591</TotalTime>
  <Words>633</Words>
  <Application>Microsoft Macintosh PowerPoint</Application>
  <PresentationFormat>On-screen Show (4:3)</PresentationFormat>
  <Paragraphs>40</Paragraphs>
  <Slides>2</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9" baseType="lpstr">
      <vt:lpstr>Arial Unicode MS</vt:lpstr>
      <vt:lpstr>Arial</vt:lpstr>
      <vt:lpstr>Helvetica</vt:lpstr>
      <vt:lpstr>Times</vt:lpstr>
      <vt:lpstr>Wingdings</vt:lpstr>
      <vt:lpstr>1_Blank</vt:lpstr>
      <vt:lpstr>Photo Editor Photo</vt:lpstr>
      <vt:lpstr>Exoplanetary Reflected Light Retrieval Mario Damiano &amp; Renyu Hu</vt:lpstr>
      <vt:lpstr>PowerPoint Presentation</vt:lpstr>
    </vt:vector>
  </TitlesOfParts>
  <Company>NASA HQ</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NASA HQ</dc:creator>
  <cp:lastModifiedBy>GB</cp:lastModifiedBy>
  <cp:revision>388</cp:revision>
  <cp:lastPrinted>2019-10-24T18:42:05Z</cp:lastPrinted>
  <dcterms:created xsi:type="dcterms:W3CDTF">2008-11-10T22:26:59Z</dcterms:created>
  <dcterms:modified xsi:type="dcterms:W3CDTF">2020-09-08T18:40:16Z</dcterms:modified>
</cp:coreProperties>
</file>