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85"/>
    <p:restoredTop sz="96875"/>
  </p:normalViewPr>
  <p:slideViewPr>
    <p:cSldViewPr>
      <p:cViewPr varScale="1">
        <p:scale>
          <a:sx n="128" d="100"/>
          <a:sy n="128" d="100"/>
        </p:scale>
        <p:origin x="224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1103/PhysRevD.101.123505"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1103/PhysRevD.101.123505"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2133601" y="152400"/>
            <a:ext cx="6929498" cy="606425"/>
          </a:xfrm>
        </p:spPr>
        <p:txBody>
          <a:bodyPr/>
          <a:lstStyle/>
          <a:p>
            <a:pPr eaLnBrk="1" hangingPunct="1"/>
            <a:r>
              <a:rPr lang="en-US" altLang="en-US" sz="2200" dirty="0">
                <a:solidFill>
                  <a:schemeClr val="tx1"/>
                </a:solidFill>
                <a:ea typeface="ＭＳ Ｐゴシック" pitchFamily="-106" charset="-128"/>
              </a:rPr>
              <a:t>Neutrino Solution to a Cosmological Puzzle</a:t>
            </a:r>
            <a:br>
              <a:rPr lang="en-US" altLang="en-US" sz="2400" dirty="0">
                <a:solidFill>
                  <a:schemeClr val="tx1"/>
                </a:solidFill>
                <a:ea typeface="ＭＳ Ｐゴシック" pitchFamily="-106" charset="-128"/>
              </a:rPr>
            </a:br>
            <a:r>
              <a:rPr lang="en-US" altLang="en-US" sz="1800" dirty="0" err="1">
                <a:solidFill>
                  <a:schemeClr val="tx1"/>
                </a:solidFill>
                <a:ea typeface="ＭＳ Ｐゴシック" pitchFamily="-106" charset="-128"/>
              </a:rPr>
              <a:t>Kreisch</a:t>
            </a:r>
            <a:r>
              <a:rPr lang="en-US" altLang="en-US" sz="1800" dirty="0">
                <a:solidFill>
                  <a:schemeClr val="tx1"/>
                </a:solidFill>
                <a:ea typeface="ＭＳ Ｐゴシック" pitchFamily="-106" charset="-128"/>
              </a:rPr>
              <a:t>, Cyr-Racine, &amp; </a:t>
            </a:r>
            <a:r>
              <a:rPr lang="en-US" altLang="en-US" sz="1800" dirty="0" err="1">
                <a:solidFill>
                  <a:schemeClr val="tx1"/>
                </a:solidFill>
                <a:ea typeface="ＭＳ Ｐゴシック" pitchFamily="-106" charset="-128"/>
              </a:rPr>
              <a:t>Doré</a:t>
            </a:r>
            <a:endParaRPr lang="en-US" altLang="en-US" sz="1800" dirty="0">
              <a:solidFill>
                <a:schemeClr val="tx1"/>
              </a:solidFill>
              <a:ea typeface="ＭＳ Ｐゴシック" pitchFamily="-106" charset="-128"/>
            </a:endParaRPr>
          </a:p>
        </p:txBody>
      </p:sp>
      <p:sp>
        <p:nvSpPr>
          <p:cNvPr id="3075" name="Text Box 7"/>
          <p:cNvSpPr txBox="1">
            <a:spLocks noChangeArrowheads="1"/>
          </p:cNvSpPr>
          <p:nvPr/>
        </p:nvSpPr>
        <p:spPr bwMode="auto">
          <a:xfrm>
            <a:off x="4038600" y="1003295"/>
            <a:ext cx="5106826" cy="577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ts val="0"/>
              </a:spcBef>
            </a:pPr>
            <a:r>
              <a:rPr lang="en-US" altLang="en-US" sz="1600" b="1" dirty="0">
                <a:solidFill>
                  <a:srgbClr val="0000FF"/>
                </a:solidFill>
              </a:rPr>
              <a:t>Science Questions:     		                </a:t>
            </a:r>
            <a:r>
              <a:rPr lang="en-US" sz="1600" dirty="0"/>
              <a:t> How does the Universe evolve – from the initial       Big Bang to its ongoing expansion?  What are the fundamental forces driving this expansion?</a:t>
            </a:r>
          </a:p>
          <a:p>
            <a:pPr>
              <a:spcBef>
                <a:spcPct val="50000"/>
              </a:spcBef>
            </a:pPr>
            <a:r>
              <a:rPr lang="en-US" altLang="en-US" sz="1600" b="1" dirty="0">
                <a:solidFill>
                  <a:srgbClr val="0000FF"/>
                </a:solidFill>
              </a:rPr>
              <a:t>Methods &amp; Results:</a:t>
            </a:r>
            <a:r>
              <a:rPr lang="en-US" altLang="en-US" sz="1600" dirty="0">
                <a:solidFill>
                  <a:srgbClr val="0000FF"/>
                </a:solidFill>
              </a:rPr>
              <a:t>    		                     </a:t>
            </a:r>
            <a:r>
              <a:rPr lang="en-US" altLang="en-US" sz="1600" dirty="0"/>
              <a:t>A new cosmological model is considered that   includes new physics for neutrinos – ultra-low-mass particles that only weakly interact with other matter.  The inclusion of massive neutrino </a:t>
            </a:r>
            <a:r>
              <a:rPr lang="en-US" altLang="en-US" sz="1600"/>
              <a:t>self-interactions  can </a:t>
            </a:r>
            <a:r>
              <a:rPr lang="en-US" altLang="en-US" sz="1600" dirty="0"/>
              <a:t>reconcile discrepant measurements for basic cosmological parameters such as H</a:t>
            </a:r>
            <a:r>
              <a:rPr lang="en-US" altLang="en-US" sz="1800" baseline="-25000" dirty="0"/>
              <a:t>0</a:t>
            </a:r>
            <a:r>
              <a:rPr lang="en-US" altLang="en-US" sz="1600" dirty="0"/>
              <a:t>, the local expansion rate of the Universe, and 𝛔</a:t>
            </a:r>
            <a:r>
              <a:rPr lang="en-US" altLang="en-US" sz="1800" baseline="-25000" dirty="0"/>
              <a:t>8,</a:t>
            </a:r>
            <a:r>
              <a:rPr lang="en-US" altLang="en-US" sz="1600" dirty="0"/>
              <a:t> a </a:t>
            </a:r>
            <a:r>
              <a:rPr lang="en-US" altLang="en-US" sz="1600"/>
              <a:t>measure    of </a:t>
            </a:r>
            <a:r>
              <a:rPr lang="en-US" altLang="en-US" sz="1600" dirty="0"/>
              <a:t>galaxy clustering.</a:t>
            </a:r>
          </a:p>
          <a:p>
            <a:pPr>
              <a:spcBef>
                <a:spcPct val="50000"/>
              </a:spcBef>
            </a:pPr>
            <a:endParaRPr lang="en-US" altLang="en-US" sz="100" b="1" dirty="0">
              <a:solidFill>
                <a:srgbClr val="0000FF"/>
              </a:solidFill>
            </a:endParaRPr>
          </a:p>
          <a:p>
            <a:pPr>
              <a:spcBef>
                <a:spcPct val="50000"/>
              </a:spcBef>
            </a:pPr>
            <a:r>
              <a:rPr lang="en-US" altLang="en-US" sz="1600" b="1" dirty="0">
                <a:solidFill>
                  <a:srgbClr val="0000FF"/>
                </a:solidFill>
              </a:rPr>
              <a:t>Significance:  			                 </a:t>
            </a:r>
            <a:r>
              <a:rPr lang="en-US" altLang="en-US" sz="1600" dirty="0"/>
              <a:t>The results demonstrate that a minor extension to the particle content of the Universe can not only provide an excellent fit to existing data, but can also resolve the existing tension between cosmic microwave background based and supernovae based measurements.  This model can be verified with future high-resolution observations of the cosmic microwave background </a:t>
            </a:r>
            <a:r>
              <a:rPr lang="en-US" sz="1600" dirty="0"/>
              <a:t>and large scale structure of the Universe.</a:t>
            </a:r>
            <a:endParaRPr lang="en-US" altLang="en-US" sz="1600" dirty="0"/>
          </a:p>
        </p:txBody>
      </p:sp>
      <p:sp>
        <p:nvSpPr>
          <p:cNvPr id="3076" name="Text Box 8"/>
          <p:cNvSpPr txBox="1">
            <a:spLocks noChangeArrowheads="1"/>
          </p:cNvSpPr>
          <p:nvPr/>
        </p:nvSpPr>
        <p:spPr bwMode="auto">
          <a:xfrm>
            <a:off x="92429" y="6013847"/>
            <a:ext cx="394617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rPr>
              <a:t>C. </a:t>
            </a:r>
            <a:r>
              <a:rPr lang="en-US" altLang="en-US" sz="900" b="1" dirty="0" err="1">
                <a:solidFill>
                  <a:srgbClr val="003399"/>
                </a:solidFill>
              </a:rPr>
              <a:t>Kreisch</a:t>
            </a:r>
            <a:r>
              <a:rPr lang="en-US" altLang="en-US" sz="900" b="1" dirty="0">
                <a:solidFill>
                  <a:srgbClr val="003399"/>
                </a:solidFill>
              </a:rPr>
              <a:t>, F. Cyr-Racine, &amp; O. </a:t>
            </a:r>
            <a:r>
              <a:rPr lang="en-US" altLang="en-US" sz="900" b="1" dirty="0" err="1">
                <a:solidFill>
                  <a:srgbClr val="003399"/>
                </a:solidFill>
              </a:rPr>
              <a:t>Doré</a:t>
            </a:r>
            <a:r>
              <a:rPr lang="en-US" altLang="en-US" sz="900" b="1" dirty="0">
                <a:solidFill>
                  <a:srgbClr val="003399"/>
                </a:solidFill>
              </a:rPr>
              <a:t> (2020), Phys. Rev. D 101, 123505</a:t>
            </a:r>
          </a:p>
          <a:p>
            <a:r>
              <a:rPr lang="en-US" sz="900" b="1" dirty="0">
                <a:hlinkClick r:id="rId4"/>
              </a:rPr>
              <a:t>https://doi.org/10.1103/PhysRevD.101.123505</a:t>
            </a:r>
            <a:r>
              <a:rPr lang="en-US" sz="900" b="1" dirty="0"/>
              <a:t>  </a:t>
            </a:r>
            <a:r>
              <a:rPr lang="en-US" sz="900" b="1" dirty="0">
                <a:solidFill>
                  <a:srgbClr val="003399"/>
                </a:solidFill>
              </a:rPr>
              <a:t>(</a:t>
            </a:r>
            <a:r>
              <a:rPr lang="en-US" sz="900" b="1" i="1" dirty="0">
                <a:solidFill>
                  <a:srgbClr val="003399"/>
                </a:solidFill>
              </a:rPr>
              <a:t>Editor’s selection</a:t>
            </a:r>
            <a:r>
              <a:rPr lang="en-US" sz="900" b="1" dirty="0">
                <a:solidFill>
                  <a:srgbClr val="003399"/>
                </a:solidFill>
              </a:rPr>
              <a:t>)</a:t>
            </a:r>
            <a:endParaRPr lang="en-US" sz="900" b="1" dirty="0"/>
          </a:p>
          <a:p>
            <a:endParaRPr lang="en-US" sz="700" b="1" dirty="0">
              <a:solidFill>
                <a:srgbClr val="003399"/>
              </a:solidFill>
            </a:endParaRPr>
          </a:p>
          <a:p>
            <a:r>
              <a:rPr lang="en-US" sz="900" b="1" dirty="0">
                <a:solidFill>
                  <a:srgbClr val="003399"/>
                </a:solidFill>
              </a:rPr>
              <a:t>This work was supported by NASA’s Astrophysics Theory Program.</a:t>
            </a:r>
            <a:endParaRPr lang="en-US" altLang="en-US" sz="900" b="1" dirty="0">
              <a:solidFill>
                <a:srgbClr val="FF0000"/>
              </a:solidFill>
            </a:endParaRPr>
          </a:p>
        </p:txBody>
      </p:sp>
      <p:sp>
        <p:nvSpPr>
          <p:cNvPr id="7" name="Text Box 8"/>
          <p:cNvSpPr txBox="1">
            <a:spLocks noChangeArrowheads="1"/>
          </p:cNvSpPr>
          <p:nvPr/>
        </p:nvSpPr>
        <p:spPr bwMode="auto">
          <a:xfrm>
            <a:off x="111381" y="4187651"/>
            <a:ext cx="392579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200" b="1" dirty="0"/>
              <a:t>Current estimates of two fundamental     cosmological parameters – H</a:t>
            </a:r>
            <a:r>
              <a:rPr lang="en-US" altLang="en-US" sz="1400" b="1" baseline="-25000" dirty="0"/>
              <a:t>0</a:t>
            </a:r>
            <a:r>
              <a:rPr lang="en-US" altLang="en-US" sz="1200" b="1" dirty="0"/>
              <a:t> and 𝛔</a:t>
            </a:r>
            <a:r>
              <a:rPr lang="en-US" altLang="en-US" sz="1400" b="1" baseline="-25000" dirty="0"/>
              <a:t>8</a:t>
            </a:r>
            <a:r>
              <a:rPr lang="en-US" altLang="en-US" sz="1200" b="1" dirty="0"/>
              <a:t> – are inconsistent between local measurements of the expansion rate using supernovae (grey bars)      and Planck cosmic microwave background measurements (blue contours).  A new model with strongly-interacting neutrinos (SI𝛎; red contours)  is able to match the H</a:t>
            </a:r>
            <a:r>
              <a:rPr lang="en-US" altLang="en-US" sz="1400" b="1" baseline="-25000" dirty="0"/>
              <a:t>0</a:t>
            </a:r>
            <a:r>
              <a:rPr lang="en-US" altLang="en-US" sz="1200" b="1" dirty="0"/>
              <a:t> and 𝛔</a:t>
            </a:r>
            <a:r>
              <a:rPr lang="en-US" altLang="en-US" sz="1400" b="1" baseline="-25000" dirty="0"/>
              <a:t>8</a:t>
            </a:r>
            <a:r>
              <a:rPr lang="en-US" altLang="en-US" sz="1200" b="1" dirty="0"/>
              <a:t> measurements. </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87"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3" name="TextBox 2">
            <a:extLst>
              <a:ext uri="{FF2B5EF4-FFF2-40B4-BE49-F238E27FC236}">
                <a16:creationId xmlns:a16="http://schemas.microsoft.com/office/drawing/2014/main" id="{D59754EA-CA09-9F4A-9945-4B7156BC7FCC}"/>
              </a:ext>
            </a:extLst>
          </p:cNvPr>
          <p:cNvSpPr txBox="1"/>
          <p:nvPr/>
        </p:nvSpPr>
        <p:spPr>
          <a:xfrm>
            <a:off x="542881" y="3884565"/>
            <a:ext cx="3276859" cy="230832"/>
          </a:xfrm>
          <a:prstGeom prst="rect">
            <a:avLst/>
          </a:prstGeom>
          <a:noFill/>
        </p:spPr>
        <p:txBody>
          <a:bodyPr wrap="none" rtlCol="0">
            <a:spAutoFit/>
          </a:bodyPr>
          <a:lstStyle/>
          <a:p>
            <a:r>
              <a:rPr lang="en-US" sz="900" dirty="0"/>
              <a:t>Reproduced with permission from Physical Reviews, © APS</a:t>
            </a:r>
          </a:p>
        </p:txBody>
      </p:sp>
      <p:pic>
        <p:nvPicPr>
          <p:cNvPr id="5" name="Picture 4">
            <a:extLst>
              <a:ext uri="{FF2B5EF4-FFF2-40B4-BE49-F238E27FC236}">
                <a16:creationId xmlns:a16="http://schemas.microsoft.com/office/drawing/2014/main" id="{8E814503-DD3A-1344-A097-E44F3C546547}"/>
              </a:ext>
            </a:extLst>
          </p:cNvPr>
          <p:cNvPicPr>
            <a:picLocks noChangeAspect="1"/>
          </p:cNvPicPr>
          <p:nvPr/>
        </p:nvPicPr>
        <p:blipFill>
          <a:blip r:embed="rId7"/>
          <a:stretch>
            <a:fillRect/>
          </a:stretch>
        </p:blipFill>
        <p:spPr>
          <a:xfrm>
            <a:off x="65314" y="940533"/>
            <a:ext cx="3754426" cy="3002435"/>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69"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8229600" cy="4832092"/>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a:t>
            </a:r>
            <a:r>
              <a:rPr lang="en-US" sz="1100">
                <a:latin typeface="Arial Unicode MS"/>
                <a:cs typeface="Arial Unicode MS"/>
              </a:rPr>
              <a:t>Dr. </a:t>
            </a:r>
            <a:r>
              <a:rPr lang="en-US" altLang="en-US" sz="1100"/>
              <a:t>Olivier </a:t>
            </a:r>
            <a:r>
              <a:rPr lang="en-US" altLang="en-US" sz="1100" dirty="0" err="1"/>
              <a:t>Doré</a:t>
            </a:r>
            <a:endParaRPr lang="en-US" sz="1100" dirty="0">
              <a:latin typeface="Arial Unicode MS"/>
              <a:cs typeface="Arial Unicode MS"/>
            </a:endParaRPr>
          </a:p>
          <a:p>
            <a:r>
              <a:rPr lang="en-US" sz="1100" dirty="0">
                <a:latin typeface="Arial Unicode MS"/>
                <a:cs typeface="Arial Unicode MS"/>
              </a:rPr>
              <a:t>    </a:t>
            </a:r>
            <a:r>
              <a:rPr lang="en-US" sz="1100" dirty="0">
                <a:latin typeface="Arial Unicode MS" panose="020B0604020202020204" pitchFamily="34" charset="-128"/>
                <a:ea typeface="Arial Unicode MS" panose="020B0604020202020204" pitchFamily="34" charset="-128"/>
                <a:cs typeface="Arial Unicode MS" panose="020B0604020202020204" pitchFamily="34" charset="-128"/>
              </a:rPr>
              <a:t>Principal Research Scientist; Project Scientist for </a:t>
            </a:r>
            <a:r>
              <a:rPr lang="en-US" sz="1100" dirty="0" err="1">
                <a:latin typeface="Arial Unicode MS" panose="020B0604020202020204" pitchFamily="34" charset="-128"/>
                <a:ea typeface="Arial Unicode MS" panose="020B0604020202020204" pitchFamily="34" charset="-128"/>
                <a:cs typeface="Arial Unicode MS" panose="020B0604020202020204" pitchFamily="34" charset="-128"/>
              </a:rPr>
              <a:t>SPHEREx</a:t>
            </a:r>
            <a:endParaRPr lang="en-US" sz="11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100" dirty="0">
                <a:latin typeface="Arial Unicode MS" panose="020B0604020202020204" pitchFamily="34" charset="-128"/>
                <a:ea typeface="Arial Unicode MS" panose="020B0604020202020204" pitchFamily="34" charset="-128"/>
                <a:cs typeface="Arial Unicode MS" panose="020B0604020202020204" pitchFamily="34" charset="-128"/>
              </a:rPr>
              <a:t>    169-506, Jet Propulsion Laboratory, Pasadena, CA 91109</a:t>
            </a:r>
          </a:p>
          <a:p>
            <a:r>
              <a:rPr lang="en-US" sz="1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100" dirty="0" err="1">
                <a:latin typeface="Arial Unicode MS" panose="020B0604020202020204" pitchFamily="34" charset="-128"/>
                <a:ea typeface="Arial Unicode MS" panose="020B0604020202020204" pitchFamily="34" charset="-128"/>
                <a:cs typeface="Arial Unicode MS" panose="020B0604020202020204" pitchFamily="34" charset="-128"/>
              </a:rPr>
              <a:t>Olivier.P.Dore@jpl.nasa.gov</a:t>
            </a:r>
            <a:endParaRPr lang="en-US" sz="11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100" dirty="0">
                <a:latin typeface="Arial Unicode MS" panose="020B0604020202020204" pitchFamily="34" charset="-128"/>
                <a:ea typeface="Arial Unicode MS" panose="020B0604020202020204" pitchFamily="34" charset="-128"/>
                <a:cs typeface="Arial Unicode MS" panose="020B0604020202020204" pitchFamily="34" charset="-128"/>
              </a:rPr>
              <a:t>    https://orcid.org/0000-0002-5009-7563</a:t>
            </a: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b="1" dirty="0">
                <a:solidFill>
                  <a:srgbClr val="003399"/>
                </a:solidFill>
              </a:rPr>
              <a:t>    “Neutrino puzzle: Anomalies, interactions, and cosmological tensions”</a:t>
            </a:r>
          </a:p>
          <a:p>
            <a:r>
              <a:rPr lang="en-US" altLang="en-US" sz="1100" b="1" dirty="0">
                <a:solidFill>
                  <a:srgbClr val="003399"/>
                </a:solidFill>
              </a:rPr>
              <a:t>    Christina  </a:t>
            </a:r>
            <a:r>
              <a:rPr lang="en-US" altLang="en-US" sz="1100" b="1" dirty="0" err="1">
                <a:solidFill>
                  <a:srgbClr val="003399"/>
                </a:solidFill>
              </a:rPr>
              <a:t>Kreisch</a:t>
            </a:r>
            <a:r>
              <a:rPr lang="en-US" altLang="en-US" sz="1100" b="1" dirty="0">
                <a:solidFill>
                  <a:srgbClr val="003399"/>
                </a:solidFill>
              </a:rPr>
              <a:t>, Francis-Yan Cyr-Racine, and Olivier Doré (2020), Physical Review D 101, 123505  (</a:t>
            </a:r>
            <a:r>
              <a:rPr lang="en-US" altLang="en-US" sz="1100" b="1" i="1" dirty="0">
                <a:solidFill>
                  <a:srgbClr val="003399"/>
                </a:solidFill>
              </a:rPr>
              <a:t>Editor’s selection</a:t>
            </a:r>
            <a:r>
              <a:rPr lang="en-US" altLang="en-US" sz="1100" b="1" dirty="0">
                <a:solidFill>
                  <a:srgbClr val="003399"/>
                </a:solidFill>
              </a:rPr>
              <a:t>)</a:t>
            </a:r>
          </a:p>
          <a:p>
            <a:r>
              <a:rPr lang="en-US" altLang="en-US" sz="1100" b="1" dirty="0">
                <a:solidFill>
                  <a:srgbClr val="003399"/>
                </a:solidFill>
              </a:rPr>
              <a:t>    </a:t>
            </a:r>
            <a:r>
              <a:rPr lang="en-US" sz="1100" b="1" dirty="0">
                <a:hlinkClick r:id="rId6"/>
              </a:rPr>
              <a:t>https://doi.org/10.1103/PhysRevD.101.123505</a:t>
            </a:r>
            <a:endParaRPr lang="en-US" sz="1100" b="1" dirty="0"/>
          </a:p>
          <a:p>
            <a:endParaRPr lang="en-US" sz="1100" dirty="0">
              <a:latin typeface="Arial Unicode MS"/>
              <a:cs typeface="Arial Unicode MS"/>
            </a:endParaRPr>
          </a:p>
          <a:p>
            <a:r>
              <a:rPr lang="en-US" sz="1100" b="1" dirty="0">
                <a:latin typeface="Arial"/>
                <a:cs typeface="Arial"/>
              </a:rPr>
              <a:t>Data Sources:</a:t>
            </a:r>
          </a:p>
          <a:p>
            <a:r>
              <a:rPr lang="en-US" sz="1100" i="1" dirty="0">
                <a:latin typeface="Arial"/>
                <a:cs typeface="Arial"/>
              </a:rPr>
              <a:t>    Planck,</a:t>
            </a:r>
            <a:r>
              <a:rPr lang="en-US" sz="1100" dirty="0">
                <a:latin typeface="Arial" panose="020B0604020202020204" pitchFamily="34" charset="0"/>
                <a:cs typeface="Arial" panose="020B0604020202020204" pitchFamily="34" charset="0"/>
              </a:rPr>
              <a:t> a European Space Agency (ESA) satellite with NASA contributions</a:t>
            </a:r>
          </a:p>
          <a:p>
            <a:endParaRPr lang="en-US" sz="1100" dirty="0">
              <a:latin typeface="Arial Unicode MS"/>
              <a:cs typeface="Arial Unicode MS"/>
            </a:endParaRPr>
          </a:p>
          <a:p>
            <a:r>
              <a:rPr lang="en-US" sz="1100" b="1" dirty="0">
                <a:latin typeface="Arial"/>
                <a:cs typeface="Arial"/>
              </a:rPr>
              <a:t>Technical Description of Figure:</a:t>
            </a:r>
          </a:p>
          <a:p>
            <a:r>
              <a:rPr lang="en-US" sz="1100" dirty="0">
                <a:latin typeface="Arial"/>
                <a:cs typeface="Arial"/>
              </a:rPr>
              <a:t>    </a:t>
            </a:r>
            <a:r>
              <a:rPr lang="en-US" altLang="en-US" sz="1100" dirty="0"/>
              <a:t>Current estimates of two fundamental cosmological parameters – H</a:t>
            </a:r>
            <a:r>
              <a:rPr lang="en-US" altLang="en-US" sz="1200" baseline="-25000" dirty="0"/>
              <a:t>0</a:t>
            </a:r>
            <a:r>
              <a:rPr lang="en-US" altLang="en-US" sz="1100" dirty="0"/>
              <a:t> and 𝛔</a:t>
            </a:r>
            <a:r>
              <a:rPr lang="en-US" altLang="en-US" sz="1200" baseline="-25000" dirty="0"/>
              <a:t>8</a:t>
            </a:r>
            <a:r>
              <a:rPr lang="en-US" altLang="en-US" sz="1100" dirty="0"/>
              <a:t> – are inconsistent between measurements from  the local expansion rate measured with supernovae (grey bars) and the cosmic microwave background measurements from </a:t>
            </a:r>
            <a:r>
              <a:rPr lang="en-US" altLang="en-US" sz="1100" i="1" dirty="0"/>
              <a:t>Planck</a:t>
            </a:r>
            <a:r>
              <a:rPr lang="en-US" altLang="en-US" sz="1100" dirty="0"/>
              <a:t> (𝛬CDM; blue contours).  H</a:t>
            </a:r>
            <a:r>
              <a:rPr lang="en-US" altLang="en-US" sz="1200" baseline="-25000" dirty="0"/>
              <a:t>0</a:t>
            </a:r>
            <a:r>
              <a:rPr lang="en-US" altLang="en-US" sz="1100" dirty="0"/>
              <a:t> is the local expansion rate of the Universe; 𝛔</a:t>
            </a:r>
            <a:r>
              <a:rPr lang="en-US" altLang="en-US" sz="1200" baseline="-25000" dirty="0"/>
              <a:t>8</a:t>
            </a:r>
            <a:r>
              <a:rPr lang="en-US" altLang="en-US" sz="1100" dirty="0"/>
              <a:t> is a measure of clustering between galaxies.</a:t>
            </a:r>
          </a:p>
          <a:p>
            <a:r>
              <a:rPr lang="en-US" altLang="en-US" sz="1100" dirty="0"/>
              <a:t>A minimal extension of the standard 𝛬CDM model that includes strongly-interacting neutrinos (SI𝛎; red contours) is consistent  with the H</a:t>
            </a:r>
            <a:r>
              <a:rPr lang="en-US" altLang="en-US" sz="1200" baseline="-25000" dirty="0"/>
              <a:t>0</a:t>
            </a:r>
            <a:r>
              <a:rPr lang="en-US" altLang="en-US" sz="1100" dirty="0"/>
              <a:t> and 𝛔</a:t>
            </a:r>
            <a:r>
              <a:rPr lang="en-US" altLang="en-US" sz="1200" baseline="-25000" dirty="0"/>
              <a:t>8 </a:t>
            </a:r>
            <a:r>
              <a:rPr lang="en-US" sz="1100" dirty="0">
                <a:latin typeface="Arial"/>
                <a:cs typeface="Arial"/>
              </a:rPr>
              <a:t>measurements from both experiments.</a:t>
            </a:r>
            <a:endParaRPr lang="en-US" sz="1100" dirty="0">
              <a:solidFill>
                <a:srgbClr val="FF0000"/>
              </a:solidFill>
              <a:latin typeface="Arial"/>
              <a:cs typeface="Arial"/>
            </a:endParaRPr>
          </a:p>
          <a:p>
            <a:endParaRPr lang="en-US" sz="1100" b="1" dirty="0">
              <a:latin typeface="Arial"/>
              <a:cs typeface="Arial"/>
            </a:endParaRPr>
          </a:p>
          <a:p>
            <a:r>
              <a:rPr lang="en-US" sz="1100" b="1" dirty="0">
                <a:latin typeface="Arial"/>
                <a:cs typeface="Arial"/>
              </a:rPr>
              <a:t>Scientific significance, societal relevance, and relationships to future missions:  </a:t>
            </a:r>
            <a:endParaRPr lang="en-US" sz="1100" dirty="0">
              <a:latin typeface="Arial"/>
              <a:cs typeface="Arial"/>
            </a:endParaRPr>
          </a:p>
          <a:p>
            <a:r>
              <a:rPr lang="en-US" altLang="en-US" sz="1100" dirty="0"/>
              <a:t>    The results demonstrate that a minimal extension to the standard cosmological model can not only provide an excellent fit to existing data, but can also resolve the existing conflict between measurements performed at high redshift (cosmic microwave background) and low redshift (supernovae).  Future observations from observatories such as ACT, SPT, or </a:t>
            </a:r>
            <a:r>
              <a:rPr lang="en-US" altLang="en-US" sz="1100" dirty="0" err="1"/>
              <a:t>SPHEREx</a:t>
            </a:r>
            <a:r>
              <a:rPr lang="en-US" altLang="en-US" sz="1100" dirty="0"/>
              <a:t> can verify this new model via its impact on the matter power spectrum. </a:t>
            </a:r>
            <a:endParaRPr lang="en-US" sz="1100" dirty="0">
              <a:solidFill>
                <a:srgbClr val="FF0000"/>
              </a:solidFill>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25085</TotalTime>
  <Words>642</Words>
  <Application>Microsoft Macintosh PowerPoint</Application>
  <PresentationFormat>On-screen Show (4:3)</PresentationFormat>
  <Paragraphs>42</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Neutrino Solution to a Cosmological Puzzle Kreisch, Cyr-Racine, &amp; Doré</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begoldstein willassoc.com</cp:lastModifiedBy>
  <cp:revision>410</cp:revision>
  <cp:lastPrinted>2019-10-24T18:42:05Z</cp:lastPrinted>
  <dcterms:created xsi:type="dcterms:W3CDTF">2008-11-10T22:26:59Z</dcterms:created>
  <dcterms:modified xsi:type="dcterms:W3CDTF">2021-01-09T01:06:15Z</dcterms:modified>
</cp:coreProperties>
</file>