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06"/>
    <p:restoredTop sz="96875"/>
  </p:normalViewPr>
  <p:slideViewPr>
    <p:cSldViewPr>
      <p:cViewPr varScale="1">
        <p:scale>
          <a:sx n="163" d="100"/>
          <a:sy n="163" d="100"/>
        </p:scale>
        <p:origin x="104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s://doi.org/10.3847/2041-8213/aba7c8"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3847/2041-8213/aba7c8"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2540378" y="163243"/>
            <a:ext cx="6527422" cy="606425"/>
          </a:xfrm>
        </p:spPr>
        <p:txBody>
          <a:bodyPr/>
          <a:lstStyle/>
          <a:p>
            <a:pPr eaLnBrk="1" hangingPunct="1"/>
            <a:r>
              <a:rPr lang="en-US" altLang="en-US" sz="2200" dirty="0">
                <a:solidFill>
                  <a:schemeClr val="tx1"/>
                </a:solidFill>
                <a:ea typeface="ＭＳ Ｐゴシック" pitchFamily="-106" charset="-128"/>
              </a:rPr>
              <a:t>Galactic Cosmic Ray Impact on Exoplanets</a:t>
            </a:r>
            <a:br>
              <a:rPr lang="en-US" altLang="en-US" sz="2400" dirty="0">
                <a:solidFill>
                  <a:schemeClr val="tx1"/>
                </a:solidFill>
                <a:ea typeface="ＭＳ Ｐゴシック" pitchFamily="-106" charset="-128"/>
              </a:rPr>
            </a:br>
            <a:r>
              <a:rPr lang="en-US" altLang="en-US" sz="1800" dirty="0" err="1">
                <a:solidFill>
                  <a:schemeClr val="tx1"/>
                </a:solidFill>
                <a:ea typeface="ＭＳ Ｐゴシック" pitchFamily="-106" charset="-128"/>
              </a:rPr>
              <a:t>Jasinski</a:t>
            </a:r>
            <a:r>
              <a:rPr lang="en-US" altLang="en-US" sz="1800" dirty="0">
                <a:solidFill>
                  <a:schemeClr val="tx1"/>
                </a:solidFill>
                <a:ea typeface="ＭＳ Ｐゴシック" pitchFamily="-106" charset="-128"/>
              </a:rPr>
              <a:t>, </a:t>
            </a:r>
            <a:r>
              <a:rPr lang="en-US" altLang="en-US" sz="1800" dirty="0" err="1">
                <a:solidFill>
                  <a:schemeClr val="tx1"/>
                </a:solidFill>
                <a:ea typeface="ＭＳ Ｐゴシック" pitchFamily="-106" charset="-128"/>
              </a:rPr>
              <a:t>Nordheim</a:t>
            </a:r>
            <a:r>
              <a:rPr lang="en-US" altLang="en-US" sz="1800" dirty="0">
                <a:solidFill>
                  <a:schemeClr val="tx1"/>
                </a:solidFill>
                <a:ea typeface="ＭＳ Ｐゴシック" pitchFamily="-106" charset="-128"/>
              </a:rPr>
              <a:t>, Hasegawa, &amp; Murphy</a:t>
            </a:r>
          </a:p>
        </p:txBody>
      </p:sp>
      <p:sp>
        <p:nvSpPr>
          <p:cNvPr id="3075" name="Text Box 7"/>
          <p:cNvSpPr txBox="1">
            <a:spLocks noChangeArrowheads="1"/>
          </p:cNvSpPr>
          <p:nvPr/>
        </p:nvSpPr>
        <p:spPr bwMode="auto">
          <a:xfrm>
            <a:off x="4286412" y="990600"/>
            <a:ext cx="4781388" cy="580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Questions: </a:t>
            </a:r>
            <a:r>
              <a:rPr lang="en-US" altLang="en-US" sz="1600" dirty="0"/>
              <a:t> 		           How do Galactic cosmic rays – highly energetic particles that can affect the habitability of Earth-like planets – vary between planetary systems?       Are some Galactic environments more likely to produce intense Galactic cosmic ray intensities     for exoplanets? </a:t>
            </a:r>
          </a:p>
          <a:p>
            <a:pPr>
              <a:spcBef>
                <a:spcPct val="50000"/>
              </a:spcBef>
            </a:pPr>
            <a:endParaRPr lang="en-US" altLang="en-US" sz="100" dirty="0"/>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altLang="en-US" sz="1600" dirty="0"/>
              <a:t>Differences in the local interstellar medium (ISM) are found to have a significant impact on the cosmic ray flux reaching planets around other stars.  More dense ISM compresses the stellar astrosphere, resulting in a higher rate of cosmic rays reaching the planet surface.</a:t>
            </a:r>
          </a:p>
          <a:p>
            <a:pPr>
              <a:spcBef>
                <a:spcPct val="50000"/>
              </a:spcBef>
            </a:pPr>
            <a:endParaRPr lang="en-US" altLang="en-US" sz="100" b="1" dirty="0">
              <a:solidFill>
                <a:srgbClr val="0000FF"/>
              </a:solidFill>
            </a:endParaRPr>
          </a:p>
          <a:p>
            <a:pPr>
              <a:spcBef>
                <a:spcPct val="50000"/>
              </a:spcBef>
            </a:pPr>
            <a:r>
              <a:rPr lang="en-US" altLang="en-US" sz="1600" b="1" dirty="0">
                <a:solidFill>
                  <a:srgbClr val="0000FF"/>
                </a:solidFill>
              </a:rPr>
              <a:t>Significance: 			         </a:t>
            </a:r>
            <a:r>
              <a:rPr lang="en-US" altLang="en-US" sz="1600" dirty="0"/>
              <a:t>While it was already known that Galactic cosmic rays have an impact on planetary atmospheres, previous studies of exoplanets assumed conditions similar to the current Solar System’s. It is important to consider an exoplanet’s local interstellar medium when investigating the Galactic cosmic ray impact on any exoplanet.</a:t>
            </a:r>
          </a:p>
        </p:txBody>
      </p:sp>
      <p:sp>
        <p:nvSpPr>
          <p:cNvPr id="3076" name="Text Box 8"/>
          <p:cNvSpPr txBox="1">
            <a:spLocks noChangeArrowheads="1"/>
          </p:cNvSpPr>
          <p:nvPr/>
        </p:nvSpPr>
        <p:spPr bwMode="auto">
          <a:xfrm>
            <a:off x="152400" y="6211669"/>
            <a:ext cx="413401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err="1">
                <a:solidFill>
                  <a:srgbClr val="003399"/>
                </a:solidFill>
              </a:rPr>
              <a:t>Jasinski</a:t>
            </a:r>
            <a:r>
              <a:rPr lang="en-US" altLang="en-US" sz="900" b="1" dirty="0">
                <a:solidFill>
                  <a:srgbClr val="003399"/>
                </a:solidFill>
              </a:rPr>
              <a:t>, </a:t>
            </a:r>
            <a:r>
              <a:rPr lang="en-US" altLang="en-US" sz="900" b="1" dirty="0" err="1">
                <a:solidFill>
                  <a:srgbClr val="003399"/>
                </a:solidFill>
              </a:rPr>
              <a:t>Nordheim</a:t>
            </a:r>
            <a:r>
              <a:rPr lang="en-US" altLang="en-US" sz="900" b="1" dirty="0">
                <a:solidFill>
                  <a:srgbClr val="003399"/>
                </a:solidFill>
              </a:rPr>
              <a:t>, Hasegawa, &amp; Murphy (2020), </a:t>
            </a:r>
            <a:r>
              <a:rPr lang="en-US" altLang="en-US" sz="900" b="1" dirty="0" err="1">
                <a:solidFill>
                  <a:srgbClr val="003399"/>
                </a:solidFill>
              </a:rPr>
              <a:t>ApJL</a:t>
            </a:r>
            <a:r>
              <a:rPr lang="en-US" altLang="en-US" sz="900" b="1" dirty="0">
                <a:solidFill>
                  <a:srgbClr val="003399"/>
                </a:solidFill>
              </a:rPr>
              <a:t> 899, L18</a:t>
            </a:r>
          </a:p>
          <a:p>
            <a:r>
              <a:rPr lang="en-US" sz="900" b="1" dirty="0">
                <a:hlinkClick r:id="rId4"/>
              </a:rPr>
              <a:t>https://doi.org/10.3847/2041-8213/aba7c8</a:t>
            </a:r>
            <a:r>
              <a:rPr lang="en-US" sz="900" b="1" dirty="0"/>
              <a:t> </a:t>
            </a:r>
          </a:p>
          <a:p>
            <a:endParaRPr lang="en-US" sz="600" b="1" dirty="0"/>
          </a:p>
          <a:p>
            <a:r>
              <a:rPr lang="en-US" sz="900" b="1" dirty="0">
                <a:solidFill>
                  <a:srgbClr val="003399"/>
                </a:solidFill>
              </a:rPr>
              <a:t>This work was supported by NASA’s Postdoctoral Fellowship Program.</a:t>
            </a:r>
          </a:p>
        </p:txBody>
      </p:sp>
      <p:sp>
        <p:nvSpPr>
          <p:cNvPr id="7" name="Text Box 8"/>
          <p:cNvSpPr txBox="1">
            <a:spLocks noChangeArrowheads="1"/>
          </p:cNvSpPr>
          <p:nvPr/>
        </p:nvSpPr>
        <p:spPr bwMode="auto">
          <a:xfrm>
            <a:off x="152400" y="3786187"/>
            <a:ext cx="3905412"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chemeClr val="accent2"/>
                </a:solidFill>
              </a:rPr>
              <a:t>Energetic particles approaching the      Solar System (red line) are partly blocked by the Sun’s heliosphere (green line).      This shielding depends on the surrounding interstellar medium (ISM).  If the ISM is less dense, the heliosphere expands and the Earth becomes more shielded from the cosmic rays (black line).  If the ISM is more dense, the heliosphere is compressed and more cosmic rays penetrate the heliosphere to reach Earth (blue line).</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58"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pic>
        <p:nvPicPr>
          <p:cNvPr id="4" name="Picture 3">
            <a:extLst>
              <a:ext uri="{FF2B5EF4-FFF2-40B4-BE49-F238E27FC236}">
                <a16:creationId xmlns:a16="http://schemas.microsoft.com/office/drawing/2014/main" id="{606111A9-9CDA-F742-A932-7FD515CAF948}"/>
              </a:ext>
            </a:extLst>
          </p:cNvPr>
          <p:cNvPicPr>
            <a:picLocks noChangeAspect="1"/>
          </p:cNvPicPr>
          <p:nvPr/>
        </p:nvPicPr>
        <p:blipFill>
          <a:blip r:embed="rId7"/>
          <a:stretch>
            <a:fillRect/>
          </a:stretch>
        </p:blipFill>
        <p:spPr>
          <a:xfrm>
            <a:off x="457200" y="956837"/>
            <a:ext cx="3248633" cy="2716777"/>
          </a:xfrm>
          <a:prstGeom prst="rect">
            <a:avLst/>
          </a:prstGeom>
          <a:solidFill>
            <a:schemeClr val="bg1">
              <a:alpha val="48000"/>
            </a:schemeClr>
          </a:solidFill>
        </p:spPr>
      </p:pic>
      <p:sp>
        <p:nvSpPr>
          <p:cNvPr id="2" name="Rectangle 1">
            <a:extLst>
              <a:ext uri="{FF2B5EF4-FFF2-40B4-BE49-F238E27FC236}">
                <a16:creationId xmlns:a16="http://schemas.microsoft.com/office/drawing/2014/main" id="{D838BCE1-FCC6-8D41-9DB7-E73886E8F83C}"/>
              </a:ext>
            </a:extLst>
          </p:cNvPr>
          <p:cNvSpPr/>
          <p:nvPr/>
        </p:nvSpPr>
        <p:spPr>
          <a:xfrm>
            <a:off x="1323320" y="3401242"/>
            <a:ext cx="1627369" cy="307777"/>
          </a:xfrm>
          <a:prstGeom prst="rect">
            <a:avLst/>
          </a:prstGeom>
          <a:solidFill>
            <a:schemeClr val="bg1"/>
          </a:solidFill>
        </p:spPr>
        <p:txBody>
          <a:bodyPr wrap="none">
            <a:spAutoFit/>
          </a:bodyPr>
          <a:lstStyle/>
          <a:p>
            <a:r>
              <a:rPr lang="en-US" altLang="en-US" sz="1400" dirty="0"/>
              <a:t>  Particle energy   </a:t>
            </a:r>
            <a:endParaRPr lang="en-US" sz="1400" dirty="0"/>
          </a:p>
        </p:txBody>
      </p:sp>
      <p:sp>
        <p:nvSpPr>
          <p:cNvPr id="11" name="Rectangle 10">
            <a:extLst>
              <a:ext uri="{FF2B5EF4-FFF2-40B4-BE49-F238E27FC236}">
                <a16:creationId xmlns:a16="http://schemas.microsoft.com/office/drawing/2014/main" id="{A0CCCCE5-68D9-D146-B146-64E1331F2A94}"/>
              </a:ext>
            </a:extLst>
          </p:cNvPr>
          <p:cNvSpPr/>
          <p:nvPr/>
        </p:nvSpPr>
        <p:spPr>
          <a:xfrm rot="16200000">
            <a:off x="-272326" y="2110316"/>
            <a:ext cx="1459054" cy="307777"/>
          </a:xfrm>
          <a:prstGeom prst="rect">
            <a:avLst/>
          </a:prstGeom>
          <a:solidFill>
            <a:schemeClr val="bg1"/>
          </a:solidFill>
        </p:spPr>
        <p:txBody>
          <a:bodyPr wrap="none">
            <a:spAutoFit/>
          </a:bodyPr>
          <a:lstStyle/>
          <a:p>
            <a:r>
              <a:rPr lang="en-US" altLang="en-US" sz="1400" dirty="0"/>
              <a:t>   Particle flux   </a:t>
            </a:r>
            <a:endParaRPr lang="en-US" sz="1400" dirty="0"/>
          </a:p>
        </p:txBody>
      </p:sp>
      <p:sp>
        <p:nvSpPr>
          <p:cNvPr id="3" name="TextBox 2">
            <a:extLst>
              <a:ext uri="{FF2B5EF4-FFF2-40B4-BE49-F238E27FC236}">
                <a16:creationId xmlns:a16="http://schemas.microsoft.com/office/drawing/2014/main" id="{D59754EA-CA09-9F4A-9945-4B7156BC7FCC}"/>
              </a:ext>
            </a:extLst>
          </p:cNvPr>
          <p:cNvSpPr txBox="1"/>
          <p:nvPr/>
        </p:nvSpPr>
        <p:spPr>
          <a:xfrm>
            <a:off x="303312" y="3616777"/>
            <a:ext cx="3635932" cy="230832"/>
          </a:xfrm>
          <a:prstGeom prst="rect">
            <a:avLst/>
          </a:prstGeom>
          <a:noFill/>
        </p:spPr>
        <p:txBody>
          <a:bodyPr wrap="none" rtlCol="0">
            <a:spAutoFit/>
          </a:bodyPr>
          <a:lstStyle/>
          <a:p>
            <a:r>
              <a:rPr lang="en-US" sz="900" dirty="0"/>
              <a:t>Reproduced with permission from the Astrophysical Journal, © AAS</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41"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4"/>
            <a:ext cx="8229600" cy="5509200"/>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    Jamie </a:t>
            </a:r>
            <a:r>
              <a:rPr lang="en-US" sz="1100" dirty="0" err="1">
                <a:latin typeface="Arial Unicode MS"/>
                <a:cs typeface="Arial Unicode MS"/>
              </a:rPr>
              <a:t>Jasinski</a:t>
            </a:r>
            <a:endParaRPr lang="en-US" sz="1100" dirty="0">
              <a:latin typeface="Arial Unicode MS"/>
              <a:cs typeface="Arial Unicode MS"/>
            </a:endParaRPr>
          </a:p>
          <a:p>
            <a:r>
              <a:rPr lang="en-US" sz="1100" dirty="0">
                <a:latin typeface="Arial Unicode MS"/>
                <a:cs typeface="Arial Unicode MS"/>
              </a:rPr>
              <a:t>    Research Scientist</a:t>
            </a:r>
          </a:p>
          <a:p>
            <a:r>
              <a:rPr lang="en-US" sz="1100" dirty="0">
                <a:latin typeface="Arial Unicode MS"/>
                <a:cs typeface="Arial Unicode MS"/>
              </a:rPr>
              <a:t>    169-506, Jet Propulsion Laboratory, Pasadena, CA 91109</a:t>
            </a:r>
          </a:p>
          <a:p>
            <a:r>
              <a:rPr lang="en-US" sz="1100" dirty="0">
                <a:latin typeface="Arial Unicode MS"/>
                <a:cs typeface="Arial Unicode MS"/>
              </a:rPr>
              <a:t>    </a:t>
            </a:r>
            <a:r>
              <a:rPr lang="en-US" sz="1100" dirty="0" err="1">
                <a:latin typeface="Arial Unicode MS"/>
                <a:cs typeface="Arial Unicode MS"/>
              </a:rPr>
              <a:t>jamie.m.jasinski@jpl.nasa.gov</a:t>
            </a:r>
            <a:endParaRPr lang="en-US" sz="1100" dirty="0">
              <a:latin typeface="Arial Unicode MS"/>
              <a:cs typeface="Arial Unicode MS"/>
            </a:endParaRPr>
          </a:p>
          <a:p>
            <a:r>
              <a:rPr lang="en-US" sz="1100" dirty="0"/>
              <a:t>    https://orcid.org/0000-0001-9969-2884</a:t>
            </a:r>
          </a:p>
          <a:p>
            <a:endParaRPr lang="en-US" sz="1100" dirty="0">
              <a:latin typeface="Arial Unicode MS"/>
              <a:cs typeface="Arial Unicode MS"/>
            </a:endParaRPr>
          </a:p>
          <a:p>
            <a:r>
              <a:rPr lang="en-US" sz="1100" b="1" dirty="0">
                <a:latin typeface="Arial"/>
                <a:cs typeface="Arial"/>
              </a:rPr>
              <a:t>Citation:</a:t>
            </a:r>
            <a:r>
              <a:rPr lang="en-US" sz="1100" dirty="0">
                <a:latin typeface="Arial"/>
                <a:cs typeface="Arial"/>
              </a:rPr>
              <a:t>  </a:t>
            </a:r>
          </a:p>
          <a:p>
            <a:r>
              <a:rPr lang="en-US" altLang="en-US" sz="1100" b="1" dirty="0">
                <a:solidFill>
                  <a:srgbClr val="003399"/>
                </a:solidFill>
              </a:rPr>
              <a:t>    “The Importance of Local Interstellar Conditions on the Galactic Cosmic-Ray Spectrum at Exoplanets”</a:t>
            </a:r>
          </a:p>
          <a:p>
            <a:r>
              <a:rPr lang="en-US" altLang="en-US" sz="1100" b="1" dirty="0">
                <a:solidFill>
                  <a:srgbClr val="003399"/>
                </a:solidFill>
              </a:rPr>
              <a:t>    </a:t>
            </a:r>
            <a:r>
              <a:rPr lang="en-US" altLang="en-US" sz="1100" b="1" dirty="0" err="1">
                <a:solidFill>
                  <a:srgbClr val="003399"/>
                </a:solidFill>
              </a:rPr>
              <a:t>Jasinski</a:t>
            </a:r>
            <a:r>
              <a:rPr lang="en-US" altLang="en-US" sz="1100" b="1" dirty="0">
                <a:solidFill>
                  <a:srgbClr val="003399"/>
                </a:solidFill>
              </a:rPr>
              <a:t>, J.M., </a:t>
            </a:r>
            <a:r>
              <a:rPr lang="en-US" altLang="en-US" sz="1100" b="1" dirty="0" err="1">
                <a:solidFill>
                  <a:srgbClr val="003399"/>
                </a:solidFill>
              </a:rPr>
              <a:t>Nordheim</a:t>
            </a:r>
            <a:r>
              <a:rPr lang="en-US" altLang="en-US" sz="1100" b="1" dirty="0">
                <a:solidFill>
                  <a:srgbClr val="003399"/>
                </a:solidFill>
              </a:rPr>
              <a:t>, T.A., Hasegawa, Y., &amp; Murphy, N. (2020), </a:t>
            </a:r>
            <a:r>
              <a:rPr lang="en-US" altLang="en-US" sz="1100" b="1" dirty="0" err="1">
                <a:solidFill>
                  <a:srgbClr val="003399"/>
                </a:solidFill>
              </a:rPr>
              <a:t>ApJL</a:t>
            </a:r>
            <a:r>
              <a:rPr lang="en-US" altLang="en-US" sz="1100" b="1" dirty="0">
                <a:solidFill>
                  <a:srgbClr val="003399"/>
                </a:solidFill>
              </a:rPr>
              <a:t> 899, L18</a:t>
            </a:r>
          </a:p>
          <a:p>
            <a:r>
              <a:rPr lang="en-US" sz="1100" b="1" dirty="0"/>
              <a:t>    </a:t>
            </a:r>
            <a:r>
              <a:rPr lang="en-US" sz="1100" b="1" dirty="0">
                <a:hlinkClick r:id="rId6"/>
              </a:rPr>
              <a:t>https://doi.org/10.3847/2041-8213/aba7c8</a:t>
            </a:r>
            <a:endParaRPr lang="en-US" altLang="en-US" sz="1100" b="1" dirty="0">
              <a:solidFill>
                <a:srgbClr val="003399"/>
              </a:solidFill>
            </a:endParaRPr>
          </a:p>
          <a:p>
            <a:endParaRPr lang="en-US" sz="1100" dirty="0">
              <a:latin typeface="Arial Unicode MS"/>
              <a:cs typeface="Arial Unicode MS"/>
            </a:endParaRPr>
          </a:p>
          <a:p>
            <a:r>
              <a:rPr lang="en-US" sz="1100" b="1" dirty="0">
                <a:latin typeface="Arial"/>
                <a:cs typeface="Arial"/>
              </a:rPr>
              <a:t>Data Sources:</a:t>
            </a:r>
            <a:r>
              <a:rPr lang="en-US" sz="1100" dirty="0">
                <a:latin typeface="Arial"/>
                <a:cs typeface="Arial"/>
              </a:rPr>
              <a:t>  </a:t>
            </a:r>
          </a:p>
          <a:p>
            <a:r>
              <a:rPr lang="en-US" sz="1100" i="1" dirty="0">
                <a:latin typeface="Arial Unicode MS"/>
                <a:cs typeface="Arial Unicode MS"/>
              </a:rPr>
              <a:t>    </a:t>
            </a:r>
            <a:r>
              <a:rPr lang="en-US" sz="1100" dirty="0">
                <a:latin typeface="Arial Unicode MS"/>
                <a:cs typeface="Arial Unicode MS"/>
              </a:rPr>
              <a:t>Data from Voyager’s Cosmic-Ray-Subsystem (CRS) is compared against a cosmic ray propagation model.                            This model is then used to investigate the modulation of cosmic rays for the exoplanets Kepler-20f and Kepler-88c                (where the local interstellar medium conditions have been estimated).</a:t>
            </a:r>
          </a:p>
          <a:p>
            <a:endParaRPr lang="en-US" sz="1100" dirty="0">
              <a:latin typeface="Arial Unicode MS"/>
              <a:cs typeface="Arial Unicode MS"/>
            </a:endParaRPr>
          </a:p>
          <a:p>
            <a:r>
              <a:rPr lang="en-US" sz="1100" b="1" dirty="0">
                <a:latin typeface="Arial"/>
                <a:cs typeface="Arial"/>
              </a:rPr>
              <a:t>Technical Description of Figure:</a:t>
            </a:r>
          </a:p>
          <a:p>
            <a:r>
              <a:rPr lang="en-US" altLang="en-US" sz="1100" dirty="0"/>
              <a:t>    The Galactic cosmic ray (GCR) local interstellar spectrum (LIS) for protons is shown in red, based on Voyager measurements. This spectrum is modulated as the GCRs propagate into and through the heliosphere (the reduced flux at 1 AU is shown in green).              If the Sun resided in different interstellar medium (ISM) conditions – more/less dense – then the heliosphere would contract/expand, and less/more modulation of the GCRs would occur (blue/black).  Modelling the propagation of GCRs for known exoplanets Kepler-20f and Kepler-88c (using estimations of the local ISM properties from observations for these two systems), the paper shows that the local ISM is important in determining the intensity of GCRs at exoplanets. </a:t>
            </a:r>
          </a:p>
          <a:p>
            <a:endParaRPr lang="en-US" sz="1100" b="1" dirty="0">
              <a:latin typeface="Arial Unicode MS"/>
              <a:cs typeface="Arial Unicode MS"/>
            </a:endParaRPr>
          </a:p>
          <a:p>
            <a:r>
              <a:rPr lang="en-US" sz="1100" b="1" dirty="0">
                <a:latin typeface="Arial"/>
                <a:cs typeface="Arial"/>
              </a:rPr>
              <a:t>Scientific significance, societal relevance, and relationships to future missions:  </a:t>
            </a:r>
            <a:endParaRPr lang="en-US" sz="1100" dirty="0">
              <a:latin typeface="Arial"/>
              <a:cs typeface="Arial"/>
            </a:endParaRPr>
          </a:p>
          <a:p>
            <a:r>
              <a:rPr lang="en-US" altLang="en-US" sz="1100" dirty="0"/>
              <a:t>    Previous investigations of GCRs at exoplanets have assumed Earth-like GCR intensity (found at 1 AU in the Solar System).   The paper shows that this is often incorrect, and that GCRs can vary widely at different exoplanetary systems.  Variations in the local interstellar medium can have important implications for the habitability of planets in other systems and must be taken into account when modeling the astrospheres around planet-bearing host stars.</a:t>
            </a:r>
          </a:p>
          <a:p>
            <a:endParaRPr lang="en-US" sz="1100" dirty="0">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22883</TotalTime>
  <Words>715</Words>
  <Application>Microsoft Macintosh PowerPoint</Application>
  <PresentationFormat>On-screen Show (4:3)</PresentationFormat>
  <Paragraphs>44</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Unicode MS</vt:lpstr>
      <vt:lpstr>Arial</vt:lpstr>
      <vt:lpstr>Helvetica</vt:lpstr>
      <vt:lpstr>Times</vt:lpstr>
      <vt:lpstr>Wingdings</vt:lpstr>
      <vt:lpstr>1_Blank</vt:lpstr>
      <vt:lpstr>Photo Editor Photo</vt:lpstr>
      <vt:lpstr>Galactic Cosmic Ray Impact on Exoplanets Jasinski, Nordheim, Hasegawa, &amp; Murphy</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388</cp:revision>
  <cp:lastPrinted>2019-10-24T18:42:05Z</cp:lastPrinted>
  <dcterms:created xsi:type="dcterms:W3CDTF">2008-11-10T22:26:59Z</dcterms:created>
  <dcterms:modified xsi:type="dcterms:W3CDTF">2021-01-08T04:37:49Z</dcterms:modified>
</cp:coreProperties>
</file>