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71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762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71600" latinLnBrk="0">
      <a:defRPr>
        <a:latin typeface="+mj-lt"/>
        <a:ea typeface="+mj-ea"/>
        <a:cs typeface="+mj-cs"/>
        <a:sym typeface="Calibri"/>
      </a:defRPr>
    </a:lvl1pPr>
    <a:lvl2pPr indent="228600" defTabSz="1371600" latinLnBrk="0">
      <a:defRPr>
        <a:latin typeface="+mj-lt"/>
        <a:ea typeface="+mj-ea"/>
        <a:cs typeface="+mj-cs"/>
        <a:sym typeface="Calibri"/>
      </a:defRPr>
    </a:lvl2pPr>
    <a:lvl3pPr indent="457200" defTabSz="1371600" latinLnBrk="0">
      <a:defRPr>
        <a:latin typeface="+mj-lt"/>
        <a:ea typeface="+mj-ea"/>
        <a:cs typeface="+mj-cs"/>
        <a:sym typeface="Calibri"/>
      </a:defRPr>
    </a:lvl3pPr>
    <a:lvl4pPr indent="685800" defTabSz="1371600" latinLnBrk="0">
      <a:defRPr>
        <a:latin typeface="+mj-lt"/>
        <a:ea typeface="+mj-ea"/>
        <a:cs typeface="+mj-cs"/>
        <a:sym typeface="Calibri"/>
      </a:defRPr>
    </a:lvl4pPr>
    <a:lvl5pPr indent="914400" defTabSz="1371600" latinLnBrk="0">
      <a:defRPr>
        <a:latin typeface="+mj-lt"/>
        <a:ea typeface="+mj-ea"/>
        <a:cs typeface="+mj-cs"/>
        <a:sym typeface="Calibri"/>
      </a:defRPr>
    </a:lvl5pPr>
    <a:lvl6pPr indent="1143000" defTabSz="1371600" latinLnBrk="0">
      <a:defRPr>
        <a:latin typeface="+mj-lt"/>
        <a:ea typeface="+mj-ea"/>
        <a:cs typeface="+mj-cs"/>
        <a:sym typeface="Calibri"/>
      </a:defRPr>
    </a:lvl6pPr>
    <a:lvl7pPr indent="1371600" defTabSz="1371600" latinLnBrk="0">
      <a:defRPr>
        <a:latin typeface="+mj-lt"/>
        <a:ea typeface="+mj-ea"/>
        <a:cs typeface="+mj-cs"/>
        <a:sym typeface="Calibri"/>
      </a:defRPr>
    </a:lvl7pPr>
    <a:lvl8pPr indent="1600200" defTabSz="1371600" latinLnBrk="0">
      <a:defRPr>
        <a:latin typeface="+mj-lt"/>
        <a:ea typeface="+mj-ea"/>
        <a:cs typeface="+mj-cs"/>
        <a:sym typeface="Calibri"/>
      </a:defRPr>
    </a:lvl8pPr>
    <a:lvl9pPr indent="1828800" defTabSz="1371600" latinLnBrk="0">
      <a:defRPr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286000" y="1683544"/>
            <a:ext cx="13716000" cy="3581401"/>
          </a:xfrm>
          <a:prstGeom prst="rect">
            <a:avLst/>
          </a:prstGeom>
        </p:spPr>
        <p:txBody>
          <a:bodyPr anchor="b"/>
          <a:lstStyle>
            <a:lvl1pPr algn="ctr">
              <a:defRPr sz="9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600"/>
            </a:lvl1pPr>
            <a:lvl2pPr marL="0" indent="457200" algn="ctr">
              <a:buSzTx/>
              <a:buFontTx/>
              <a:buNone/>
              <a:defRPr sz="3600"/>
            </a:lvl2pPr>
            <a:lvl3pPr marL="0" indent="914400" algn="ctr">
              <a:buSzTx/>
              <a:buFontTx/>
              <a:buNone/>
              <a:defRPr sz="3600"/>
            </a:lvl3pPr>
            <a:lvl4pPr marL="0" indent="1371600" algn="ctr">
              <a:buSzTx/>
              <a:buFontTx/>
              <a:buNone/>
              <a:defRPr sz="3600"/>
            </a:lvl4pPr>
            <a:lvl5pPr marL="0" indent="1828800" algn="ctr">
              <a:buSzTx/>
              <a:buFont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247775" y="2564607"/>
            <a:ext cx="15773400" cy="4279106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247775" y="6884194"/>
            <a:ext cx="15773400" cy="225028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6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6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6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6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1257300" y="2738437"/>
            <a:ext cx="7772400" cy="652700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259682" y="547687"/>
            <a:ext cx="15773401" cy="198834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259682" y="2521744"/>
            <a:ext cx="7736681" cy="1235869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3600"/>
            </a:lvl1pPr>
            <a:lvl2pPr marL="0" indent="457200">
              <a:buSzTx/>
              <a:buFontTx/>
              <a:buNone/>
              <a:defRPr b="1" sz="3600"/>
            </a:lvl2pPr>
            <a:lvl3pPr marL="0" indent="914400">
              <a:buSzTx/>
              <a:buFontTx/>
              <a:buNone/>
              <a:defRPr b="1" sz="3600"/>
            </a:lvl3pPr>
            <a:lvl4pPr marL="0" indent="1371600">
              <a:buSzTx/>
              <a:buFontTx/>
              <a:buNone/>
              <a:defRPr b="1" sz="3600"/>
            </a:lvl4pPr>
            <a:lvl5pPr marL="0" indent="1828800">
              <a:buSzTx/>
              <a:buFontTx/>
              <a:buNone/>
              <a:defRPr b="1"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9258300" y="2521744"/>
            <a:ext cx="7774783" cy="1235869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36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1259682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7774782" y="1481137"/>
            <a:ext cx="9258301" cy="7310438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 marL="849085" indent="-391885">
              <a:defRPr sz="4800"/>
            </a:lvl2pPr>
            <a:lvl3pPr marL="1371600" indent="-457200">
              <a:defRPr sz="4800"/>
            </a:lvl3pPr>
            <a:lvl4pPr marL="1920239" indent="-548639">
              <a:defRPr sz="4800"/>
            </a:lvl4pPr>
            <a:lvl5pPr marL="2377439" indent="-548639"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1259681" y="3086100"/>
            <a:ext cx="5898357" cy="571738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259682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7774782" y="1481137"/>
            <a:ext cx="9258301" cy="73104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259682" y="3086100"/>
            <a:ext cx="5898356" cy="571738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257300" y="547687"/>
            <a:ext cx="15773400" cy="198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257300" y="2738437"/>
            <a:ext cx="15773400" cy="652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6649114" y="9618965"/>
            <a:ext cx="381586" cy="378808"/>
          </a:xfrm>
          <a:prstGeom prst="rect">
            <a:avLst/>
          </a:prstGeom>
          <a:ln w="12700">
            <a:miter lim="400000"/>
          </a:ln>
        </p:spPr>
        <p:txBody>
          <a:bodyPr wrap="none" lIns="68579" tIns="68579" rIns="68579" bIns="68579" anchor="ctr">
            <a:spAutoFit/>
          </a:bodyPr>
          <a:lstStyle>
            <a:lvl1pPr algn="r">
              <a:defRPr sz="18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57250" marR="0" indent="-40005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94460" marR="0" indent="-48006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05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622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8194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766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733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91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3.jpeg"/><Relationship Id="rId6" Type="http://schemas.openxmlformats.org/officeDocument/2006/relationships/hyperlink" Target="https://www.liebertpub.com/doi/10.1089/ast.2020.2241" TargetMode="External"/><Relationship Id="rId7" Type="http://schemas.openxmlformats.org/officeDocument/2006/relationships/image" Target="../media/image4.jpeg"/><Relationship Id="rId8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europa.jpg" descr="europ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004" y="2219969"/>
            <a:ext cx="18097501" cy="84709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ctangle 47"/>
          <p:cNvSpPr/>
          <p:nvPr/>
        </p:nvSpPr>
        <p:spPr>
          <a:xfrm>
            <a:off x="9124108" y="1541092"/>
            <a:ext cx="9035289" cy="8107733"/>
          </a:xfrm>
          <a:prstGeom prst="rect">
            <a:avLst/>
          </a:prstGeom>
          <a:solidFill>
            <a:srgbClr val="000000">
              <a:alpha val="60000"/>
            </a:srgbClr>
          </a:solidFill>
          <a:ln w="12700">
            <a:miter lim="400000"/>
          </a:ln>
        </p:spPr>
        <p:txBody>
          <a:bodyPr lIns="68579" tIns="68579" rIns="68579" bIns="6857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62804" y="326340"/>
            <a:ext cx="4951541" cy="934255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rcRect l="37337" t="16570" r="52093" b="6580"/>
          <a:stretch>
            <a:fillRect/>
          </a:stretch>
        </p:blipFill>
        <p:spPr>
          <a:xfrm flipH="1">
            <a:off x="3338629" y="2386108"/>
            <a:ext cx="1595839" cy="6320149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sp>
        <p:nvSpPr>
          <p:cNvPr id="98" name="Rectangle 12"/>
          <p:cNvSpPr/>
          <p:nvPr/>
        </p:nvSpPr>
        <p:spPr>
          <a:xfrm>
            <a:off x="4015751" y="8471044"/>
            <a:ext cx="782772" cy="6858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/>
          </a:ln>
        </p:spPr>
        <p:txBody>
          <a:bodyPr lIns="68579" tIns="68579" rIns="68579" bIns="6857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TextBox 13"/>
          <p:cNvSpPr txBox="1"/>
          <p:nvPr/>
        </p:nvSpPr>
        <p:spPr>
          <a:xfrm>
            <a:off x="4029661" y="8079963"/>
            <a:ext cx="747034" cy="396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 mm</a:t>
            </a:r>
          </a:p>
        </p:txBody>
      </p:sp>
      <p:sp>
        <p:nvSpPr>
          <p:cNvPr id="100" name="Rectangle 14"/>
          <p:cNvSpPr/>
          <p:nvPr/>
        </p:nvSpPr>
        <p:spPr>
          <a:xfrm>
            <a:off x="3673345" y="2722296"/>
            <a:ext cx="498085" cy="484229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68579" tIns="68579" rIns="68579" bIns="6857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TextBox 15"/>
          <p:cNvSpPr txBox="1"/>
          <p:nvPr/>
        </p:nvSpPr>
        <p:spPr>
          <a:xfrm>
            <a:off x="3132986" y="8805989"/>
            <a:ext cx="2114987" cy="1193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Fluorescence</a:t>
            </a:r>
          </a:p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map from</a:t>
            </a:r>
          </a:p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93.8 m depth</a:t>
            </a:r>
          </a:p>
        </p:txBody>
      </p:sp>
      <p:sp>
        <p:nvSpPr>
          <p:cNvPr id="102" name="Straight Connector 17"/>
          <p:cNvSpPr/>
          <p:nvPr/>
        </p:nvSpPr>
        <p:spPr>
          <a:xfrm flipH="1">
            <a:off x="4171429" y="2374213"/>
            <a:ext cx="1009583" cy="344429"/>
          </a:xfrm>
          <a:prstGeom prst="line">
            <a:avLst/>
          </a:prstGeom>
          <a:ln w="12700">
            <a:solidFill>
              <a:srgbClr val="F2F2F2"/>
            </a:solidFill>
            <a:prstDash val="dash"/>
            <a:miter/>
          </a:ln>
        </p:spPr>
        <p:txBody>
          <a:bodyPr lIns="68579" tIns="68579" rIns="68579" bIns="68579"/>
          <a:lstStyle/>
          <a:p>
            <a:pPr/>
          </a:p>
        </p:txBody>
      </p:sp>
      <p:sp>
        <p:nvSpPr>
          <p:cNvPr id="103" name="TextBox 18"/>
          <p:cNvSpPr txBox="1"/>
          <p:nvPr/>
        </p:nvSpPr>
        <p:spPr>
          <a:xfrm>
            <a:off x="5227456" y="8805989"/>
            <a:ext cx="3768629" cy="1193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Hotspot</a:t>
            </a:r>
          </a:p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detail and fluorescence spectra</a:t>
            </a:r>
          </a:p>
        </p:txBody>
      </p:sp>
      <p:sp>
        <p:nvSpPr>
          <p:cNvPr id="104" name="TextBox 22"/>
          <p:cNvSpPr txBox="1"/>
          <p:nvPr/>
        </p:nvSpPr>
        <p:spPr>
          <a:xfrm>
            <a:off x="6178824" y="8186374"/>
            <a:ext cx="1953434" cy="396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wavelength [nm]</a:t>
            </a:r>
          </a:p>
        </p:txBody>
      </p:sp>
      <p:sp>
        <p:nvSpPr>
          <p:cNvPr id="105" name="TextBox 23"/>
          <p:cNvSpPr txBox="1"/>
          <p:nvPr/>
        </p:nvSpPr>
        <p:spPr>
          <a:xfrm rot="16200000">
            <a:off x="4578544" y="7039684"/>
            <a:ext cx="1089823" cy="396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intensity</a:t>
            </a:r>
          </a:p>
        </p:txBody>
      </p:sp>
      <p:pic>
        <p:nvPicPr>
          <p:cNvPr id="106" name="star.jpg" descr="star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22135" y="2363879"/>
            <a:ext cx="3594101" cy="3429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Rectangle 26"/>
          <p:cNvSpPr/>
          <p:nvPr/>
        </p:nvSpPr>
        <p:spPr>
          <a:xfrm>
            <a:off x="7558464" y="5582919"/>
            <a:ext cx="1083207" cy="837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68579" tIns="68579" rIns="68579" bIns="6857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TextBox 27"/>
          <p:cNvSpPr txBox="1"/>
          <p:nvPr/>
        </p:nvSpPr>
        <p:spPr>
          <a:xfrm>
            <a:off x="7675755" y="5209271"/>
            <a:ext cx="747034" cy="396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 mm</a:t>
            </a:r>
          </a:p>
        </p:txBody>
      </p:sp>
      <p:sp>
        <p:nvSpPr>
          <p:cNvPr id="109" name="Straight Connector 29"/>
          <p:cNvSpPr/>
          <p:nvPr/>
        </p:nvSpPr>
        <p:spPr>
          <a:xfrm flipH="1" flipV="1">
            <a:off x="4179895" y="3143176"/>
            <a:ext cx="1001113" cy="2652487"/>
          </a:xfrm>
          <a:prstGeom prst="line">
            <a:avLst/>
          </a:prstGeom>
          <a:ln w="12700">
            <a:solidFill>
              <a:srgbClr val="F2F2F2"/>
            </a:solidFill>
            <a:prstDash val="dash"/>
            <a:miter/>
          </a:ln>
        </p:spPr>
        <p:txBody>
          <a:bodyPr lIns="68579" tIns="68579" rIns="68579" bIns="68579"/>
          <a:lstStyle/>
          <a:p>
            <a:pPr/>
          </a:p>
        </p:txBody>
      </p:sp>
      <p:sp>
        <p:nvSpPr>
          <p:cNvPr id="110" name="TextBox 31"/>
          <p:cNvSpPr txBox="1"/>
          <p:nvPr/>
        </p:nvSpPr>
        <p:spPr>
          <a:xfrm>
            <a:off x="4857310" y="8158335"/>
            <a:ext cx="1283608" cy="396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algn="ctr"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275 nm</a:t>
            </a:r>
          </a:p>
        </p:txBody>
      </p:sp>
      <p:sp>
        <p:nvSpPr>
          <p:cNvPr id="111" name="TextBox 32"/>
          <p:cNvSpPr txBox="1"/>
          <p:nvPr/>
        </p:nvSpPr>
        <p:spPr>
          <a:xfrm>
            <a:off x="8114818" y="8206708"/>
            <a:ext cx="1187056" cy="396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algn="ctr">
              <a:defRPr b="1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445 nm</a:t>
            </a:r>
          </a:p>
        </p:txBody>
      </p:sp>
      <p:sp>
        <p:nvSpPr>
          <p:cNvPr id="112" name="TextBox 33"/>
          <p:cNvSpPr txBox="1"/>
          <p:nvPr/>
        </p:nvSpPr>
        <p:spPr>
          <a:xfrm>
            <a:off x="5368801" y="2431364"/>
            <a:ext cx="1660838" cy="420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>
              <a:defRPr i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hotspot detail</a:t>
            </a:r>
          </a:p>
        </p:txBody>
      </p:sp>
      <p:sp>
        <p:nvSpPr>
          <p:cNvPr id="113" name="TextBox 44"/>
          <p:cNvSpPr txBox="1"/>
          <p:nvPr/>
        </p:nvSpPr>
        <p:spPr>
          <a:xfrm>
            <a:off x="4363" y="8805989"/>
            <a:ext cx="3127457" cy="1193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Instrument-drill</a:t>
            </a:r>
          </a:p>
          <a:p>
            <a: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Greenland ice borehole</a:t>
            </a:r>
          </a:p>
        </p:txBody>
      </p:sp>
      <p:sp>
        <p:nvSpPr>
          <p:cNvPr id="114" name="TextBox 45"/>
          <p:cNvSpPr txBox="1"/>
          <p:nvPr/>
        </p:nvSpPr>
        <p:spPr>
          <a:xfrm>
            <a:off x="9216938" y="146776"/>
            <a:ext cx="8737562" cy="1851897"/>
          </a:xfrm>
          <a:prstGeom prst="rect">
            <a:avLst/>
          </a:prstGeom>
          <a:solidFill>
            <a:srgbClr val="000000">
              <a:alpha val="5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Demonstration of a down-borehole Deep UV instrument for the detection of microbes and organics in the icy crusts of the Ocean Worlds</a:t>
            </a:r>
          </a:p>
          <a:p>
            <a:pPr>
              <a:defRPr b="1" sz="3000">
                <a:solidFill>
                  <a:srgbClr val="BDD7E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Michael Malaska and co-authors</a:t>
            </a:r>
          </a:p>
        </p:txBody>
      </p:sp>
      <p:sp>
        <p:nvSpPr>
          <p:cNvPr id="115" name="TextBox 46"/>
          <p:cNvSpPr txBox="1"/>
          <p:nvPr/>
        </p:nvSpPr>
        <p:spPr>
          <a:xfrm>
            <a:off x="9285519" y="2318428"/>
            <a:ext cx="8693384" cy="5105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Background: Deep Ice will be the first habitable environment encountered during deep drilling in the Ocean Worlds. We developed an Deep-UV fluorescence instrument for detecting microbes and organics in a drilled  ice borehole.</a:t>
            </a:r>
          </a:p>
          <a:p>
            <a:pPr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Results: We drilled to 105 m deep in the Greenland ice sheet. With our instrument integrated into the drill string, we detected fluorescent organic and microbial concentrated spots in both firn and glacial ice. </a:t>
            </a:r>
          </a:p>
          <a:p>
            <a:pPr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Significance: This instrument can be used to detect biosignatures in the icy crusts of the Ocean Worlds as well as further exploration of Deep Ice habitats on Earth.</a:t>
            </a:r>
          </a:p>
        </p:txBody>
      </p:sp>
      <p:sp>
        <p:nvSpPr>
          <p:cNvPr id="116" name="TextBox 48"/>
          <p:cNvSpPr txBox="1"/>
          <p:nvPr/>
        </p:nvSpPr>
        <p:spPr>
          <a:xfrm>
            <a:off x="9285519" y="9175600"/>
            <a:ext cx="8425411" cy="334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work was supported by an award to R. Bhartia through the NASA PSTAR program.</a:t>
            </a:r>
          </a:p>
        </p:txBody>
      </p:sp>
      <p:sp>
        <p:nvSpPr>
          <p:cNvPr id="117" name="Rectangle 50"/>
          <p:cNvSpPr txBox="1"/>
          <p:nvPr/>
        </p:nvSpPr>
        <p:spPr>
          <a:xfrm>
            <a:off x="9285519" y="7846359"/>
            <a:ext cx="8898127" cy="1147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Malaska, M.J., Bhartia, R., Manatt, K.S., Priscu, J.C., Abbey, W.J., Mellerowicz, B., Palmowski, J., Paulsen, G.L. Zacny, K., Eshelman, E.J., D’Andrilli, J., 2020. Subsurface </a:t>
            </a:r>
            <a:r>
              <a:rPr i="1"/>
              <a:t>in situ</a:t>
            </a:r>
            <a:r>
              <a:t> detection of microbes and diverse organic matter hotspots in the Greenland ice sheet. Astrobiology 20, in press. doi: 10.1089/ast.2020.2241</a:t>
            </a:r>
          </a:p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Link to open-access article: </a:t>
            </a:r>
            <a:r>
              <a:rPr b="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 invalidUrl="" action="" tgtFrame="" tooltip="" history="1" highlightClick="0" endSnd="0"/>
              </a:rPr>
              <a:t>https://www.liebertpub.com/doi/10.1089/ast.2020.2241</a:t>
            </a:r>
          </a:p>
        </p:txBody>
      </p:sp>
      <p:sp>
        <p:nvSpPr>
          <p:cNvPr id="118" name="Rectangle 52"/>
          <p:cNvSpPr txBox="1"/>
          <p:nvPr/>
        </p:nvSpPr>
        <p:spPr>
          <a:xfrm>
            <a:off x="9285519" y="9842396"/>
            <a:ext cx="9197193" cy="334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© 2020 California Institute of Technology. U.S. Government sponsorship acknowledged.</a:t>
            </a:r>
          </a:p>
        </p:txBody>
      </p:sp>
      <p:pic>
        <p:nvPicPr>
          <p:cNvPr id="119" name="lab.jpg" descr="lab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4265" y="2383925"/>
            <a:ext cx="2806701" cy="6324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graph.jpg" descr="graph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337013" y="6126321"/>
            <a:ext cx="3416301" cy="2057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8579" tIns="68579" rIns="68579" bIns="68579" numCol="1" spcCol="38100" rtlCol="0" anchor="ctr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8579" tIns="68579" rIns="68579" bIns="68579" numCol="1" spcCol="38100" rtlCol="0" anchor="t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8579" tIns="68579" rIns="68579" bIns="68579" numCol="1" spcCol="38100" rtlCol="0" anchor="ctr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8579" tIns="68579" rIns="68579" bIns="68579" numCol="1" spcCol="38100" rtlCol="0" anchor="t" upright="0">
        <a:spAutoFit/>
      </a:bodyPr>
      <a:lstStyle>
        <a:defPPr marL="0" marR="0" indent="0" algn="l" defTabSz="1371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