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
  </p:notesMasterIdLst>
  <p:handoutMasterIdLst>
    <p:handoutMasterId r:id="rId5"/>
  </p:handoutMasterIdLst>
  <p:sldIdLst>
    <p:sldId id="536" r:id="rId2"/>
    <p:sldId id="537"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5pPr>
    <a:lvl6pPr marL="2286000" algn="l" defTabSz="914400" rtl="0" eaLnBrk="1" latinLnBrk="0" hangingPunct="1">
      <a:defRPr sz="2400" kern="1200">
        <a:solidFill>
          <a:schemeClr val="tx1"/>
        </a:solidFill>
        <a:latin typeface="Arial" charset="0"/>
        <a:ea typeface="ＭＳ Ｐゴシック" pitchFamily="-106" charset="-128"/>
        <a:cs typeface="+mn-cs"/>
      </a:defRPr>
    </a:lvl6pPr>
    <a:lvl7pPr marL="2743200" algn="l" defTabSz="914400" rtl="0" eaLnBrk="1" latinLnBrk="0" hangingPunct="1">
      <a:defRPr sz="2400" kern="1200">
        <a:solidFill>
          <a:schemeClr val="tx1"/>
        </a:solidFill>
        <a:latin typeface="Arial" charset="0"/>
        <a:ea typeface="ＭＳ Ｐゴシック" pitchFamily="-106" charset="-128"/>
        <a:cs typeface="+mn-cs"/>
      </a:defRPr>
    </a:lvl7pPr>
    <a:lvl8pPr marL="3200400" algn="l" defTabSz="914400" rtl="0" eaLnBrk="1" latinLnBrk="0" hangingPunct="1">
      <a:defRPr sz="2400" kern="1200">
        <a:solidFill>
          <a:schemeClr val="tx1"/>
        </a:solidFill>
        <a:latin typeface="Arial" charset="0"/>
        <a:ea typeface="ＭＳ Ｐゴシック" pitchFamily="-106" charset="-128"/>
        <a:cs typeface="+mn-cs"/>
      </a:defRPr>
    </a:lvl8pPr>
    <a:lvl9pPr marL="3657600" algn="l" defTabSz="914400" rtl="0" eaLnBrk="1" latinLnBrk="0" hangingPunct="1">
      <a:defRPr sz="2400"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FF0552"/>
    <a:srgbClr val="FF9900"/>
    <a:srgbClr val="FF125D"/>
    <a:srgbClr val="C0B37A"/>
    <a:srgbClr val="0066FF"/>
    <a:srgbClr val="F0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6"/>
    <p:restoredTop sz="96875"/>
  </p:normalViewPr>
  <p:slideViewPr>
    <p:cSldViewPr>
      <p:cViewPr varScale="1">
        <p:scale>
          <a:sx n="131" d="100"/>
          <a:sy n="131" d="100"/>
        </p:scale>
        <p:origin x="212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E46C475-8A35-415A-9CA4-2A19E95FA6E7}" type="slidenum">
              <a:rPr lang="en-US"/>
              <a:pPr>
                <a:defRPr/>
              </a:pPr>
              <a:t>‹#›</a:t>
            </a:fld>
            <a:endParaRPr lang="en-US"/>
          </a:p>
        </p:txBody>
      </p:sp>
    </p:spTree>
    <p:extLst>
      <p:ext uri="{BB962C8B-B14F-4D97-AF65-F5344CB8AC3E}">
        <p14:creationId xmlns:p14="http://schemas.microsoft.com/office/powerpoint/2010/main" val="64755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A13BC90-0074-43EE-BB9C-DD96ADFE8CE6}" type="slidenum">
              <a:rPr lang="en-US"/>
              <a:pPr>
                <a:defRPr/>
              </a:pPr>
              <a:t>‹#›</a:t>
            </a:fld>
            <a:endParaRPr lang="en-US"/>
          </a:p>
        </p:txBody>
      </p:sp>
    </p:spTree>
    <p:extLst>
      <p:ext uri="{BB962C8B-B14F-4D97-AF65-F5344CB8AC3E}">
        <p14:creationId xmlns:p14="http://schemas.microsoft.com/office/powerpoint/2010/main" val="2022465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742950" indent="-28575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11430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6002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20574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spcBef>
                <a:spcPct val="0"/>
              </a:spcBef>
            </a:pPr>
            <a:fld id="{B101207D-5BDA-4BED-8240-D3FC29C8C655}" type="slidenum">
              <a:rPr lang="en-US" altLang="en-US" smtClean="0">
                <a:latin typeface="Arial" charset="0"/>
              </a:rPr>
              <a:pPr>
                <a:spcBef>
                  <a:spcPct val="0"/>
                </a:spcBef>
              </a:pPr>
              <a:t>1</a:t>
            </a:fld>
            <a:endParaRPr lang="en-US" altLang="en-US">
              <a:latin typeface="Arial" charset="0"/>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lgn="r">
              <a:spcBef>
                <a:spcPct val="0"/>
              </a:spcBef>
            </a:pPr>
            <a:fld id="{DB0EE1A8-34CE-4F32-BF25-9D4E96A7F8DF}" type="slidenum">
              <a:rPr lang="en-US" altLang="en-US">
                <a:latin typeface="Arial" charset="0"/>
              </a:rPr>
              <a:pPr algn="r">
                <a:spcBef>
                  <a:spcPct val="0"/>
                </a:spcBef>
              </a:pPr>
              <a:t>1</a:t>
            </a:fld>
            <a:endParaRPr lang="en-US" altLang="en-US">
              <a:latin typeface="Arial"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a:t>
            </a:r>
            <a:r>
              <a:rPr lang="en-US" altLang="en-US">
                <a:latin typeface="Times" pitchFamily="-106" charset="0"/>
                <a:ea typeface="ＭＳ Ｐゴシック" pitchFamily="-106" charset="-128"/>
              </a:rPr>
              <a:t>the work</a:t>
            </a:r>
            <a:r>
              <a:rPr lang="en-US" altLang="en-US" baseline="0">
                <a:latin typeface="Times" pitchFamily="-106" charset="0"/>
                <a:ea typeface="ＭＳ Ｐゴシック" pitchFamily="-106" charset="-128"/>
              </a:rPr>
              <a:t> or the results.</a:t>
            </a:r>
            <a:endParaRPr lang="en-US" altLang="en-US">
              <a:latin typeface="Times" pitchFamily="-106" charset="0"/>
              <a:ea typeface="ＭＳ Ｐゴシック" pitchFamily="-106" charset="-128"/>
            </a:endParaRPr>
          </a:p>
        </p:txBody>
      </p:sp>
    </p:spTree>
    <p:extLst>
      <p:ext uri="{BB962C8B-B14F-4D97-AF65-F5344CB8AC3E}">
        <p14:creationId xmlns:p14="http://schemas.microsoft.com/office/powerpoint/2010/main" val="322454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13BC90-0074-43EE-BB9C-DD96ADFE8CE6}" type="slidenum">
              <a:rPr lang="en-US" smtClean="0"/>
              <a:pPr>
                <a:defRPr/>
              </a:pPr>
              <a:t>2</a:t>
            </a:fld>
            <a:endParaRPr lang="en-US"/>
          </a:p>
        </p:txBody>
      </p:sp>
    </p:spTree>
    <p:extLst>
      <p:ext uri="{BB962C8B-B14F-4D97-AF65-F5344CB8AC3E}">
        <p14:creationId xmlns:p14="http://schemas.microsoft.com/office/powerpoint/2010/main" val="400770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852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87650" y="3175"/>
            <a:ext cx="61404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963613" y="1290638"/>
            <a:ext cx="784542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0" name="Rectangle 6">
            <a:hlinkClick r:id="" action="ppaction://hlinkshowjump?jump=lastslide"/>
          </p:cNvPr>
          <p:cNvSpPr>
            <a:spLocks noChangeArrowheads="1"/>
          </p:cNvSpPr>
          <p:nvPr userDrawn="1"/>
        </p:nvSpPr>
        <p:spPr bwMode="auto">
          <a:xfrm>
            <a:off x="8932863" y="0"/>
            <a:ext cx="211137" cy="2540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1" name="Rectangle 7"/>
          <p:cNvSpPr>
            <a:spLocks noChangeArrowheads="1"/>
          </p:cNvSpPr>
          <p:nvPr/>
        </p:nvSpPr>
        <p:spPr bwMode="auto">
          <a:xfrm>
            <a:off x="-627063" y="6259513"/>
            <a:ext cx="1905001"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
        <p:nvSpPr>
          <p:cNvPr id="8" name="Line 2"/>
          <p:cNvSpPr>
            <a:spLocks noChangeShapeType="1"/>
          </p:cNvSpPr>
          <p:nvPr userDrawn="1"/>
        </p:nvSpPr>
        <p:spPr bwMode="auto">
          <a:xfrm>
            <a:off x="65088" y="914400"/>
            <a:ext cx="9018587"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8"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hyperlink" Target="https://doi.org/10.3847/1538-4357/ab7c5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https://doi.org/10.3847/1538-4357/ab7c58" TargetMode="External"/><Relationship Id="rId5" Type="http://schemas.openxmlformats.org/officeDocument/2006/relationships/image" Target="../media/image1.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2590800" y="228600"/>
            <a:ext cx="6140450" cy="606425"/>
          </a:xfrm>
        </p:spPr>
        <p:txBody>
          <a:bodyPr/>
          <a:lstStyle/>
          <a:p>
            <a:pPr eaLnBrk="1" hangingPunct="1"/>
            <a:r>
              <a:rPr lang="en-US" altLang="en-US" sz="2400" dirty="0">
                <a:solidFill>
                  <a:schemeClr val="tx1"/>
                </a:solidFill>
                <a:ea typeface="ＭＳ Ｐゴシック" pitchFamily="-106" charset="-128"/>
              </a:rPr>
              <a:t>Dark Matter in Four Galaxy Clusters</a:t>
            </a:r>
            <a:br>
              <a:rPr lang="en-US" altLang="en-US" sz="2400" dirty="0">
                <a:solidFill>
                  <a:schemeClr val="tx1"/>
                </a:solidFill>
                <a:ea typeface="ＭＳ Ｐゴシック" pitchFamily="-106" charset="-128"/>
              </a:rPr>
            </a:br>
            <a:r>
              <a:rPr lang="en-US" altLang="en-US" sz="1800" dirty="0">
                <a:solidFill>
                  <a:schemeClr val="tx1"/>
                </a:solidFill>
                <a:ea typeface="ＭＳ Ｐゴシック" pitchFamily="-106" charset="-128"/>
              </a:rPr>
              <a:t>McCleary, </a:t>
            </a:r>
            <a:r>
              <a:rPr lang="en-US" altLang="en-US" sz="1800" dirty="0" err="1">
                <a:solidFill>
                  <a:schemeClr val="tx1"/>
                </a:solidFill>
                <a:ea typeface="ＭＳ Ｐゴシック" pitchFamily="-106" charset="-128"/>
              </a:rPr>
              <a:t>dell’Antonio</a:t>
            </a:r>
            <a:r>
              <a:rPr lang="en-US" altLang="en-US" sz="1800" dirty="0">
                <a:solidFill>
                  <a:schemeClr val="tx1"/>
                </a:solidFill>
                <a:ea typeface="ＭＳ Ｐゴシック" pitchFamily="-106" charset="-128"/>
              </a:rPr>
              <a:t>, von der Linden</a:t>
            </a:r>
          </a:p>
        </p:txBody>
      </p:sp>
      <p:sp>
        <p:nvSpPr>
          <p:cNvPr id="3075" name="Text Box 7"/>
          <p:cNvSpPr txBox="1">
            <a:spLocks noChangeArrowheads="1"/>
          </p:cNvSpPr>
          <p:nvPr/>
        </p:nvSpPr>
        <p:spPr bwMode="auto">
          <a:xfrm>
            <a:off x="4598976" y="1219200"/>
            <a:ext cx="4343400"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spcBef>
                <a:spcPct val="50000"/>
              </a:spcBef>
            </a:pPr>
            <a:r>
              <a:rPr lang="en-US" altLang="en-US" sz="1600" b="1" dirty="0">
                <a:solidFill>
                  <a:srgbClr val="0000FF"/>
                </a:solidFill>
              </a:rPr>
              <a:t>Science Question: </a:t>
            </a:r>
            <a:r>
              <a:rPr lang="en-US" altLang="en-US" sz="1600" dirty="0"/>
              <a:t> 		          How is dark matter distributed throughout the universe, and </a:t>
            </a:r>
            <a:r>
              <a:rPr lang="en-US" altLang="en-US" sz="1600" i="1" dirty="0"/>
              <a:t>what are its properties?</a:t>
            </a:r>
          </a:p>
          <a:p>
            <a:pPr>
              <a:spcBef>
                <a:spcPct val="50000"/>
              </a:spcBef>
            </a:pPr>
            <a:endParaRPr lang="en-US" altLang="en-US" sz="100" dirty="0"/>
          </a:p>
          <a:p>
            <a:pPr>
              <a:spcBef>
                <a:spcPct val="50000"/>
              </a:spcBef>
            </a:pPr>
            <a:r>
              <a:rPr lang="en-US" altLang="en-US" sz="1600" b="1" dirty="0">
                <a:solidFill>
                  <a:srgbClr val="0000FF"/>
                </a:solidFill>
              </a:rPr>
              <a:t>Data &amp; Results:</a:t>
            </a:r>
            <a:r>
              <a:rPr lang="en-US" altLang="en-US" sz="1600" dirty="0">
                <a:solidFill>
                  <a:srgbClr val="0000FF"/>
                </a:solidFill>
              </a:rPr>
              <a:t>  		                        </a:t>
            </a:r>
            <a:r>
              <a:rPr lang="en-US" altLang="en-US" sz="1600" dirty="0"/>
              <a:t>Large fields surrounding four low-redshift       (</a:t>
            </a:r>
            <a:r>
              <a:rPr lang="en-US" altLang="en-US" sz="1600" i="1" dirty="0"/>
              <a:t>z</a:t>
            </a:r>
            <a:r>
              <a:rPr lang="en-US" altLang="en-US" sz="1600" dirty="0"/>
              <a:t>&lt;0.1, equivalent to &lt;1.3 billion years old) galaxy clusters (containing thousands of galaxies) were observed in visible light.   Weak gravitational lensing signal is recovered for all four clusters, and is used to infer the distribution of dark matter and masses of the clusters. </a:t>
            </a:r>
          </a:p>
          <a:p>
            <a:pPr>
              <a:spcBef>
                <a:spcPct val="50000"/>
              </a:spcBef>
            </a:pPr>
            <a:endParaRPr lang="en-US" altLang="en-US" sz="100" b="1" dirty="0">
              <a:solidFill>
                <a:srgbClr val="0000FF"/>
              </a:solidFill>
            </a:endParaRPr>
          </a:p>
          <a:p>
            <a:pPr>
              <a:spcBef>
                <a:spcPct val="50000"/>
              </a:spcBef>
            </a:pPr>
            <a:r>
              <a:rPr lang="en-US" altLang="en-US" sz="1600" b="1" dirty="0">
                <a:solidFill>
                  <a:srgbClr val="0000FF"/>
                </a:solidFill>
              </a:rPr>
              <a:t>Significance: 			         </a:t>
            </a:r>
            <a:r>
              <a:rPr lang="en-US" altLang="en-US" sz="1600" dirty="0"/>
              <a:t>Weak lensing provides a measurement of the dark matter content of galaxy clusters without assumptions about the state of their baryons. Improved understanding of the baryon-to-dark matter relationship in these nearby clusters </a:t>
            </a:r>
            <a:r>
              <a:rPr lang="en-US" sz="1600" dirty="0"/>
              <a:t>places strong limits on potential dark matter models. </a:t>
            </a:r>
            <a:endParaRPr lang="en-US" altLang="en-US" sz="1600" dirty="0"/>
          </a:p>
        </p:txBody>
      </p:sp>
      <p:sp>
        <p:nvSpPr>
          <p:cNvPr id="3076" name="Text Box 8"/>
          <p:cNvSpPr txBox="1">
            <a:spLocks noChangeArrowheads="1"/>
          </p:cNvSpPr>
          <p:nvPr/>
        </p:nvSpPr>
        <p:spPr bwMode="auto">
          <a:xfrm>
            <a:off x="152400" y="6120070"/>
            <a:ext cx="371953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900" b="1" dirty="0">
                <a:solidFill>
                  <a:srgbClr val="003399"/>
                </a:solidFill>
              </a:rPr>
              <a:t>McCleary, </a:t>
            </a:r>
            <a:r>
              <a:rPr lang="en-US" altLang="en-US" sz="900" b="1" dirty="0" err="1">
                <a:solidFill>
                  <a:srgbClr val="003399"/>
                </a:solidFill>
              </a:rPr>
              <a:t>dell’Antonio</a:t>
            </a:r>
            <a:r>
              <a:rPr lang="en-US" altLang="en-US" sz="900" b="1" dirty="0">
                <a:solidFill>
                  <a:srgbClr val="003399"/>
                </a:solidFill>
              </a:rPr>
              <a:t>, &amp; von der Linden (2020), ApJ 893, 8</a:t>
            </a:r>
          </a:p>
          <a:p>
            <a:r>
              <a:rPr lang="en-US" sz="900" b="1" dirty="0">
                <a:hlinkClick r:id="rId4"/>
              </a:rPr>
              <a:t>https://doi.org/10.3847/1538-4357/ab7c58</a:t>
            </a:r>
            <a:endParaRPr lang="en-US" sz="900" b="1" dirty="0"/>
          </a:p>
          <a:p>
            <a:endParaRPr lang="en-US" sz="700" b="1" dirty="0"/>
          </a:p>
          <a:p>
            <a:r>
              <a:rPr lang="en-US" sz="900" b="1" dirty="0">
                <a:solidFill>
                  <a:srgbClr val="003399"/>
                </a:solidFill>
              </a:rPr>
              <a:t>This work was supported by JPL </a:t>
            </a:r>
            <a:r>
              <a:rPr lang="en-US" sz="900" b="1">
                <a:solidFill>
                  <a:srgbClr val="003399"/>
                </a:solidFill>
              </a:rPr>
              <a:t>internal funding.</a:t>
            </a:r>
            <a:endParaRPr lang="en-US" sz="900" b="1" dirty="0">
              <a:solidFill>
                <a:srgbClr val="FF0000"/>
              </a:solidFill>
            </a:endParaRPr>
          </a:p>
        </p:txBody>
      </p:sp>
      <p:sp>
        <p:nvSpPr>
          <p:cNvPr id="7" name="Text Box 8"/>
          <p:cNvSpPr txBox="1">
            <a:spLocks noChangeArrowheads="1"/>
          </p:cNvSpPr>
          <p:nvPr/>
        </p:nvSpPr>
        <p:spPr bwMode="auto">
          <a:xfrm>
            <a:off x="152400" y="4267200"/>
            <a:ext cx="444657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1400" b="1" dirty="0">
                <a:solidFill>
                  <a:srgbClr val="003399"/>
                </a:solidFill>
              </a:rPr>
              <a:t>This large field surrounding a nearby galaxy cluster contains thousands of background galaxies that are weakly lensed by the cluster.  Based on this observed lensing, the cluster’s  dark matter distribution is inferred (color scale).  This map of dark matter is derived completely independently of the cluster’s member galaxies.</a:t>
            </a:r>
          </a:p>
        </p:txBody>
      </p:sp>
      <p:graphicFrame>
        <p:nvGraphicFramePr>
          <p:cNvPr id="9" name="Object 20"/>
          <p:cNvGraphicFramePr>
            <a:graphicFrameLocks noChangeAspect="1"/>
          </p:cNvGraphicFramePr>
          <p:nvPr>
            <p:extLst>
              <p:ext uri="{D42A27DB-BD31-4B8C-83A1-F6EECF244321}">
                <p14:modId xmlns:p14="http://schemas.microsoft.com/office/powerpoint/2010/main" val="2539429089"/>
              </p:ext>
            </p:extLst>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1157" name="Photo Editor Photo" r:id="rId5" imgW="1523810" imgH="1380952" progId="">
                  <p:embed/>
                </p:oleObj>
              </mc:Choice>
              <mc:Fallback>
                <p:oleObj name="Photo Editor Photo" r:id="rId5" imgW="1523810" imgH="138095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3"/>
          <p:cNvSpPr>
            <a:spLocks noChangeArrowheads="1"/>
          </p:cNvSpPr>
          <p:nvPr/>
        </p:nvSpPr>
        <p:spPr bwMode="auto">
          <a:xfrm>
            <a:off x="815914" y="237062"/>
            <a:ext cx="2324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sp>
        <p:nvSpPr>
          <p:cNvPr id="3" name="TextBox 2">
            <a:extLst>
              <a:ext uri="{FF2B5EF4-FFF2-40B4-BE49-F238E27FC236}">
                <a16:creationId xmlns:a16="http://schemas.microsoft.com/office/drawing/2014/main" id="{D59754EA-CA09-9F4A-9945-4B7156BC7FCC}"/>
              </a:ext>
            </a:extLst>
          </p:cNvPr>
          <p:cNvSpPr txBox="1"/>
          <p:nvPr/>
        </p:nvSpPr>
        <p:spPr>
          <a:xfrm>
            <a:off x="457200" y="4036368"/>
            <a:ext cx="3635932" cy="230832"/>
          </a:xfrm>
          <a:prstGeom prst="rect">
            <a:avLst/>
          </a:prstGeom>
          <a:noFill/>
        </p:spPr>
        <p:txBody>
          <a:bodyPr wrap="none" rtlCol="0">
            <a:spAutoFit/>
          </a:bodyPr>
          <a:lstStyle/>
          <a:p>
            <a:r>
              <a:rPr lang="en-US" sz="900" dirty="0"/>
              <a:t>Reproduced with permission from the Astrophysical Journal, © AAS</a:t>
            </a:r>
          </a:p>
        </p:txBody>
      </p:sp>
      <p:pic>
        <p:nvPicPr>
          <p:cNvPr id="5" name="Picture 4">
            <a:extLst>
              <a:ext uri="{FF2B5EF4-FFF2-40B4-BE49-F238E27FC236}">
                <a16:creationId xmlns:a16="http://schemas.microsoft.com/office/drawing/2014/main" id="{B911CE56-E7E3-9F44-962D-41D737B1C50E}"/>
              </a:ext>
            </a:extLst>
          </p:cNvPr>
          <p:cNvPicPr>
            <a:picLocks noChangeAspect="1"/>
          </p:cNvPicPr>
          <p:nvPr/>
        </p:nvPicPr>
        <p:blipFill>
          <a:blip r:embed="rId7"/>
          <a:stretch>
            <a:fillRect/>
          </a:stretch>
        </p:blipFill>
        <p:spPr>
          <a:xfrm>
            <a:off x="171638" y="1162050"/>
            <a:ext cx="4207056" cy="2906936"/>
          </a:xfrm>
          <a:prstGeom prst="rect">
            <a:avLst/>
          </a:prstGeom>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0"/>
          <p:cNvGraphicFramePr>
            <a:graphicFrameLocks noChangeAspect="1"/>
          </p:cNvGraphicFramePr>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2138" name="Photo Editor Photo" r:id="rId4" imgW="1523810" imgH="1380952" progId="">
                  <p:embed/>
                </p:oleObj>
              </mc:Choice>
              <mc:Fallback>
                <p:oleObj name="Photo Editor Photo" r:id="rId4" imgW="1523810" imgH="13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3"/>
          <p:cNvSpPr>
            <a:spLocks noChangeArrowheads="1"/>
          </p:cNvSpPr>
          <p:nvPr/>
        </p:nvSpPr>
        <p:spPr bwMode="auto">
          <a:xfrm>
            <a:off x="762000" y="221396"/>
            <a:ext cx="2324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sp>
        <p:nvSpPr>
          <p:cNvPr id="5" name="TextBox 4"/>
          <p:cNvSpPr txBox="1"/>
          <p:nvPr/>
        </p:nvSpPr>
        <p:spPr>
          <a:xfrm>
            <a:off x="152400" y="1119694"/>
            <a:ext cx="7924800" cy="5001369"/>
          </a:xfrm>
          <a:prstGeom prst="rect">
            <a:avLst/>
          </a:prstGeom>
          <a:noFill/>
        </p:spPr>
        <p:txBody>
          <a:bodyPr wrap="square" rtlCol="0">
            <a:spAutoFit/>
          </a:bodyPr>
          <a:lstStyle/>
          <a:p>
            <a:r>
              <a:rPr lang="en-US" sz="1100" b="1" dirty="0">
                <a:latin typeface="Arial"/>
                <a:cs typeface="Arial"/>
              </a:rPr>
              <a:t>Contact:</a:t>
            </a:r>
            <a:r>
              <a:rPr lang="en-US" sz="1100" dirty="0">
                <a:latin typeface="Arial Unicode MS"/>
                <a:cs typeface="Arial Unicode MS"/>
              </a:rPr>
              <a:t> </a:t>
            </a:r>
          </a:p>
          <a:p>
            <a:r>
              <a:rPr lang="en-US" sz="1100" dirty="0">
                <a:latin typeface="Arial Unicode MS"/>
                <a:cs typeface="Arial Unicode MS"/>
              </a:rPr>
              <a:t>    Jacqueline McCleary</a:t>
            </a:r>
          </a:p>
          <a:p>
            <a:r>
              <a:rPr lang="en-US" sz="1100" dirty="0">
                <a:latin typeface="Arial Unicode MS"/>
                <a:cs typeface="Arial Unicode MS"/>
              </a:rPr>
              <a:t>    JPL Postdoctoral Fellow</a:t>
            </a:r>
          </a:p>
          <a:p>
            <a:r>
              <a:rPr lang="en-US" sz="1100" dirty="0">
                <a:latin typeface="Arial Unicode MS"/>
                <a:cs typeface="Arial Unicode MS"/>
              </a:rPr>
              <a:t>    169-237, Jet Propulsion Laboratory, Pasadena, CA 91109</a:t>
            </a:r>
          </a:p>
          <a:p>
            <a:r>
              <a:rPr lang="en-US" sz="1100" dirty="0">
                <a:latin typeface="Arial Unicode MS"/>
                <a:cs typeface="Arial Unicode MS"/>
              </a:rPr>
              <a:t>    </a:t>
            </a:r>
            <a:r>
              <a:rPr lang="en-US" sz="1100" dirty="0" err="1">
                <a:latin typeface="Arial Unicode MS"/>
                <a:cs typeface="Arial Unicode MS"/>
              </a:rPr>
              <a:t>Jacqueline.E.McCleary@jpl.nasa.gov</a:t>
            </a:r>
            <a:endParaRPr lang="en-US" sz="1100" dirty="0">
              <a:latin typeface="Arial Unicode MS"/>
              <a:cs typeface="Arial Unicode MS"/>
            </a:endParaRPr>
          </a:p>
          <a:p>
            <a:r>
              <a:rPr lang="en-US" sz="1100" dirty="0">
                <a:latin typeface="Arial Unicode MS"/>
                <a:cs typeface="Arial Unicode MS"/>
              </a:rPr>
              <a:t>    https://</a:t>
            </a:r>
            <a:r>
              <a:rPr lang="en-US" sz="1100" dirty="0" err="1">
                <a:latin typeface="Arial Unicode MS"/>
                <a:cs typeface="Arial Unicode MS"/>
              </a:rPr>
              <a:t>orcid.org</a:t>
            </a:r>
            <a:r>
              <a:rPr lang="en-US" sz="1100" dirty="0">
                <a:latin typeface="Arial Unicode MS"/>
                <a:cs typeface="Arial Unicode MS"/>
              </a:rPr>
              <a:t>/0000-0002-9883-7460</a:t>
            </a:r>
          </a:p>
          <a:p>
            <a:endParaRPr lang="en-US" sz="1100" b="1" dirty="0">
              <a:latin typeface="Arial"/>
              <a:cs typeface="Arial"/>
            </a:endParaRPr>
          </a:p>
          <a:p>
            <a:r>
              <a:rPr lang="en-US" sz="1100" b="1" dirty="0">
                <a:latin typeface="Arial"/>
                <a:cs typeface="Arial"/>
              </a:rPr>
              <a:t>Citation:</a:t>
            </a:r>
            <a:r>
              <a:rPr lang="en-US" sz="1100" dirty="0">
                <a:latin typeface="Arial"/>
                <a:cs typeface="Arial"/>
              </a:rPr>
              <a:t>  </a:t>
            </a:r>
          </a:p>
          <a:p>
            <a:r>
              <a:rPr lang="en-US" altLang="en-US" sz="1100" b="1" dirty="0">
                <a:solidFill>
                  <a:srgbClr val="003399"/>
                </a:solidFill>
              </a:rPr>
              <a:t>    “Dark Matter Distribution of Four Low-z Clusters of Galaxies”</a:t>
            </a:r>
          </a:p>
          <a:p>
            <a:r>
              <a:rPr lang="en-US" altLang="en-US" sz="1100" b="1" dirty="0">
                <a:solidFill>
                  <a:srgbClr val="003399"/>
                </a:solidFill>
              </a:rPr>
              <a:t>    McCleary, J., </a:t>
            </a:r>
            <a:r>
              <a:rPr lang="en-US" altLang="en-US" sz="1100" b="1" dirty="0" err="1">
                <a:solidFill>
                  <a:srgbClr val="003399"/>
                </a:solidFill>
              </a:rPr>
              <a:t>dell’Antonio</a:t>
            </a:r>
            <a:r>
              <a:rPr lang="en-US" altLang="en-US" sz="1100" b="1" dirty="0">
                <a:solidFill>
                  <a:srgbClr val="003399"/>
                </a:solidFill>
              </a:rPr>
              <a:t>, I., &amp; von der Linden, A. (2020), ApJ 893, 8</a:t>
            </a:r>
          </a:p>
          <a:p>
            <a:r>
              <a:rPr lang="en-US" sz="1100" b="1" dirty="0"/>
              <a:t>    </a:t>
            </a:r>
            <a:r>
              <a:rPr lang="en-US" sz="1100" b="1" dirty="0">
                <a:hlinkClick r:id="rId6"/>
              </a:rPr>
              <a:t>https://doi.org/10.3847/1538-4357/ab7c58</a:t>
            </a:r>
            <a:endParaRPr lang="en-US" altLang="en-US" sz="1100" b="1" dirty="0">
              <a:solidFill>
                <a:srgbClr val="003399"/>
              </a:solidFill>
            </a:endParaRPr>
          </a:p>
          <a:p>
            <a:endParaRPr lang="en-US" sz="1100" dirty="0">
              <a:latin typeface="Arial Unicode MS"/>
              <a:cs typeface="Arial Unicode MS"/>
            </a:endParaRPr>
          </a:p>
          <a:p>
            <a:r>
              <a:rPr lang="en-US" sz="1100" b="1" dirty="0">
                <a:latin typeface="Arial"/>
                <a:cs typeface="Arial"/>
              </a:rPr>
              <a:t>Data Sources:</a:t>
            </a:r>
            <a:r>
              <a:rPr lang="en-US" sz="1100" dirty="0">
                <a:latin typeface="Arial"/>
                <a:cs typeface="Arial"/>
              </a:rPr>
              <a:t>  </a:t>
            </a:r>
          </a:p>
          <a:p>
            <a:r>
              <a:rPr lang="en-US" sz="1100" i="1" dirty="0">
                <a:latin typeface="Arial Unicode MS"/>
                <a:cs typeface="Arial Unicode MS"/>
              </a:rPr>
              <a:t>    </a:t>
            </a:r>
            <a:r>
              <a:rPr lang="en-US" sz="1100" dirty="0">
                <a:latin typeface="Arial Unicode MS"/>
                <a:cs typeface="Arial Unicode MS"/>
              </a:rPr>
              <a:t>Dark Energy Camera (</a:t>
            </a:r>
            <a:r>
              <a:rPr lang="en-US" sz="1100" dirty="0" err="1">
                <a:latin typeface="Arial Unicode MS"/>
                <a:cs typeface="Arial Unicode MS"/>
              </a:rPr>
              <a:t>DECam</a:t>
            </a:r>
            <a:r>
              <a:rPr lang="en-US" sz="1100" dirty="0">
                <a:latin typeface="Arial Unicode MS"/>
                <a:cs typeface="Arial Unicode MS"/>
              </a:rPr>
              <a:t>) at the Cerro </a:t>
            </a:r>
            <a:r>
              <a:rPr lang="en-US" sz="1100" dirty="0" err="1">
                <a:latin typeface="Arial Unicode MS"/>
                <a:cs typeface="Arial Unicode MS"/>
              </a:rPr>
              <a:t>Tololo</a:t>
            </a:r>
            <a:r>
              <a:rPr lang="en-US" sz="1100" dirty="0">
                <a:latin typeface="Arial Unicode MS"/>
                <a:cs typeface="Arial Unicode MS"/>
              </a:rPr>
              <a:t> Inter-American Observatory (CTIO)</a:t>
            </a:r>
          </a:p>
          <a:p>
            <a:endParaRPr lang="en-US" sz="1100" dirty="0">
              <a:latin typeface="Arial Unicode MS"/>
              <a:cs typeface="Arial Unicode MS"/>
            </a:endParaRPr>
          </a:p>
          <a:p>
            <a:r>
              <a:rPr lang="en-US" sz="1100" b="1" dirty="0">
                <a:latin typeface="Arial"/>
                <a:cs typeface="Arial"/>
              </a:rPr>
              <a:t>Technical Description of Figure:</a:t>
            </a:r>
          </a:p>
          <a:p>
            <a:r>
              <a:rPr lang="en-US" altLang="en-US" sz="1100" dirty="0"/>
              <a:t>    The derived dark matter map for cluster A85 (color scale) is overlaid with the visible-light images of the cluster (white).</a:t>
            </a:r>
          </a:p>
          <a:p>
            <a:r>
              <a:rPr lang="en-US" altLang="en-US" sz="1100" dirty="0"/>
              <a:t>The dark matter map and visible light images are clearly correlated with each other, though the map is derived </a:t>
            </a:r>
            <a:r>
              <a:rPr lang="en-US" altLang="en-US" sz="1100" dirty="0">
                <a:solidFill>
                  <a:schemeClr val="tx1">
                    <a:lumMod val="95000"/>
                    <a:lumOff val="5000"/>
                  </a:schemeClr>
                </a:solidFill>
              </a:rPr>
              <a:t>completely independently from the visible cluster light.  Similar maps are obtained for the A2029, A2457, and A1606 clusters.</a:t>
            </a:r>
          </a:p>
          <a:p>
            <a:endParaRPr lang="en-US" sz="1100" b="1" dirty="0">
              <a:latin typeface="Arial Unicode MS"/>
              <a:cs typeface="Arial Unicode MS"/>
            </a:endParaRPr>
          </a:p>
          <a:p>
            <a:r>
              <a:rPr lang="en-US" sz="1100" b="1" dirty="0">
                <a:latin typeface="Arial"/>
                <a:cs typeface="Arial"/>
              </a:rPr>
              <a:t>Scientific significance, societal relevance, and relationships to future missions:  </a:t>
            </a:r>
          </a:p>
          <a:p>
            <a:r>
              <a:rPr lang="en-US" altLang="en-US" sz="1100" dirty="0"/>
              <a:t>    Weak gravitational lensing provides a measurement of the dark matter content of galaxy clusters without assumptions about the state of their baryons.  </a:t>
            </a:r>
            <a:r>
              <a:rPr lang="en-US" sz="1100" dirty="0"/>
              <a:t>This study contains the first weak lensing maps and masses of clusters A2457 and A1606  in the literature, and prepares for a large census of low-redshift (z&lt;0.1, equivalent to &lt;1.3 billion years old) cluster studies.  Weak lensing maps like the ones presented in this study will robustly calibrate the relation between mass and observable (e.g., X-ray emissivity) at low redshift – a crucial component of galaxy cluster-based dark energy studies. </a:t>
            </a:r>
            <a:r>
              <a:rPr lang="en-US" sz="1100" dirty="0">
                <a:latin typeface="Arial"/>
                <a:cs typeface="Arial"/>
              </a:rPr>
              <a:t> </a:t>
            </a:r>
            <a:r>
              <a:rPr lang="en-US" altLang="en-US" sz="1100" dirty="0"/>
              <a:t>In addition, improved understanding of the baryon-to-dark matter relationship in these nearby clusters </a:t>
            </a:r>
            <a:r>
              <a:rPr lang="en-US" sz="1100" dirty="0"/>
              <a:t>places strong limits on potential dark matter models. </a:t>
            </a:r>
          </a:p>
          <a:p>
            <a:endParaRPr lang="en-US" sz="1100" dirty="0"/>
          </a:p>
        </p:txBody>
      </p:sp>
    </p:spTree>
    <p:extLst>
      <p:ext uri="{BB962C8B-B14F-4D97-AF65-F5344CB8AC3E}">
        <p14:creationId xmlns:p14="http://schemas.microsoft.com/office/powerpoint/2010/main" val="1604700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17416</TotalTime>
  <Words>606</Words>
  <Application>Microsoft Macintosh PowerPoint</Application>
  <PresentationFormat>On-screen Show (4:3)</PresentationFormat>
  <Paragraphs>43</Paragraphs>
  <Slides>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Arial Unicode MS</vt:lpstr>
      <vt:lpstr>Arial</vt:lpstr>
      <vt:lpstr>Helvetica</vt:lpstr>
      <vt:lpstr>Times</vt:lpstr>
      <vt:lpstr>Wingdings</vt:lpstr>
      <vt:lpstr>1_Blank</vt:lpstr>
      <vt:lpstr>Photo Editor Photo</vt:lpstr>
      <vt:lpstr>Dark Matter in Four Galaxy Clusters McCleary, dell’Antonio, von der Linden</vt:lpstr>
      <vt:lpstr>PowerPoint Presentation</vt:lpstr>
    </vt:vector>
  </TitlesOfParts>
  <Company>NASA 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HQ</dc:creator>
  <cp:lastModifiedBy>GB</cp:lastModifiedBy>
  <cp:revision>386</cp:revision>
  <cp:lastPrinted>2019-10-24T18:42:05Z</cp:lastPrinted>
  <dcterms:created xsi:type="dcterms:W3CDTF">2008-11-10T22:26:59Z</dcterms:created>
  <dcterms:modified xsi:type="dcterms:W3CDTF">2020-05-29T22:17:51Z</dcterms:modified>
</cp:coreProperties>
</file>