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2" r:id="rId1"/>
  </p:sldMasterIdLst>
  <p:notesMasterIdLst>
    <p:notesMasterId r:id="rId4"/>
  </p:notesMasterIdLst>
  <p:handoutMasterIdLst>
    <p:handoutMasterId r:id="rId5"/>
  </p:handoutMasterIdLst>
  <p:sldIdLst>
    <p:sldId id="536" r:id="rId2"/>
    <p:sldId id="537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00FF"/>
    <a:srgbClr val="FF0552"/>
    <a:srgbClr val="FF9900"/>
    <a:srgbClr val="FF125D"/>
    <a:srgbClr val="C0B37A"/>
    <a:srgbClr val="0066FF"/>
    <a:srgbClr val="F0EE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520"/>
    <p:restoredTop sz="96875"/>
  </p:normalViewPr>
  <p:slideViewPr>
    <p:cSldViewPr>
      <p:cViewPr varScale="1">
        <p:scale>
          <a:sx n="131" d="100"/>
          <a:sy n="131" d="100"/>
        </p:scale>
        <p:origin x="220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6" charset="0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6" charset="0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6" charset="0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E46C475-8A35-415A-9CA4-2A19E95FA6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57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6" charset="0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6" charset="0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0"/>
            <a:r>
              <a:rPr lang="en-US" noProof="0"/>
              <a:t>Second level</a:t>
            </a:r>
          </a:p>
          <a:p>
            <a:pPr lvl="0"/>
            <a:r>
              <a:rPr lang="en-US" noProof="0"/>
              <a:t>Third level</a:t>
            </a:r>
          </a:p>
          <a:p>
            <a:pPr lvl="0"/>
            <a:r>
              <a:rPr lang="en-US" noProof="0"/>
              <a:t>Fourth level</a:t>
            </a:r>
          </a:p>
          <a:p>
            <a:pPr lvl="0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6" charset="0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A13BC90-0074-43EE-BB9C-DD96ADFE8C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4655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ＭＳ Ｐゴシック" pitchFamily="-65" charset="-128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106" charset="0"/>
                <a:ea typeface="ＭＳ Ｐゴシック" pitchFamily="-106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106" charset="0"/>
                <a:ea typeface="ＭＳ Ｐゴシック" pitchFamily="-106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106" charset="0"/>
                <a:ea typeface="ＭＳ Ｐゴシック" pitchFamily="-106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106" charset="0"/>
                <a:ea typeface="ＭＳ Ｐゴシック" pitchFamily="-106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106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106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106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106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106" charset="0"/>
                <a:ea typeface="ＭＳ Ｐゴシック" pitchFamily="-106" charset="-128"/>
              </a:defRPr>
            </a:lvl9pPr>
          </a:lstStyle>
          <a:p>
            <a:pPr>
              <a:spcBef>
                <a:spcPct val="0"/>
              </a:spcBef>
            </a:pPr>
            <a:fld id="{B101207D-5BDA-4BED-8240-D3FC29C8C655}" type="slidenum">
              <a:rPr lang="en-US" altLang="en-US" smtClean="0">
                <a:latin typeface="Arial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Arial" charset="0"/>
            </a:endParaRPr>
          </a:p>
        </p:txBody>
      </p:sp>
      <p:sp>
        <p:nvSpPr>
          <p:cNvPr id="5123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106" charset="0"/>
                <a:ea typeface="ＭＳ Ｐゴシック" pitchFamily="-106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106" charset="0"/>
                <a:ea typeface="ＭＳ Ｐゴシック" pitchFamily="-106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106" charset="0"/>
                <a:ea typeface="ＭＳ Ｐゴシック" pitchFamily="-106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106" charset="0"/>
                <a:ea typeface="ＭＳ Ｐゴシック" pitchFamily="-106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106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106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106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106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106" charset="0"/>
                <a:ea typeface="ＭＳ Ｐゴシック" pitchFamily="-106" charset="-128"/>
              </a:defRPr>
            </a:lvl9pPr>
          </a:lstStyle>
          <a:p>
            <a:pPr algn="r">
              <a:spcBef>
                <a:spcPct val="0"/>
              </a:spcBef>
            </a:pPr>
            <a:fld id="{DB0EE1A8-34CE-4F32-BF25-9D4E96A7F8DF}" type="slidenum">
              <a:rPr lang="en-US" altLang="en-US">
                <a:latin typeface="Arial" charset="0"/>
              </a:rPr>
              <a:pPr algn="r">
                <a:spcBef>
                  <a:spcPct val="0"/>
                </a:spcBef>
              </a:pPr>
              <a:t>1</a:t>
            </a:fld>
            <a:endParaRPr lang="en-US" altLang="en-US">
              <a:latin typeface="Arial" charset="0"/>
            </a:endParaRPr>
          </a:p>
        </p:txBody>
      </p:sp>
      <p:sp>
        <p:nvSpPr>
          <p:cNvPr id="51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Times" pitchFamily="-106" charset="0"/>
                <a:ea typeface="ＭＳ Ｐゴシック" pitchFamily="-106" charset="-128"/>
              </a:rPr>
              <a:t>You may add comments here to clarify </a:t>
            </a:r>
            <a:r>
              <a:rPr lang="en-US" altLang="en-US">
                <a:latin typeface="Times" pitchFamily="-106" charset="0"/>
                <a:ea typeface="ＭＳ Ｐゴシック" pitchFamily="-106" charset="-128"/>
              </a:rPr>
              <a:t>the work</a:t>
            </a:r>
            <a:r>
              <a:rPr lang="en-US" altLang="en-US" baseline="0">
                <a:latin typeface="Times" pitchFamily="-106" charset="0"/>
                <a:ea typeface="ＭＳ Ｐゴシック" pitchFamily="-106" charset="-128"/>
              </a:rPr>
              <a:t> or the results.</a:t>
            </a:r>
            <a:endParaRPr lang="en-US" altLang="en-US">
              <a:latin typeface="Times" pitchFamily="-106" charset="0"/>
              <a:ea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245484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A13BC90-0074-43EE-BB9C-DD96ADFE8CE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702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588524"/>
      </p:ext>
    </p:extLst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787650" y="3175"/>
            <a:ext cx="6140450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3613" y="1290638"/>
            <a:ext cx="7845425" cy="497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endParaRPr lang="en-US" altLang="en-US"/>
          </a:p>
        </p:txBody>
      </p:sp>
      <p:sp>
        <p:nvSpPr>
          <p:cNvPr id="1030" name="Rectangle 6">
            <a:hlinkClick r:id="" action="ppaction://hlinkshowjump?jump=lastslide"/>
          </p:cNvPr>
          <p:cNvSpPr>
            <a:spLocks noChangeArrowheads="1"/>
          </p:cNvSpPr>
          <p:nvPr userDrawn="1"/>
        </p:nvSpPr>
        <p:spPr bwMode="auto">
          <a:xfrm>
            <a:off x="8932863" y="0"/>
            <a:ext cx="211137" cy="254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-627063" y="6259513"/>
            <a:ext cx="1905001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 algn="r"/>
            <a:endParaRPr lang="en-US" altLang="en-US" sz="1400"/>
          </a:p>
        </p:txBody>
      </p:sp>
      <p:sp>
        <p:nvSpPr>
          <p:cNvPr id="8" name="Line 2"/>
          <p:cNvSpPr>
            <a:spLocks noChangeShapeType="1"/>
          </p:cNvSpPr>
          <p:nvPr userDrawn="1"/>
        </p:nvSpPr>
        <p:spPr bwMode="auto">
          <a:xfrm>
            <a:off x="65088" y="914400"/>
            <a:ext cx="9018587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</p:sldLayoutIdLst>
  <p:transition>
    <p:wipe dir="d"/>
  </p:transition>
  <p:txStyles>
    <p:titleStyle>
      <a:lvl1pPr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r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pitchFamily="-65" charset="0"/>
        </a:defRPr>
      </a:lvl6pPr>
      <a:lvl7pPr marL="914400" algn="r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pitchFamily="-65" charset="0"/>
        </a:defRPr>
      </a:lvl7pPr>
      <a:lvl8pPr marL="1371600" algn="r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pitchFamily="-65" charset="0"/>
        </a:defRPr>
      </a:lvl8pPr>
      <a:lvl9pPr marL="1828800" algn="r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pitchFamily="-65" charset="0"/>
        </a:defRPr>
      </a:lvl9pPr>
    </p:titleStyle>
    <p:bodyStyle>
      <a:lvl1pPr marL="282575" indent="-282575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bg1"/>
        </a:buClr>
        <a:buFont typeface="Wingdings" pitchFamily="-106" charset="2"/>
        <a:defRPr sz="20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636588" indent="-23971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Font typeface="Times" pitchFamily="-106" charset="0"/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2pPr>
      <a:lvl3pPr marL="917575" indent="-1666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255713" indent="-22383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1593850" indent="-22383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051050" indent="-223838" algn="l" rtl="0" fontAlgn="base">
        <a:lnSpc>
          <a:spcPct val="85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508250" indent="-223838" algn="l" rtl="0" fontAlgn="base">
        <a:lnSpc>
          <a:spcPct val="85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2965450" indent="-223838" algn="l" rtl="0" fontAlgn="base">
        <a:lnSpc>
          <a:spcPct val="85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422650" indent="-223838" algn="l" rtl="0" fontAlgn="base">
        <a:lnSpc>
          <a:spcPct val="85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hyperlink" Target="https://doi.org/10.3847/1538-4357/abc483M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hyperlink" Target="https://www.nytimes.com/2021/01/19/science/astronomy-black-hole-abell.html" TargetMode="Externa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hyperlink" Target="https://doi.org/10.3847/1538-4357/abc483" TargetMode="External"/><Relationship Id="rId5" Type="http://schemas.openxmlformats.org/officeDocument/2006/relationships/image" Target="../media/image1.png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3EC70BC-9168-9A47-A406-8C06B7620D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0124" y="952988"/>
            <a:ext cx="2905117" cy="3085612"/>
          </a:xfrm>
          <a:prstGeom prst="rect">
            <a:avLst/>
          </a:prstGeom>
        </p:spPr>
      </p:pic>
      <p:sp>
        <p:nvSpPr>
          <p:cNvPr id="307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774950" y="152400"/>
            <a:ext cx="6140450" cy="606425"/>
          </a:xfrm>
        </p:spPr>
        <p:txBody>
          <a:bodyPr/>
          <a:lstStyle/>
          <a:p>
            <a:pPr eaLnBrk="1" hangingPunct="1"/>
            <a:r>
              <a:rPr lang="en-US" altLang="en-US" sz="2400" dirty="0">
                <a:solidFill>
                  <a:schemeClr val="tx1"/>
                </a:solidFill>
                <a:ea typeface="ＭＳ Ｐゴシック" pitchFamily="-106" charset="-128"/>
              </a:rPr>
              <a:t>A Missing Super-Massive Black Hole</a:t>
            </a:r>
            <a:br>
              <a:rPr lang="en-US" altLang="en-US" sz="2400" dirty="0">
                <a:solidFill>
                  <a:schemeClr val="tx1"/>
                </a:solidFill>
                <a:ea typeface="ＭＳ Ｐゴシック" pitchFamily="-106" charset="-128"/>
              </a:rPr>
            </a:br>
            <a:r>
              <a:rPr lang="en-US" sz="1800" dirty="0">
                <a:solidFill>
                  <a:schemeClr val="tx1"/>
                </a:solidFill>
              </a:rPr>
              <a:t>K. </a:t>
            </a:r>
            <a:r>
              <a:rPr lang="en-US" sz="1800" dirty="0" err="1">
                <a:solidFill>
                  <a:schemeClr val="tx1"/>
                </a:solidFill>
              </a:rPr>
              <a:t>Gültekin</a:t>
            </a:r>
            <a:r>
              <a:rPr lang="en-US" sz="1800" dirty="0">
                <a:solidFill>
                  <a:schemeClr val="tx1"/>
                </a:solidFill>
              </a:rPr>
              <a:t> et al.</a:t>
            </a:r>
            <a:endParaRPr lang="en-US" altLang="en-US" sz="1800" dirty="0">
              <a:solidFill>
                <a:schemeClr val="tx1"/>
              </a:solidFill>
              <a:ea typeface="ＭＳ Ｐゴシック" pitchFamily="-106" charset="-128"/>
            </a:endParaRPr>
          </a:p>
        </p:txBody>
      </p:sp>
      <p:sp>
        <p:nvSpPr>
          <p:cNvPr id="3075" name="Text Box 7"/>
          <p:cNvSpPr txBox="1">
            <a:spLocks noChangeArrowheads="1"/>
          </p:cNvSpPr>
          <p:nvPr/>
        </p:nvSpPr>
        <p:spPr bwMode="auto">
          <a:xfrm>
            <a:off x="4266064" y="1050206"/>
            <a:ext cx="4801735" cy="5532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 dirty="0">
                <a:solidFill>
                  <a:srgbClr val="0000FF"/>
                </a:solidFill>
              </a:rPr>
              <a:t>Science Question: </a:t>
            </a:r>
            <a:r>
              <a:rPr lang="en-US" altLang="en-US" sz="1600" dirty="0"/>
              <a:t> 		             Do all large galaxies host central supermassive black holes?  Can a central supermassive black hole be ejected from a galaxy, possibly due to an encounter with another supermassive black hole?</a:t>
            </a:r>
          </a:p>
          <a:p>
            <a:pPr>
              <a:spcBef>
                <a:spcPct val="50000"/>
              </a:spcBef>
            </a:pPr>
            <a:endParaRPr lang="en-US" altLang="en-US" sz="100" dirty="0"/>
          </a:p>
          <a:p>
            <a:pPr>
              <a:spcBef>
                <a:spcPct val="50000"/>
              </a:spcBef>
            </a:pPr>
            <a:r>
              <a:rPr lang="en-US" altLang="en-US" sz="1600" b="1" dirty="0">
                <a:solidFill>
                  <a:srgbClr val="0000FF"/>
                </a:solidFill>
              </a:rPr>
              <a:t>Data &amp; Results:</a:t>
            </a:r>
            <a:r>
              <a:rPr lang="en-US" altLang="en-US" sz="1600" dirty="0">
                <a:solidFill>
                  <a:srgbClr val="0000FF"/>
                </a:solidFill>
              </a:rPr>
              <a:t>  			       </a:t>
            </a:r>
            <a:r>
              <a:rPr lang="en-US" altLang="en-US" sz="1600" dirty="0"/>
              <a:t>Based on comparison with similarly sized galaxies, the galaxy A2261-BCG is expected to have a central supermassive black hole with ten billion times the mass of the Sun, </a:t>
            </a:r>
            <a:r>
              <a:rPr lang="en-US" sz="1600" dirty="0"/>
              <a:t>which could result in  an X-ray emitting peak.  </a:t>
            </a:r>
            <a:r>
              <a:rPr lang="en-US" altLang="en-US" sz="1600" dirty="0"/>
              <a:t>New deep </a:t>
            </a:r>
            <a:r>
              <a:rPr lang="en-US" altLang="en-US" sz="1600" i="1" dirty="0"/>
              <a:t>Chandra</a:t>
            </a:r>
            <a:r>
              <a:rPr lang="en-US" altLang="en-US" sz="1600" dirty="0"/>
              <a:t> X-ray images fail to find any sign of accretion onto a supermassive black hole within the galaxy’s core.</a:t>
            </a:r>
            <a:endParaRPr lang="en-US" altLang="en-US" sz="1600" b="1" dirty="0">
              <a:solidFill>
                <a:srgbClr val="0000FF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en-US" sz="1600" b="1" dirty="0">
                <a:solidFill>
                  <a:srgbClr val="0000FF"/>
                </a:solidFill>
              </a:rPr>
              <a:t>Significance: 			         </a:t>
            </a:r>
            <a:r>
              <a:rPr lang="en-US" altLang="en-US" sz="1600" dirty="0"/>
              <a:t>There is no evidence for a supermassive black hole in the center of A2261-BCG or ejected outward within its core.  Unlike other similar massive galaxies, the core of A2261-BCG       either has no supermassive black hole or the  black hole is dormant, accreting material at an extremely low level.</a:t>
            </a:r>
            <a:endParaRPr lang="en-US" sz="1600" dirty="0"/>
          </a:p>
        </p:txBody>
      </p:sp>
      <p:sp>
        <p:nvSpPr>
          <p:cNvPr id="3076" name="Text Box 8"/>
          <p:cNvSpPr txBox="1">
            <a:spLocks noChangeArrowheads="1"/>
          </p:cNvSpPr>
          <p:nvPr/>
        </p:nvSpPr>
        <p:spPr bwMode="auto">
          <a:xfrm>
            <a:off x="209388" y="6013725"/>
            <a:ext cx="5106794" cy="754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r>
              <a:rPr lang="en-US" sz="900" b="1" dirty="0" err="1">
                <a:solidFill>
                  <a:schemeClr val="accent2"/>
                </a:solidFill>
              </a:rPr>
              <a:t>Gültekin</a:t>
            </a:r>
            <a:r>
              <a:rPr lang="en-US" sz="900" b="1" dirty="0">
                <a:solidFill>
                  <a:schemeClr val="accent2"/>
                </a:solidFill>
              </a:rPr>
              <a:t>, K.</a:t>
            </a:r>
            <a:r>
              <a:rPr lang="en-US" altLang="en-US" sz="900" b="1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al. (2021), ApJ 906, 48</a:t>
            </a:r>
          </a:p>
          <a:p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https://doi.org/</a:t>
            </a:r>
            <a:r>
              <a:rPr lang="en-US" sz="900" b="1" dirty="0">
                <a:hlinkClick r:id="rId5"/>
              </a:rPr>
              <a:t>10.3847/1538-4357/abc483</a:t>
            </a:r>
            <a:endParaRPr lang="en-US" altLang="en-US" sz="900" b="1" dirty="0">
              <a:solidFill>
                <a:srgbClr val="003399"/>
              </a:solidFill>
            </a:endParaRPr>
          </a:p>
          <a:p>
            <a:endParaRPr lang="en-US" sz="700" b="1" dirty="0">
              <a:solidFill>
                <a:srgbClr val="003399"/>
              </a:solidFill>
            </a:endParaRPr>
          </a:p>
          <a:p>
            <a:r>
              <a:rPr lang="en-US" sz="900" b="1" dirty="0">
                <a:solidFill>
                  <a:srgbClr val="003399"/>
                </a:solidFill>
              </a:rPr>
              <a:t>This work was supported by an award from </a:t>
            </a:r>
          </a:p>
          <a:p>
            <a:r>
              <a:rPr lang="en-US" sz="900" b="1" dirty="0">
                <a:solidFill>
                  <a:srgbClr val="003399"/>
                </a:solidFill>
              </a:rPr>
              <a:t>NASA’s Chandra X-Ray Observatory Center. </a:t>
            </a:r>
            <a:endParaRPr lang="en-US" altLang="en-US" sz="900" b="1" dirty="0">
              <a:solidFill>
                <a:srgbClr val="003399"/>
              </a:solidFill>
            </a:endParaRPr>
          </a:p>
        </p:txBody>
      </p:sp>
      <p:graphicFrame>
        <p:nvGraphicFramePr>
          <p:cNvPr id="9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9429089"/>
              </p:ext>
            </p:extLst>
          </p:nvPr>
        </p:nvGraphicFramePr>
        <p:xfrm>
          <a:off x="80901" y="124619"/>
          <a:ext cx="735013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4" name="Photo Editor Photo" r:id="rId6" imgW="1523810" imgH="1380952" progId="">
                  <p:embed/>
                </p:oleObj>
              </mc:Choice>
              <mc:Fallback>
                <p:oleObj name="Photo Editor Photo" r:id="rId6" imgW="1523810" imgH="1380952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01" y="124619"/>
                        <a:ext cx="735013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815914" y="237062"/>
            <a:ext cx="23241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4" tIns="45712" rIns="91424" bIns="45712">
            <a:spAutoFit/>
          </a:bodyPr>
          <a:lstStyle>
            <a:lvl1pPr eaLnBrk="0" hangingPunct="0">
              <a:defRPr sz="13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 sz="800" dirty="0">
                <a:solidFill>
                  <a:schemeClr val="accent2"/>
                </a:solidFill>
                <a:latin typeface="Helvetica" pitchFamily="1" charset="0"/>
              </a:rPr>
              <a:t>National Aeronautics and Space Administration</a:t>
            </a:r>
          </a:p>
          <a:p>
            <a:pPr>
              <a:defRPr/>
            </a:pPr>
            <a:r>
              <a:rPr lang="en-US" altLang="en-US" sz="800" b="1" dirty="0">
                <a:solidFill>
                  <a:schemeClr val="accent2"/>
                </a:solidFill>
                <a:latin typeface="Helvetica" pitchFamily="1" charset="0"/>
              </a:rPr>
              <a:t>Jet Propulsion Laboratory</a:t>
            </a:r>
          </a:p>
          <a:p>
            <a:pPr>
              <a:defRPr/>
            </a:pPr>
            <a:r>
              <a:rPr lang="en-US" altLang="en-US" sz="800" b="1" dirty="0">
                <a:solidFill>
                  <a:schemeClr val="accent2"/>
                </a:solidFill>
                <a:latin typeface="Helvetica" pitchFamily="1" charset="0"/>
              </a:rPr>
              <a:t>California Institute of Technology</a:t>
            </a:r>
            <a:endParaRPr lang="en-US" altLang="en-US" sz="800" b="1" dirty="0">
              <a:latin typeface="Helvetica" pitchFamily="1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59754EA-CA09-9F4A-9945-4B7156BC7FCC}"/>
              </a:ext>
            </a:extLst>
          </p:cNvPr>
          <p:cNvSpPr txBox="1"/>
          <p:nvPr/>
        </p:nvSpPr>
        <p:spPr>
          <a:xfrm>
            <a:off x="1066800" y="3967011"/>
            <a:ext cx="241765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Reproduced with permission from ApJ, © IOP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790B18D-990F-1F4A-81D5-7983BFEAED2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962265"/>
            <a:ext cx="994061" cy="2619135"/>
          </a:xfrm>
          <a:prstGeom prst="rect">
            <a:avLst/>
          </a:prstGeom>
        </p:spPr>
      </p:pic>
      <p:sp>
        <p:nvSpPr>
          <p:cNvPr id="18" name="Text Box 8">
            <a:extLst>
              <a:ext uri="{FF2B5EF4-FFF2-40B4-BE49-F238E27FC236}">
                <a16:creationId xmlns:a16="http://schemas.microsoft.com/office/drawing/2014/main" id="{2D343313-FD76-9341-B8D5-A021464C87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388" y="4127718"/>
            <a:ext cx="3905412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r>
              <a:rPr lang="en-US" altLang="en-US" sz="1400" b="1" dirty="0">
                <a:solidFill>
                  <a:srgbClr val="003399"/>
                </a:solidFill>
              </a:rPr>
              <a:t>Hubble Space Telescope images of galaxy A2261-BCG (white contours) reveal four knots of emission near the galaxy’s center.  These knots could be the location of a supermassive black hole ejected from the center.  </a:t>
            </a:r>
            <a:r>
              <a:rPr lang="en-US" altLang="en-US" sz="1400" b="1" i="1" dirty="0">
                <a:solidFill>
                  <a:srgbClr val="003399"/>
                </a:solidFill>
              </a:rPr>
              <a:t>Chandra</a:t>
            </a:r>
            <a:r>
              <a:rPr lang="en-US" altLang="en-US" sz="1400" b="1" dirty="0">
                <a:solidFill>
                  <a:srgbClr val="003399"/>
                </a:solidFill>
              </a:rPr>
              <a:t> X-ray observations     (color scale), however, do not detect any emission from an accreting black hole.</a:t>
            </a:r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0"/>
          <p:cNvGraphicFramePr>
            <a:graphicFrameLocks noChangeAspect="1"/>
          </p:cNvGraphicFramePr>
          <p:nvPr/>
        </p:nvGraphicFramePr>
        <p:xfrm>
          <a:off x="80901" y="124619"/>
          <a:ext cx="735013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8" name="Photo Editor Photo" r:id="rId4" imgW="1523810" imgH="1380952" progId="">
                  <p:embed/>
                </p:oleObj>
              </mc:Choice>
              <mc:Fallback>
                <p:oleObj name="Photo Editor Photo" r:id="rId4" imgW="1523810" imgH="1380952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01" y="124619"/>
                        <a:ext cx="735013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762000" y="221396"/>
            <a:ext cx="23241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4" tIns="45712" rIns="91424" bIns="45712">
            <a:spAutoFit/>
          </a:bodyPr>
          <a:lstStyle>
            <a:lvl1pPr eaLnBrk="0" hangingPunct="0">
              <a:defRPr sz="13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 sz="800" dirty="0">
                <a:solidFill>
                  <a:schemeClr val="accent2"/>
                </a:solidFill>
                <a:latin typeface="Helvetica" pitchFamily="1" charset="0"/>
              </a:rPr>
              <a:t>National Aeronautics and Space Administration</a:t>
            </a:r>
          </a:p>
          <a:p>
            <a:pPr>
              <a:defRPr/>
            </a:pPr>
            <a:r>
              <a:rPr lang="en-US" altLang="en-US" sz="800" b="1" dirty="0">
                <a:solidFill>
                  <a:schemeClr val="accent2"/>
                </a:solidFill>
                <a:latin typeface="Helvetica" pitchFamily="1" charset="0"/>
              </a:rPr>
              <a:t>Jet Propulsion Laboratory</a:t>
            </a:r>
          </a:p>
          <a:p>
            <a:pPr>
              <a:defRPr/>
            </a:pPr>
            <a:r>
              <a:rPr lang="en-US" altLang="en-US" sz="800" b="1" dirty="0">
                <a:solidFill>
                  <a:schemeClr val="accent2"/>
                </a:solidFill>
                <a:latin typeface="Helvetica" pitchFamily="1" charset="0"/>
              </a:rPr>
              <a:t>California Institute of Technology</a:t>
            </a:r>
            <a:endParaRPr lang="en-US" altLang="en-US" sz="800" b="1" dirty="0">
              <a:latin typeface="Helvetica" pitchFamily="1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1119694"/>
            <a:ext cx="79248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Contact: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   Dr. Leonidas Moustakas</a:t>
            </a:r>
          </a:p>
          <a:p>
            <a:r>
              <a:rPr lang="en-US" sz="1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 Astrophysics Section Manager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   169-506, Jet Propulsion Laboratory, Pasadena, CA 91109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leonidas@jpl.nasa.gov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   https://orcid.org/0000-0003-3030-2360</a:t>
            </a:r>
            <a:endParaRPr lang="en-US" sz="11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Citation: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r>
              <a:rPr lang="en-US" altLang="en-US" sz="1100" b="1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“Chandra Observations of Abell 2261 Brightest Cluster Galaxy, a Candidate Host to a Recoiling Black Hole”</a:t>
            </a:r>
          </a:p>
          <a:p>
            <a:r>
              <a:rPr lang="en-US" altLang="en-US" sz="11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1100" b="1" dirty="0" err="1">
                <a:solidFill>
                  <a:schemeClr val="accent2"/>
                </a:solidFill>
              </a:rPr>
              <a:t>Gültekin</a:t>
            </a:r>
            <a:r>
              <a:rPr lang="en-US" sz="1100" b="1" dirty="0">
                <a:solidFill>
                  <a:schemeClr val="accent2"/>
                </a:solidFill>
              </a:rPr>
              <a:t>, K.</a:t>
            </a:r>
            <a:r>
              <a:rPr lang="en-US" altLang="en-US" sz="1100" b="1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al. (2021), ApJ 906, 48</a:t>
            </a:r>
          </a:p>
          <a:p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https://doi.org/</a:t>
            </a:r>
            <a:r>
              <a:rPr lang="en-US" sz="1100" b="1" dirty="0">
                <a:hlinkClick r:id="rId6"/>
              </a:rPr>
              <a:t>10.3847/1538-4357/abc483</a:t>
            </a:r>
            <a:endParaRPr lang="en-US" sz="1100" b="1" dirty="0"/>
          </a:p>
          <a:p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Press Coverage: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altLang="en-US" sz="1100" b="1" dirty="0">
              <a:solidFill>
                <a:srgbClr val="003399"/>
              </a:solidFill>
            </a:endParaRPr>
          </a:p>
          <a:p>
            <a:r>
              <a:rPr lang="en-US" sz="11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11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https://</a:t>
            </a:r>
            <a:r>
              <a:rPr lang="en-US" sz="1100" b="1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www.nytimes.com</a:t>
            </a:r>
            <a:r>
              <a:rPr lang="en-US" sz="11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/2021/01/19/science/astronomy-black-hole-</a:t>
            </a:r>
            <a:r>
              <a:rPr lang="en-US" sz="1100" b="1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abell.html</a:t>
            </a:r>
            <a:endParaRPr lang="en-US" sz="11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Data Sources: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1100" i="1" dirty="0">
                <a:latin typeface="Arial" panose="020B0604020202020204" pitchFamily="34" charset="0"/>
                <a:cs typeface="Arial" panose="020B0604020202020204" pitchFamily="34" charset="0"/>
              </a:rPr>
              <a:t> Chandra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X-Ray Observatory</a:t>
            </a:r>
          </a:p>
          <a:p>
            <a:r>
              <a:rPr lang="en-US" sz="1100" i="1" dirty="0">
                <a:latin typeface="Arial" panose="020B0604020202020204" pitchFamily="34" charset="0"/>
                <a:cs typeface="Arial" panose="020B0604020202020204" pitchFamily="34" charset="0"/>
              </a:rPr>
              <a:t>    Hubble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Space Telescope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   Subaru Telescope</a:t>
            </a:r>
          </a:p>
          <a:p>
            <a:r>
              <a:rPr lang="en-US" sz="1100" i="1" dirty="0">
                <a:latin typeface="Arial" panose="020B0604020202020204" pitchFamily="34" charset="0"/>
                <a:cs typeface="Arial" panose="020B0604020202020204" pitchFamily="34" charset="0"/>
              </a:rPr>
              <a:t>    Herschel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Space Observatory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   Very Large Array (VLA)</a:t>
            </a: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Technical Description of Figure:</a:t>
            </a:r>
          </a:p>
          <a:p>
            <a:r>
              <a:rPr lang="en-US" altLang="en-US" sz="1100" dirty="0">
                <a:solidFill>
                  <a:srgbClr val="C00000"/>
                </a:solidFill>
              </a:rPr>
              <a:t>    </a:t>
            </a:r>
            <a:r>
              <a:rPr lang="en-US" altLang="en-US" sz="1100" dirty="0"/>
              <a:t>Optical images of cluster Abell 2261’s brightest galaxy, A2261-BCG, (white contours) reveal four knots of emission near  the galaxy’s center.  These knots could be the location of a black hole ejected from the center.  However, deep Chandra       X-ray observations (color scale), do not detect emission from any point sources in the galactic core, as would be expected from an accreting black hole.</a:t>
            </a:r>
          </a:p>
          <a:p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Scientific significance, societal relevance, and relationships to future missions:  </a:t>
            </a:r>
          </a:p>
          <a:p>
            <a:r>
              <a:rPr lang="en-US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altLang="en-US" sz="1100" dirty="0"/>
              <a:t>There is no evidence for a supermassive black hole in the center of A2261-BCG or one that was ejected outward within its core.  Unlike similar massive galaxies, A2261-BCG either does not have a super-massive (10 billion Solar mass) black hole or the black hole is dormant, accreting material at an extremely low level (less than one-millionth of the maximum rate).</a:t>
            </a:r>
          </a:p>
        </p:txBody>
      </p:sp>
    </p:spTree>
    <p:extLst>
      <p:ext uri="{BB962C8B-B14F-4D97-AF65-F5344CB8AC3E}">
        <p14:creationId xmlns:p14="http://schemas.microsoft.com/office/powerpoint/2010/main" val="1604700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theme/theme1.xml><?xml version="1.0" encoding="utf-8"?>
<a:theme xmlns:a="http://schemas.openxmlformats.org/drawingml/2006/main" name="1_Blank">
  <a:themeElements>
    <a:clrScheme name="1_Blank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399"/>
      </a:hlink>
      <a:folHlink>
        <a:srgbClr val="333399"/>
      </a:folHlink>
    </a:clrScheme>
    <a:fontScheme name="1_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  <a:ea typeface="ＭＳ Ｐゴシック" pitchFamily="-65" charset="-128"/>
            <a:cs typeface="ＭＳ Ｐゴシック" pitchFamily="-65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  <a:ea typeface="ＭＳ Ｐゴシック" pitchFamily="-65" charset="-128"/>
            <a:cs typeface="ＭＳ Ｐゴシック" pitchFamily="-65" charset="-128"/>
          </a:defRPr>
        </a:defPPr>
      </a:lstStyle>
    </a:lnDef>
  </a:objectDefaults>
  <a:extraClrSchemeLst>
    <a:extraClrScheme>
      <a:clrScheme name="1_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99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20929</TotalTime>
  <Words>614</Words>
  <Application>Microsoft Macintosh PowerPoint</Application>
  <PresentationFormat>On-screen Show (4:3)</PresentationFormat>
  <Paragraphs>48</Paragraphs>
  <Slides>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Helvetica</vt:lpstr>
      <vt:lpstr>Times</vt:lpstr>
      <vt:lpstr>Wingdings</vt:lpstr>
      <vt:lpstr>1_Blank</vt:lpstr>
      <vt:lpstr>Photo Editor Photo</vt:lpstr>
      <vt:lpstr>A Missing Super-Massive Black Hole K. Gültekin et al.</vt:lpstr>
      <vt:lpstr>PowerPoint Presentation</vt:lpstr>
    </vt:vector>
  </TitlesOfParts>
  <Company>NASA HQ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NASA HQ</dc:creator>
  <cp:lastModifiedBy>GB</cp:lastModifiedBy>
  <cp:revision>395</cp:revision>
  <cp:lastPrinted>2019-10-24T18:42:05Z</cp:lastPrinted>
  <dcterms:created xsi:type="dcterms:W3CDTF">2008-11-10T22:26:59Z</dcterms:created>
  <dcterms:modified xsi:type="dcterms:W3CDTF">2021-03-31T01:01:30Z</dcterms:modified>
</cp:coreProperties>
</file>