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BFE037-C929-41BA-BF3C-F0C042751747}" type="datetimeFigureOut">
              <a:rPr lang="en-US" smtClean="0"/>
              <a:t>10/14/19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D8FB9-68D0-4DE0-B147-C73955B16053}" type="slidenum">
              <a:rPr lang="en-US" smtClean="0"/>
              <a:t>‹#›</a:t>
            </a:fld>
            <a:endParaRPr lang="en-US"/>
          </a:p>
        </p:txBody>
      </p:sp>
    </p:spTree>
    <p:extLst>
      <p:ext uri="{BB962C8B-B14F-4D97-AF65-F5344CB8AC3E}">
        <p14:creationId xmlns:p14="http://schemas.microsoft.com/office/powerpoint/2010/main" val="261145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01207D-5BDA-4BED-8240-D3FC29C8C655}" type="slidenum">
              <a:rPr kumimoji="0" lang="en-US" altLang="en-US" sz="1200" b="0" i="0" u="none" strike="noStrike" kern="1200" cap="none" spc="0" normalizeH="0" baseline="0" noProof="0" smtClean="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B0EE1A8-34CE-4F32-BF25-9D4E96A7F8DF}" type="slidenum">
              <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165826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08820"/>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3716867" y="3176"/>
            <a:ext cx="8187267" cy="60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1284818" y="1290639"/>
            <a:ext cx="10460567" cy="4975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12192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0" name="Rectangle 6">
            <a:hlinkClick r:id="" action="ppaction://hlinkshowjump?jump=lastslide"/>
          </p:cNvPr>
          <p:cNvSpPr>
            <a:spLocks noChangeArrowheads="1"/>
          </p:cNvSpPr>
          <p:nvPr userDrawn="1"/>
        </p:nvSpPr>
        <p:spPr bwMode="auto">
          <a:xfrm>
            <a:off x="11910485" y="0"/>
            <a:ext cx="281516" cy="254000"/>
          </a:xfrm>
          <a:prstGeom prst="rect">
            <a:avLst/>
          </a:prstGeom>
          <a:solidFill>
            <a:schemeClr val="accent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1" name="Rectangle 7"/>
          <p:cNvSpPr>
            <a:spLocks noChangeArrowheads="1"/>
          </p:cNvSpPr>
          <p:nvPr/>
        </p:nvSpPr>
        <p:spPr bwMode="auto">
          <a:xfrm>
            <a:off x="-836083" y="6259513"/>
            <a:ext cx="2540001" cy="354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86785" y="914400"/>
            <a:ext cx="12024783" cy="0"/>
          </a:xfrm>
          <a:prstGeom prst="line">
            <a:avLst/>
          </a:prstGeom>
          <a:noFill/>
          <a:ln w="38100" cmpd="dbl">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p>
        </p:txBody>
      </p:sp>
    </p:spTree>
    <p:extLst>
      <p:ext uri="{BB962C8B-B14F-4D97-AF65-F5344CB8AC3E}">
        <p14:creationId xmlns:p14="http://schemas.microsoft.com/office/powerpoint/2010/main" val="2424574465"/>
      </p:ext>
    </p:extLst>
  </p:cSld>
  <p:clrMap bg1="lt1" tx1="dk1" bg2="lt2" tx2="dk2" accent1="accent1" accent2="accent2" accent3="accent3" accent4="accent4" accent5="accent5" accent6="accent6" hlink="hlink" folHlink="folHlink"/>
  <p:sldLayoutIdLst>
    <p:sldLayoutId id="2147483661"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4381500" y="218103"/>
            <a:ext cx="7099069" cy="606425"/>
          </a:xfrm>
        </p:spPr>
        <p:txBody>
          <a:bodyPr/>
          <a:lstStyle/>
          <a:p>
            <a:pPr algn="ctr" eaLnBrk="1" hangingPunct="1"/>
            <a:r>
              <a:rPr lang="en-US" altLang="en-US" sz="2400" dirty="0">
                <a:ea typeface="ＭＳ Ｐゴシック" pitchFamily="-106" charset="-128"/>
              </a:rPr>
              <a:t>NASA’s Curiosity Rover Finds an Ancient Oasis on Mars</a:t>
            </a:r>
            <a:br>
              <a:rPr lang="en-US" altLang="en-US" sz="2400" dirty="0">
                <a:ea typeface="ＭＳ Ｐゴシック" pitchFamily="-106" charset="-128"/>
              </a:rPr>
            </a:br>
            <a:r>
              <a:rPr lang="en-US" altLang="en-US" sz="2400" dirty="0">
                <a:ea typeface="ＭＳ Ｐゴシック" pitchFamily="-106" charset="-128"/>
              </a:rPr>
              <a:t>William </a:t>
            </a:r>
            <a:r>
              <a:rPr lang="en-US" altLang="en-US" sz="2400">
                <a:ea typeface="ＭＳ Ｐゴシック" pitchFamily="-106" charset="-128"/>
              </a:rPr>
              <a:t>Rapin</a:t>
            </a:r>
            <a:endParaRPr lang="en-US" altLang="en-US" sz="1800" dirty="0">
              <a:ea typeface="ＭＳ Ｐゴシック" pitchFamily="-106" charset="-128"/>
            </a:endParaRPr>
          </a:p>
        </p:txBody>
      </p:sp>
      <p:sp>
        <p:nvSpPr>
          <p:cNvPr id="3075" name="Text Box 7"/>
          <p:cNvSpPr txBox="1">
            <a:spLocks noChangeArrowheads="1"/>
          </p:cNvSpPr>
          <p:nvPr/>
        </p:nvSpPr>
        <p:spPr bwMode="auto">
          <a:xfrm>
            <a:off x="6374174" y="1272659"/>
            <a:ext cx="5367251" cy="5016758"/>
          </a:xfrm>
          <a:prstGeom prst="rect">
            <a:avLst/>
          </a:prstGeom>
          <a:solidFill>
            <a:schemeClr val="bg2">
              <a:lumMod val="60000"/>
              <a:lumOff val="40000"/>
              <a:alpha val="88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fontAlgn="base"/>
            <a:r>
              <a:rPr lang="en-US" sz="1600" dirty="0">
                <a:solidFill>
                  <a:schemeClr val="bg1"/>
                </a:solidFill>
              </a:rPr>
              <a:t>Imagine 3.5 billion years ago, ponds dotting the floor of Gale Crater, the 100-mile-wide (150-kilometer-wide) ancient basin that Curiosity is exploring. Streams might have laced the crater's walls, running toward its base. Watch history in fast forward, and you'd see these waterways overflow then dry up, a cycle that probably repeated itself numerous times over millions of years.</a:t>
            </a:r>
          </a:p>
          <a:p>
            <a:pPr fontAlgn="base"/>
            <a:endParaRPr lang="en-US" sz="1600" dirty="0">
              <a:solidFill>
                <a:schemeClr val="bg1"/>
              </a:solidFill>
            </a:endParaRPr>
          </a:p>
          <a:p>
            <a:pPr fontAlgn="base"/>
            <a:r>
              <a:rPr lang="en-US" altLang="en-US" sz="1600" b="1" dirty="0">
                <a:solidFill>
                  <a:srgbClr val="FFFFFF"/>
                </a:solidFill>
              </a:rPr>
              <a:t>Significance: </a:t>
            </a:r>
            <a:r>
              <a:rPr lang="en-US" sz="1600" dirty="0">
                <a:solidFill>
                  <a:schemeClr val="bg1"/>
                </a:solidFill>
              </a:rPr>
              <a:t>Mud cracks would be evidence of a time when dry intervals interrupted wetter periods that supported lakes in the area. Curiosity has found evidence of ancient lakes in older, lower-lying rock layers and also in younger mudstone that is above Old Soaker.</a:t>
            </a:r>
          </a:p>
          <a:p>
            <a:br>
              <a:rPr lang="en-US" sz="1600" dirty="0">
                <a:solidFill>
                  <a:schemeClr val="bg1"/>
                </a:solidFill>
              </a:rPr>
            </a:br>
            <a:r>
              <a:rPr lang="en-US" sz="1600" dirty="0">
                <a:solidFill>
                  <a:schemeClr val="bg1"/>
                </a:solidFill>
              </a:rPr>
              <a:t>Sutton Island's salt-enriched rocks are just one clue among several the rover team is using to piece together how the Martian climate changed. Looking across the entirety of Curiosity's journey, which began in 2012, the science team sees a cycle of wet to dry across long timescales on Mars.</a:t>
            </a:r>
            <a:endParaRPr kumimoji="0" lang="en-US" altLang="en-US" sz="1600" b="0" i="0" u="none" strike="noStrike" kern="1200" cap="none" spc="0" normalizeH="0" baseline="0" noProof="0" dirty="0">
              <a:ln>
                <a:noFill/>
              </a:ln>
              <a:solidFill>
                <a:schemeClr val="bg1"/>
              </a:solidFill>
              <a:effectLst/>
              <a:uLnTx/>
              <a:uFillTx/>
            </a:endParaRPr>
          </a:p>
        </p:txBody>
      </p:sp>
      <p:sp>
        <p:nvSpPr>
          <p:cNvPr id="3076" name="Text Box 8"/>
          <p:cNvSpPr txBox="1">
            <a:spLocks noChangeArrowheads="1"/>
          </p:cNvSpPr>
          <p:nvPr/>
        </p:nvSpPr>
        <p:spPr bwMode="auto">
          <a:xfrm>
            <a:off x="555072" y="6248306"/>
            <a:ext cx="422385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lvl="0" eaLnBrk="0" fontAlgn="base" hangingPunct="0">
              <a:spcBef>
                <a:spcPct val="0"/>
              </a:spcBef>
              <a:spcAft>
                <a:spcPct val="0"/>
              </a:spcAft>
              <a:defRPr/>
            </a:pPr>
            <a:r>
              <a:rPr lang="en-US" altLang="en-US" sz="900" b="1" dirty="0">
                <a:solidFill>
                  <a:srgbClr val="FFFFFF"/>
                </a:solidFill>
              </a:rPr>
              <a:t>https://</a:t>
            </a:r>
            <a:r>
              <a:rPr lang="en-US" altLang="en-US" sz="900" b="1" dirty="0" err="1">
                <a:solidFill>
                  <a:srgbClr val="FFFFFF"/>
                </a:solidFill>
              </a:rPr>
              <a:t>www.jpl.nasa.gov</a:t>
            </a:r>
            <a:r>
              <a:rPr lang="en-US" altLang="en-US" sz="900" b="1" dirty="0">
                <a:solidFill>
                  <a:srgbClr val="FFFFFF"/>
                </a:solidFill>
              </a:rPr>
              <a:t>/news/</a:t>
            </a:r>
            <a:r>
              <a:rPr lang="en-US" altLang="en-US" sz="900" b="1" dirty="0" err="1">
                <a:solidFill>
                  <a:srgbClr val="FFFFFF"/>
                </a:solidFill>
              </a:rPr>
              <a:t>news.php?feature</a:t>
            </a:r>
            <a:r>
              <a:rPr lang="en-US" altLang="en-US" sz="900" b="1" dirty="0">
                <a:solidFill>
                  <a:srgbClr val="FFFFFF"/>
                </a:solidFill>
              </a:rPr>
              <a:t>=7514</a:t>
            </a: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p:txBody>
      </p:sp>
      <p:sp>
        <p:nvSpPr>
          <p:cNvPr id="7" name="Text Box 8"/>
          <p:cNvSpPr txBox="1">
            <a:spLocks noChangeArrowheads="1"/>
          </p:cNvSpPr>
          <p:nvPr/>
        </p:nvSpPr>
        <p:spPr bwMode="auto">
          <a:xfrm>
            <a:off x="410818" y="4495499"/>
            <a:ext cx="5685182"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lvl="0" eaLnBrk="0" fontAlgn="base" hangingPunct="0">
              <a:spcBef>
                <a:spcPct val="0"/>
              </a:spcBef>
              <a:spcAft>
                <a:spcPct val="0"/>
              </a:spcAft>
              <a:defRPr/>
            </a:pPr>
            <a:r>
              <a:rPr lang="en-US" sz="1200" b="1" dirty="0">
                <a:solidFill>
                  <a:schemeClr val="bg1"/>
                </a:solidFill>
              </a:rPr>
              <a:t>The network of cracks in this Martian rock slab called "Old Soaker" may have formed from the drying of a mud layer more than 3 billion years ago. The view spans about 3 feet (90 centimeters) left-to-right and combines three images taken by the MAHLI camera on the arm of NASA's Curiosity Mars rover. Credit: NASA/JPL-Caltech/MSSS</a:t>
            </a:r>
            <a:endParaRPr kumimoji="0" lang="en-US" altLang="en-US" sz="1200" b="1" i="0" u="none" strike="noStrike" kern="1200" cap="none" spc="0" normalizeH="0" baseline="0" noProof="0" dirty="0">
              <a:ln>
                <a:noFill/>
              </a:ln>
              <a:solidFill>
                <a:schemeClr val="bg1"/>
              </a:solidFill>
              <a:effectLst/>
              <a:uLnTx/>
              <a:uFillTx/>
            </a:endParaRPr>
          </a:p>
        </p:txBody>
      </p:sp>
      <p:sp>
        <p:nvSpPr>
          <p:cNvPr id="8" name="Text Box 8"/>
          <p:cNvSpPr txBox="1">
            <a:spLocks noChangeArrowheads="1"/>
          </p:cNvSpPr>
          <p:nvPr/>
        </p:nvSpPr>
        <p:spPr bwMode="auto">
          <a:xfrm>
            <a:off x="2667000" y="6477001"/>
            <a:ext cx="342900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srgbClr val="003399"/>
              </a:solidFill>
              <a:effectLst/>
              <a:uLnTx/>
              <a:uFillTx/>
              <a:latin typeface="Arial" charset="0"/>
              <a:ea typeface="ＭＳ Ｐゴシック" pitchFamily="-106" charset="-128"/>
              <a:cs typeface="+mn-cs"/>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625079289"/>
              </p:ext>
            </p:extLst>
          </p:nvPr>
        </p:nvGraphicFramePr>
        <p:xfrm>
          <a:off x="760075" y="124619"/>
          <a:ext cx="735013" cy="666750"/>
        </p:xfrm>
        <a:graphic>
          <a:graphicData uri="http://schemas.openxmlformats.org/presentationml/2006/ole">
            <mc:AlternateContent xmlns:mc="http://schemas.openxmlformats.org/markup-compatibility/2006">
              <mc:Choice xmlns:v="urn:schemas-microsoft-com:vml" Requires="v">
                <p:oleObj spid="_x0000_s1031" name="Photo Editor Photo" r:id="rId5" imgW="1523810" imgH="1380952" progId="">
                  <p:embed/>
                </p:oleObj>
              </mc:Choice>
              <mc:Fallback>
                <p:oleObj name="Photo Editor Photo" r:id="rId5" imgW="1523810" imgH="1380952" progId="">
                  <p:embed/>
                  <p:pic>
                    <p:nvPicPr>
                      <p:cNvPr id="9"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075"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1441173"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National Aeronautics and Space Administration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Jet Propulsion Laboratory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California Institute of Technology</a:t>
            </a:r>
          </a:p>
        </p:txBody>
      </p:sp>
      <p:pic>
        <p:nvPicPr>
          <p:cNvPr id="4" name="Picture 3">
            <a:extLst>
              <a:ext uri="{FF2B5EF4-FFF2-40B4-BE49-F238E27FC236}">
                <a16:creationId xmlns:a16="http://schemas.microsoft.com/office/drawing/2014/main" id="{8FC4AA8B-9F06-B443-AB56-17F79ECB07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5575" y="1272659"/>
            <a:ext cx="5220028" cy="2933003"/>
          </a:xfrm>
          <a:prstGeom prst="rect">
            <a:avLst/>
          </a:prstGeom>
        </p:spPr>
      </p:pic>
    </p:spTree>
    <p:extLst>
      <p:ext uri="{BB962C8B-B14F-4D97-AF65-F5344CB8AC3E}">
        <p14:creationId xmlns:p14="http://schemas.microsoft.com/office/powerpoint/2010/main" val="3559310209"/>
      </p:ext>
    </p:extLst>
  </p:cSld>
  <p:clrMapOvr>
    <a:masterClrMapping/>
  </p:clrMapOvr>
  <p:transition>
    <p:wipe dir="d"/>
  </p:transition>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237</Words>
  <Application>Microsoft Macintosh PowerPoint</Application>
  <PresentationFormat>Widescreen</PresentationFormat>
  <Paragraphs>14</Paragraphs>
  <Slides>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MS PGothic</vt:lpstr>
      <vt:lpstr>MS PGothic</vt:lpstr>
      <vt:lpstr>Arial</vt:lpstr>
      <vt:lpstr>Calibri</vt:lpstr>
      <vt:lpstr>Helvetica</vt:lpstr>
      <vt:lpstr>Times</vt:lpstr>
      <vt:lpstr>Wingdings</vt:lpstr>
      <vt:lpstr>1_Blank</vt:lpstr>
      <vt:lpstr>Photo Editor Photo</vt:lpstr>
      <vt:lpstr>NASA’s Curiosity Rover Finds an Ancient Oasis on Mars William Rapin</vt:lpstr>
    </vt:vector>
  </TitlesOfParts>
  <Manager/>
  <Company>JPL</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title name of person submitting highlight</dc:title>
  <dc:subject/>
  <dc:creator>Buratti, Bonnie J (3220)</dc:creator>
  <cp:keywords/>
  <dc:description/>
  <cp:lastModifiedBy>Microsoft Office User</cp:lastModifiedBy>
  <cp:revision>6</cp:revision>
  <dcterms:created xsi:type="dcterms:W3CDTF">2019-05-13T04:20:12Z</dcterms:created>
  <dcterms:modified xsi:type="dcterms:W3CDTF">2019-10-14T19:44:22Z</dcterms:modified>
  <cp:category/>
</cp:coreProperties>
</file>