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2" r:id="rId1"/>
  </p:sldMasterIdLst>
  <p:notesMasterIdLst>
    <p:notesMasterId r:id="rId4"/>
  </p:notesMasterIdLst>
  <p:handoutMasterIdLst>
    <p:handoutMasterId r:id="rId5"/>
  </p:handoutMasterIdLst>
  <p:sldIdLst>
    <p:sldId id="536" r:id="rId2"/>
    <p:sldId id="537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00FF"/>
    <a:srgbClr val="FF0552"/>
    <a:srgbClr val="FF9900"/>
    <a:srgbClr val="FF125D"/>
    <a:srgbClr val="C0B37A"/>
    <a:srgbClr val="0066FF"/>
    <a:srgbClr val="F0EE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61"/>
    <p:restoredTop sz="96875"/>
  </p:normalViewPr>
  <p:slideViewPr>
    <p:cSldViewPr>
      <p:cViewPr varScale="1">
        <p:scale>
          <a:sx n="135" d="100"/>
          <a:sy n="135" d="100"/>
        </p:scale>
        <p:origin x="15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6" charset="0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6" charset="0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6" charset="0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E46C475-8A35-415A-9CA4-2A19E95FA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57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6" charset="0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6" charset="0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6" charset="0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A13BC90-0074-43EE-BB9C-DD96ADFE8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465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ＭＳ Ｐゴシック" pitchFamily="-65" charset="-128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9pPr>
          </a:lstStyle>
          <a:p>
            <a:pPr>
              <a:spcBef>
                <a:spcPct val="0"/>
              </a:spcBef>
            </a:pPr>
            <a:fld id="{B101207D-5BDA-4BED-8240-D3FC29C8C655}" type="slidenum">
              <a:rPr lang="en-US" altLang="en-US" smtClean="0">
                <a:latin typeface="Arial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charset="0"/>
            </a:endParaRPr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106" charset="0"/>
                <a:ea typeface="ＭＳ Ｐゴシック" pitchFamily="-106" charset="-128"/>
              </a:defRPr>
            </a:lvl9pPr>
          </a:lstStyle>
          <a:p>
            <a:pPr algn="r">
              <a:spcBef>
                <a:spcPct val="0"/>
              </a:spcBef>
            </a:pPr>
            <a:fld id="{DB0EE1A8-34CE-4F32-BF25-9D4E96A7F8DF}" type="slidenum">
              <a:rPr lang="en-US" altLang="en-US">
                <a:latin typeface="Arial" charset="0"/>
              </a:rPr>
              <a:pPr algn="r">
                <a:spcBef>
                  <a:spcPct val="0"/>
                </a:spcBef>
              </a:pPr>
              <a:t>1</a:t>
            </a:fld>
            <a:endParaRPr lang="en-US" altLang="en-US">
              <a:latin typeface="Arial" charset="0"/>
            </a:endParaRPr>
          </a:p>
        </p:txBody>
      </p:sp>
      <p:sp>
        <p:nvSpPr>
          <p:cNvPr id="51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Times" pitchFamily="-106" charset="0"/>
                <a:ea typeface="ＭＳ Ｐゴシック" pitchFamily="-106" charset="-128"/>
              </a:rPr>
              <a:t>You may add comments here to clarify </a:t>
            </a:r>
            <a:r>
              <a:rPr lang="en-US" altLang="en-US">
                <a:latin typeface="Times" pitchFamily="-106" charset="0"/>
                <a:ea typeface="ＭＳ Ｐゴシック" pitchFamily="-106" charset="-128"/>
              </a:rPr>
              <a:t>the work</a:t>
            </a:r>
            <a:r>
              <a:rPr lang="en-US" altLang="en-US" baseline="0">
                <a:latin typeface="Times" pitchFamily="-106" charset="0"/>
                <a:ea typeface="ＭＳ Ｐゴシック" pitchFamily="-106" charset="-128"/>
              </a:rPr>
              <a:t> or the results.</a:t>
            </a:r>
            <a:endParaRPr lang="en-US" altLang="en-US">
              <a:latin typeface="Times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4548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13BC90-0074-43EE-BB9C-DD96ADFE8CE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702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588524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787650" y="3175"/>
            <a:ext cx="61404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3613" y="1290638"/>
            <a:ext cx="7845425" cy="497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endParaRPr lang="en-US" altLang="en-US"/>
          </a:p>
        </p:txBody>
      </p:sp>
      <p:sp>
        <p:nvSpPr>
          <p:cNvPr id="1030" name="Rectangle 6">
            <a:hlinkClick r:id="" action="ppaction://hlinkshowjump?jump=lastslide"/>
          </p:cNvPr>
          <p:cNvSpPr>
            <a:spLocks noChangeArrowheads="1"/>
          </p:cNvSpPr>
          <p:nvPr userDrawn="1"/>
        </p:nvSpPr>
        <p:spPr bwMode="auto">
          <a:xfrm>
            <a:off x="8932863" y="0"/>
            <a:ext cx="211137" cy="254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-627063" y="6259513"/>
            <a:ext cx="1905001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r"/>
            <a:endParaRPr lang="en-US" altLang="en-US" sz="1400"/>
          </a:p>
        </p:txBody>
      </p:sp>
      <p:sp>
        <p:nvSpPr>
          <p:cNvPr id="8" name="Line 2"/>
          <p:cNvSpPr>
            <a:spLocks noChangeShapeType="1"/>
          </p:cNvSpPr>
          <p:nvPr userDrawn="1"/>
        </p:nvSpPr>
        <p:spPr bwMode="auto">
          <a:xfrm>
            <a:off x="65088" y="914400"/>
            <a:ext cx="9018587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</p:sldLayoutIdLst>
  <p:transition>
    <p:wipe dir="d"/>
  </p:transition>
  <p:txStyles>
    <p:titleStyle>
      <a:lvl1pPr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r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-65" charset="0"/>
        </a:defRPr>
      </a:lvl6pPr>
      <a:lvl7pPr marL="914400" algn="r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-65" charset="0"/>
        </a:defRPr>
      </a:lvl7pPr>
      <a:lvl8pPr marL="1371600" algn="r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-65" charset="0"/>
        </a:defRPr>
      </a:lvl8pPr>
      <a:lvl9pPr marL="1828800" algn="r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-65" charset="0"/>
        </a:defRPr>
      </a:lvl9pPr>
    </p:titleStyle>
    <p:bodyStyle>
      <a:lvl1pPr marL="282575" indent="-2825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bg1"/>
        </a:buClr>
        <a:buFont typeface="Wingdings" pitchFamily="-106" charset="2"/>
        <a:defRPr sz="20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36588" indent="-23971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Font typeface="Times" pitchFamily="-106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2pPr>
      <a:lvl3pPr marL="917575" indent="-1666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255713" indent="-22383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593850" indent="-22383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051050" indent="-223838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508250" indent="-223838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2965450" indent="-223838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422650" indent="-223838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hyperlink" Target="https://doi.org/10.3847/1538-4357/ab5585" TargetMode="External"/><Relationship Id="rId4" Type="http://schemas.openxmlformats.org/officeDocument/2006/relationships/hyperlink" Target="https://doi.org/10" TargetMode="External"/><Relationship Id="rId9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hyperlink" Target="https://doi.org/10.3847/1538-4357/ab5585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hyperlink" Target="https://doi.org/10" TargetMode="External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514600" y="152400"/>
            <a:ext cx="6400800" cy="606425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chemeClr val="tx1"/>
                </a:solidFill>
                <a:ea typeface="ＭＳ Ｐゴシック" pitchFamily="-106" charset="-128"/>
              </a:rPr>
              <a:t>Exoplanet </a:t>
            </a:r>
            <a:r>
              <a:rPr lang="en-US" altLang="en-US" sz="2400">
                <a:solidFill>
                  <a:schemeClr val="tx1"/>
                </a:solidFill>
                <a:ea typeface="ＭＳ Ｐゴシック" pitchFamily="-106" charset="-128"/>
              </a:rPr>
              <a:t>Detection with </a:t>
            </a:r>
            <a:r>
              <a:rPr lang="en-US" altLang="en-US" sz="2400" dirty="0">
                <a:solidFill>
                  <a:schemeClr val="tx1"/>
                </a:solidFill>
                <a:ea typeface="ＭＳ Ｐゴシック" pitchFamily="-106" charset="-128"/>
              </a:rPr>
              <a:t>a Starshade</a:t>
            </a:r>
            <a:br>
              <a:rPr lang="en-US" altLang="en-US" sz="2400" dirty="0">
                <a:solidFill>
                  <a:schemeClr val="tx1"/>
                </a:solidFill>
                <a:ea typeface="ＭＳ Ｐゴシック" pitchFamily="-106" charset="-128"/>
              </a:rPr>
            </a:br>
            <a:r>
              <a:rPr lang="en-US" altLang="en-US" sz="1800" dirty="0">
                <a:solidFill>
                  <a:schemeClr val="tx1"/>
                </a:solidFill>
                <a:ea typeface="ＭＳ Ｐゴシック" pitchFamily="-106" charset="-128"/>
              </a:rPr>
              <a:t>Romero-Wolf, Bryden, Seager, </a:t>
            </a:r>
            <a:r>
              <a:rPr lang="en-US" altLang="en-US" sz="1800" dirty="0" err="1">
                <a:solidFill>
                  <a:schemeClr val="tx1"/>
                </a:solidFill>
                <a:ea typeface="ＭＳ Ｐゴシック" pitchFamily="-106" charset="-128"/>
              </a:rPr>
              <a:t>Kasdin</a:t>
            </a:r>
            <a:r>
              <a:rPr lang="en-US" altLang="en-US" sz="1800" dirty="0">
                <a:solidFill>
                  <a:schemeClr val="tx1"/>
                </a:solidFill>
                <a:ea typeface="ＭＳ Ｐゴシック" pitchFamily="-106" charset="-128"/>
              </a:rPr>
              <a:t>, et al.</a:t>
            </a:r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4660987" y="1066800"/>
            <a:ext cx="4285901" cy="5532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 dirty="0">
                <a:solidFill>
                  <a:srgbClr val="0000FF"/>
                </a:solidFill>
              </a:rPr>
              <a:t>Science Question: </a:t>
            </a:r>
            <a:r>
              <a:rPr lang="en-US" altLang="en-US" sz="1600" dirty="0"/>
              <a:t> 		         Are there Earth-like planets orbiting around stars in the Solar neighboring stars?       What is the best method to determine if a planet has the right surface and atmospheric conditions to harbor life?</a:t>
            </a:r>
          </a:p>
          <a:p>
            <a:pPr>
              <a:spcBef>
                <a:spcPct val="50000"/>
              </a:spcBef>
            </a:pPr>
            <a:endParaRPr lang="en-US" altLang="en-US" sz="100" dirty="0"/>
          </a:p>
          <a:p>
            <a:pPr>
              <a:spcBef>
                <a:spcPct val="50000"/>
              </a:spcBef>
            </a:pPr>
            <a:r>
              <a:rPr lang="en-US" altLang="en-US" sz="1600" b="1" dirty="0">
                <a:solidFill>
                  <a:srgbClr val="0000FF"/>
                </a:solidFill>
              </a:rPr>
              <a:t>Data &amp; Results:</a:t>
            </a:r>
            <a:r>
              <a:rPr lang="en-US" altLang="en-US" sz="1600" dirty="0">
                <a:solidFill>
                  <a:srgbClr val="0000FF"/>
                </a:solidFill>
              </a:rPr>
              <a:t>  			      </a:t>
            </a:r>
            <a:r>
              <a:rPr lang="en-US" altLang="en-US" sz="1600" dirty="0"/>
              <a:t>Adding a </a:t>
            </a:r>
            <a:r>
              <a:rPr lang="en-US" altLang="en-US" sz="1600" dirty="0" err="1"/>
              <a:t>starshade</a:t>
            </a:r>
            <a:r>
              <a:rPr lang="en-US" altLang="en-US" sz="1600" dirty="0"/>
              <a:t> – a 26-m diameter free-flying occulter – to the Roman Space Telescope allows it to detect planets closer to their parent stars, with higher signal-to-noise. Based on observations of 16 nearby stars,    a </a:t>
            </a:r>
            <a:r>
              <a:rPr lang="en-US" altLang="en-US" sz="1600" dirty="0" err="1"/>
              <a:t>starshade</a:t>
            </a:r>
            <a:r>
              <a:rPr lang="en-US" altLang="en-US" sz="1600" dirty="0"/>
              <a:t> mission could detect an Earth-mass planet, trace its orbit, and characterize its atmospheric composition.</a:t>
            </a:r>
          </a:p>
          <a:p>
            <a:pPr>
              <a:spcBef>
                <a:spcPct val="50000"/>
              </a:spcBef>
            </a:pPr>
            <a:r>
              <a:rPr lang="en-US" altLang="en-US" sz="1600" b="1" dirty="0">
                <a:solidFill>
                  <a:srgbClr val="0000FF"/>
                </a:solidFill>
              </a:rPr>
              <a:t>Significance: 			         </a:t>
            </a:r>
            <a:r>
              <a:rPr lang="en-US" altLang="en-US" sz="1600" dirty="0"/>
              <a:t>A </a:t>
            </a:r>
            <a:r>
              <a:rPr lang="en-US" altLang="en-US" sz="1600" dirty="0" err="1"/>
              <a:t>starshade</a:t>
            </a:r>
            <a:r>
              <a:rPr lang="en-US" altLang="en-US" sz="1600" dirty="0"/>
              <a:t> combined with the Roman Space Telescope is arguably the most promising method to detect and characterize an Earth-size, habitable-zone planet within the next decade.</a:t>
            </a:r>
            <a:endParaRPr lang="en-US" sz="1600" dirty="0"/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169368" y="5966293"/>
            <a:ext cx="4174032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 altLang="en-US" sz="900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Romero-Wolf, Bryden, Seager, </a:t>
            </a:r>
            <a:r>
              <a:rPr lang="en-US" altLang="en-US" sz="900" b="1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Kasdin</a:t>
            </a:r>
            <a:r>
              <a:rPr lang="en-US" altLang="en-US" sz="900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al. (2021), JATIS 7(2), 021210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https://doi.org/</a:t>
            </a:r>
            <a:r>
              <a:rPr lang="en-US" sz="900" b="1" dirty="0">
                <a:hlinkClick r:id="rId4"/>
              </a:rPr>
              <a:t>10</a:t>
            </a:r>
            <a:r>
              <a:rPr lang="en-US" sz="900" b="1" dirty="0">
                <a:hlinkClick r:id="rId5"/>
              </a:rPr>
              <a:t>.1117/1.JATIS.7.2.021210</a:t>
            </a:r>
            <a:endParaRPr lang="en-US" altLang="en-US" sz="900" b="1" dirty="0">
              <a:solidFill>
                <a:srgbClr val="003399"/>
              </a:solidFill>
            </a:endParaRPr>
          </a:p>
          <a:p>
            <a:endParaRPr lang="en-US" sz="700" b="1" dirty="0">
              <a:solidFill>
                <a:srgbClr val="003399"/>
              </a:solidFill>
            </a:endParaRPr>
          </a:p>
          <a:p>
            <a:r>
              <a:rPr lang="en-US" sz="900" b="1" dirty="0">
                <a:solidFill>
                  <a:srgbClr val="003399"/>
                </a:solidFill>
              </a:rPr>
              <a:t>This work was supported by JPL internal funding</a:t>
            </a:r>
            <a:r>
              <a:rPr lang="en-US" altLang="en-US" sz="900" b="1" dirty="0">
                <a:solidFill>
                  <a:srgbClr val="003399"/>
                </a:solidFill>
              </a:rPr>
              <a:t>.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97112" y="3645596"/>
            <a:ext cx="4174032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 altLang="en-US" sz="1400" b="1" dirty="0">
                <a:solidFill>
                  <a:srgbClr val="003399"/>
                </a:solidFill>
              </a:rPr>
              <a:t>The Starshade Rendezvous Probe –</a:t>
            </a:r>
          </a:p>
          <a:p>
            <a:r>
              <a:rPr lang="en-US" altLang="en-US" sz="1400" b="1" dirty="0">
                <a:solidFill>
                  <a:srgbClr val="003399"/>
                </a:solidFill>
              </a:rPr>
              <a:t>a proposed mission combining the Roman Space Telescope with an external </a:t>
            </a:r>
            <a:r>
              <a:rPr lang="en-US" altLang="en-US" sz="1400" b="1" dirty="0" err="1">
                <a:solidFill>
                  <a:srgbClr val="003399"/>
                </a:solidFill>
              </a:rPr>
              <a:t>starshade</a:t>
            </a:r>
            <a:r>
              <a:rPr lang="en-US" altLang="en-US" sz="1400" b="1" dirty="0">
                <a:solidFill>
                  <a:srgbClr val="003399"/>
                </a:solidFill>
              </a:rPr>
              <a:t> – can directly image planets in the habitable zones of nearby stars.  While the detected planets would cover a range of masses and temperatures (above histogram), the mission would most importantly have the capability to detect and characterize an Earth-like planet.</a:t>
            </a:r>
          </a:p>
        </p:txBody>
      </p:sp>
      <p:graphicFrame>
        <p:nvGraphicFramePr>
          <p:cNvPr id="9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9429089"/>
              </p:ext>
            </p:extLst>
          </p:nvPr>
        </p:nvGraphicFramePr>
        <p:xfrm>
          <a:off x="80901" y="124619"/>
          <a:ext cx="735013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" name="Photo Editor Photo" r:id="rId6" imgW="1523810" imgH="1380952" progId="">
                  <p:embed/>
                </p:oleObj>
              </mc:Choice>
              <mc:Fallback>
                <p:oleObj name="Photo Editor Photo" r:id="rId6" imgW="1523810" imgH="1380952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01" y="124619"/>
                        <a:ext cx="735013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815914" y="237062"/>
            <a:ext cx="23241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sz="800" dirty="0">
                <a:solidFill>
                  <a:schemeClr val="accent2"/>
                </a:solidFill>
                <a:latin typeface="Helvetica" pitchFamily="1" charset="0"/>
              </a:rPr>
              <a:t>National Aeronautics and Space Administration</a:t>
            </a:r>
          </a:p>
          <a:p>
            <a:pPr>
              <a:defRPr/>
            </a:pPr>
            <a:r>
              <a:rPr lang="en-US" altLang="en-US" sz="800" b="1" dirty="0">
                <a:solidFill>
                  <a:schemeClr val="accent2"/>
                </a:solidFill>
                <a:latin typeface="Helvetica" pitchFamily="1" charset="0"/>
              </a:rPr>
              <a:t>Jet Propulsion Laboratory</a:t>
            </a:r>
          </a:p>
          <a:p>
            <a:pPr>
              <a:defRPr/>
            </a:pPr>
            <a:r>
              <a:rPr lang="en-US" altLang="en-US" sz="800" b="1" dirty="0">
                <a:solidFill>
                  <a:schemeClr val="accent2"/>
                </a:solidFill>
                <a:latin typeface="Helvetica" pitchFamily="1" charset="0"/>
              </a:rPr>
              <a:t>California Institute of Technology</a:t>
            </a:r>
            <a:endParaRPr lang="en-US" altLang="en-US" sz="800" b="1" dirty="0">
              <a:latin typeface="Helvetica" pitchFamily="1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9754EA-CA09-9F4A-9945-4B7156BC7FCC}"/>
              </a:ext>
            </a:extLst>
          </p:cNvPr>
          <p:cNvSpPr txBox="1"/>
          <p:nvPr/>
        </p:nvSpPr>
        <p:spPr>
          <a:xfrm>
            <a:off x="202234" y="3274368"/>
            <a:ext cx="269336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Reproduced with permission from JATIS, © SPIE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FE112B-06B2-E248-B51D-126123F30926}"/>
              </a:ext>
            </a:extLst>
          </p:cNvPr>
          <p:cNvSpPr/>
          <p:nvPr/>
        </p:nvSpPr>
        <p:spPr bwMode="auto">
          <a:xfrm>
            <a:off x="3348650" y="2394138"/>
            <a:ext cx="723905" cy="19666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73B637-49B0-BE45-AA52-342F43DBC6F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619" y="1104063"/>
            <a:ext cx="2878156" cy="218962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E5DBD8D-845B-D647-8D9E-A7329248BA1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6200000" flipV="1">
            <a:off x="2495803" y="1565971"/>
            <a:ext cx="2298311" cy="1452369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0"/>
          <p:cNvGraphicFramePr>
            <a:graphicFrameLocks noChangeAspect="1"/>
          </p:cNvGraphicFramePr>
          <p:nvPr/>
        </p:nvGraphicFramePr>
        <p:xfrm>
          <a:off x="80901" y="124619"/>
          <a:ext cx="735013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" name="Photo Editor Photo" r:id="rId4" imgW="1523810" imgH="1380952" progId="">
                  <p:embed/>
                </p:oleObj>
              </mc:Choice>
              <mc:Fallback>
                <p:oleObj name="Photo Editor Photo" r:id="rId4" imgW="1523810" imgH="1380952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01" y="124619"/>
                        <a:ext cx="735013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62000" y="221396"/>
            <a:ext cx="23241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sz="800" dirty="0">
                <a:solidFill>
                  <a:schemeClr val="accent2"/>
                </a:solidFill>
                <a:latin typeface="Helvetica" pitchFamily="1" charset="0"/>
              </a:rPr>
              <a:t>National Aeronautics and Space Administration</a:t>
            </a:r>
          </a:p>
          <a:p>
            <a:pPr>
              <a:defRPr/>
            </a:pPr>
            <a:r>
              <a:rPr lang="en-US" altLang="en-US" sz="800" b="1" dirty="0">
                <a:solidFill>
                  <a:schemeClr val="accent2"/>
                </a:solidFill>
                <a:latin typeface="Helvetica" pitchFamily="1" charset="0"/>
              </a:rPr>
              <a:t>Jet Propulsion Laboratory</a:t>
            </a:r>
          </a:p>
          <a:p>
            <a:pPr>
              <a:defRPr/>
            </a:pPr>
            <a:r>
              <a:rPr lang="en-US" altLang="en-US" sz="800" b="1" dirty="0">
                <a:solidFill>
                  <a:schemeClr val="accent2"/>
                </a:solidFill>
                <a:latin typeface="Helvetica" pitchFamily="1" charset="0"/>
              </a:rPr>
              <a:t>California Institute of Technology</a:t>
            </a:r>
            <a:endParaRPr lang="en-US" altLang="en-US" sz="800" b="1" dirty="0">
              <a:latin typeface="Helvetica" pitchFamily="1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119694"/>
            <a:ext cx="7391400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   Dr. Andres Romero-Wolf</a:t>
            </a:r>
          </a:p>
          <a:p>
            <a:r>
              <a:rPr lang="en-US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 Technologist; JPL Science Lead for the Starshade Rendezvous Probe mission concept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   67-201, Jet Propulsion Laboratory, Pasadena, CA 91109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Andrew.Romero-Wolf@jpl.nasa.gov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   https://orcid.org/0000-0002-4992-4162</a:t>
            </a:r>
            <a:endParaRPr lang="en-U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Citation: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en-US" altLang="en-US" sz="1100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“Starshade rendezvous: exoplanet sensitivity and observing strategy”</a:t>
            </a:r>
          </a:p>
          <a:p>
            <a:r>
              <a:rPr lang="en-US" altLang="en-US" sz="1100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Romero-Wolf, A., Bryden, G., Seager, S., </a:t>
            </a:r>
            <a:r>
              <a:rPr lang="en-US" altLang="en-US" sz="1100" b="1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Kasdin</a:t>
            </a:r>
            <a:r>
              <a:rPr lang="en-US" altLang="en-US" sz="1100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J., et al. (2021),</a:t>
            </a:r>
          </a:p>
          <a:p>
            <a:r>
              <a:rPr lang="en-US" altLang="en-US" sz="1100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Journal of Astronomical Telescopes, Instruments, and Systems 7(2), 021210</a:t>
            </a:r>
          </a:p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https://doi.org/</a:t>
            </a:r>
            <a:r>
              <a:rPr lang="en-US" sz="1100" b="1" dirty="0">
                <a:hlinkClick r:id="rId6"/>
              </a:rPr>
              <a:t>10</a:t>
            </a:r>
            <a:r>
              <a:rPr lang="en-US" sz="1100" b="1" dirty="0">
                <a:hlinkClick r:id="rId7"/>
              </a:rPr>
              <a:t>.1117/1.JATIS.7.2.021210</a:t>
            </a:r>
            <a:endParaRPr lang="en-US" altLang="en-US" sz="1100" b="1" dirty="0">
              <a:solidFill>
                <a:srgbClr val="003399"/>
              </a:solidFill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Data Sources: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   NASA Exoplanet Archive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Technical Description of Figure:</a:t>
            </a:r>
          </a:p>
          <a:p>
            <a:r>
              <a:rPr lang="en-US" altLang="en-US" sz="1100" b="1" dirty="0">
                <a:solidFill>
                  <a:srgbClr val="003399"/>
                </a:solidFill>
              </a:rPr>
              <a:t>    </a:t>
            </a:r>
            <a:r>
              <a:rPr lang="en-US" altLang="en-US" sz="1100" dirty="0"/>
              <a:t>Adding a </a:t>
            </a:r>
            <a:r>
              <a:rPr lang="en-US" altLang="en-US" sz="1100" dirty="0" err="1"/>
              <a:t>starshade</a:t>
            </a:r>
            <a:r>
              <a:rPr lang="en-US" altLang="en-US" sz="1100" dirty="0"/>
              <a:t> – a 26-m diameter free-flying occulter – to the Roman Space Telescope allows it to detect planets closer to their parent stars, with higher signal-to-noise.  Based on observations of a 16 nearby stars,             a </a:t>
            </a:r>
            <a:r>
              <a:rPr lang="en-US" altLang="en-US" sz="1100" dirty="0" err="1"/>
              <a:t>starshade</a:t>
            </a:r>
            <a:r>
              <a:rPr lang="en-US" altLang="en-US" sz="1100" dirty="0"/>
              <a:t> mission would detect about a dozen planets over a mass range from Earth’s to Jupiter’s.  One or two Earth-mass planets would be detected in their habitable zones (the region where temperatures allow liquid water).   The orbits of these Earth-like planets would be traced over multiple imaging epochs.  Should they be observed         at a favorable phase angle, the Earth-like planets would have their atmospheric composition characterized via       long-exposure spectroscopy.  </a:t>
            </a:r>
          </a:p>
          <a:p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Scientific significance, societal relevance, and relationships to future missions:  </a:t>
            </a:r>
          </a:p>
          <a:p>
            <a:r>
              <a:rPr lang="en-US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  NASA’s Astrophysics Decadal Survey is considering two mission concept studies to detect Earth-like planets –</a:t>
            </a:r>
          </a:p>
          <a:p>
            <a:r>
              <a:rPr lang="en-US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Habitable Exoplanet Observatory (</a:t>
            </a:r>
            <a:r>
              <a:rPr lang="en-US" alt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HabEx</a:t>
            </a:r>
            <a:r>
              <a:rPr lang="en-US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) and the Large Ultraviolet Optical Infrared Surveyor (LUVOIR).</a:t>
            </a:r>
          </a:p>
          <a:p>
            <a:r>
              <a:rPr lang="en-US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While the yield is not as high as for these dedicated flagship missions, a </a:t>
            </a:r>
            <a:r>
              <a:rPr lang="en-US" altLang="en-US" sz="1100" dirty="0" err="1"/>
              <a:t>starshade</a:t>
            </a:r>
            <a:r>
              <a:rPr lang="en-US" altLang="en-US" sz="1100" dirty="0"/>
              <a:t> combined with the </a:t>
            </a:r>
          </a:p>
          <a:p>
            <a:r>
              <a:rPr lang="en-US" altLang="en-US" sz="1100" dirty="0"/>
              <a:t>Roman Space Telescope – the Starshade Rendezvous Probe – is arguably the most promising method </a:t>
            </a:r>
          </a:p>
          <a:p>
            <a:r>
              <a:rPr lang="en-US" altLang="en-US" sz="1100" dirty="0"/>
              <a:t>to detect and characterize an Earth-like planet within the next decade.</a:t>
            </a:r>
            <a:endParaRPr lang="en-US" sz="11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470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theme/theme1.xml><?xml version="1.0" encoding="utf-8"?>
<a:theme xmlns:a="http://schemas.openxmlformats.org/drawingml/2006/main" name="1_Blank">
  <a:themeElements>
    <a:clrScheme name="1_Blank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333399"/>
      </a:folHlink>
    </a:clrScheme>
    <a:fontScheme name="1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lnDef>
  </a:objectDefaults>
  <a:extraClrSchemeLst>
    <a:extraClrScheme>
      <a:clrScheme name="1_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52245</TotalTime>
  <Words>633</Words>
  <Application>Microsoft Macintosh PowerPoint</Application>
  <PresentationFormat>On-screen Show (4:3)</PresentationFormat>
  <Paragraphs>47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Helvetica</vt:lpstr>
      <vt:lpstr>Times</vt:lpstr>
      <vt:lpstr>Wingdings</vt:lpstr>
      <vt:lpstr>1_Blank</vt:lpstr>
      <vt:lpstr>Photo Editor Photo</vt:lpstr>
      <vt:lpstr>Exoplanet Detection with a Starshade Romero-Wolf, Bryden, Seager, Kasdin, et al.</vt:lpstr>
      <vt:lpstr>PowerPoint Presentation</vt:lpstr>
    </vt:vector>
  </TitlesOfParts>
  <Company>NASA HQ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NASA HQ</dc:creator>
  <cp:lastModifiedBy>GB</cp:lastModifiedBy>
  <cp:revision>397</cp:revision>
  <cp:lastPrinted>2019-10-24T18:42:05Z</cp:lastPrinted>
  <dcterms:created xsi:type="dcterms:W3CDTF">2008-11-10T22:26:59Z</dcterms:created>
  <dcterms:modified xsi:type="dcterms:W3CDTF">2021-05-12T21:57:57Z</dcterms:modified>
</cp:coreProperties>
</file>