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19E"/>
    <a:srgbClr val="6CC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>
        <p:scale>
          <a:sx n="100" d="100"/>
          <a:sy n="100" d="100"/>
        </p:scale>
        <p:origin x="6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E037-C929-41BA-BF3C-F0C042751747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D8FB9-68D0-4DE0-B147-C73955B1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01207D-5BDA-4BED-8240-D3FC29C8C6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EE1A8-34CE-4F32-BF25-9D4E96A7F8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-106" charset="0"/>
                <a:ea typeface="ＭＳ Ｐゴシック" pitchFamily="-106" charset="-128"/>
              </a:rPr>
              <a:t>You may add comments here to clarify </a:t>
            </a:r>
            <a:r>
              <a:rPr lang="en-US" altLang="en-US">
                <a:latin typeface="Times" pitchFamily="-106" charset="0"/>
                <a:ea typeface="ＭＳ Ｐゴシック" pitchFamily="-106" charset="-128"/>
              </a:rPr>
              <a:t>the work</a:t>
            </a:r>
            <a:r>
              <a:rPr lang="en-US" altLang="en-US" baseline="0">
                <a:latin typeface="Times" pitchFamily="-106" charset="0"/>
                <a:ea typeface="ＭＳ Ｐゴシック" pitchFamily="-106" charset="-128"/>
              </a:rPr>
              <a:t> or the results.</a:t>
            </a:r>
            <a:endParaRPr lang="en-US" altLang="en-US">
              <a:latin typeface="Times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51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0882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16867" y="3176"/>
            <a:ext cx="818726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818" y="1290639"/>
            <a:ext cx="1046056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30" name="Rectangle 6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11910485" y="0"/>
            <a:ext cx="281516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836083" y="6259513"/>
            <a:ext cx="254000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245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wipe dir="d"/>
  </p:transition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9pPr>
    </p:titleStyle>
    <p:bodyStyle>
      <a:lvl1pPr marL="2825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-106" charset="2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imes" pitchFamily="-106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7575" indent="-1666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2557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59385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hyperlink" Target="https://doi.org/10.1038/s41550-019-0976-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49928"/>
            <a:ext cx="6096000" cy="983371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ea typeface="ＭＳ Ｐゴシック" pitchFamily="-106" charset="-128"/>
              </a:rPr>
              <a:t>Coevolution of Mars’ Atmosphere and Massive CO</a:t>
            </a:r>
            <a:r>
              <a:rPr lang="en-US" altLang="en-US" sz="2400" baseline="-25000" dirty="0">
                <a:ea typeface="ＭＳ Ｐゴシック" pitchFamily="-106" charset="-128"/>
              </a:rPr>
              <a:t>2</a:t>
            </a:r>
            <a:r>
              <a:rPr lang="en-US" altLang="en-US" sz="2400" dirty="0">
                <a:ea typeface="ＭＳ Ｐゴシック" pitchFamily="-106" charset="-128"/>
              </a:rPr>
              <a:t> Ice Deposit</a:t>
            </a:r>
            <a:endParaRPr lang="en-US" altLang="en-US" sz="1800" dirty="0">
              <a:ea typeface="ＭＳ Ｐゴシック" pitchFamily="-106" charset="-128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018485" y="1289446"/>
            <a:ext cx="4775295" cy="5016758"/>
          </a:xfrm>
          <a:prstGeom prst="rect">
            <a:avLst/>
          </a:prstGeom>
          <a:solidFill>
            <a:schemeClr val="bg2">
              <a:lumMod val="60000"/>
              <a:lumOff val="40000"/>
              <a:alpha val="88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Mars has a massive CO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ice deposit buried in its south polar cap that, if released, could significantly change </a:t>
            </a:r>
            <a:r>
              <a:rPr lang="en-US" altLang="en-US" sz="1600" dirty="0">
                <a:solidFill>
                  <a:srgbClr val="FFFFFF"/>
                </a:solidFill>
              </a:rPr>
              <a:t>Mars’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climate. Its existence</a:t>
            </a:r>
            <a:r>
              <a:rPr kumimoji="0" lang="en-US" alt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has remained a mystery since its discovery </a:t>
            </a:r>
            <a:r>
              <a:rPr lang="en-US" altLang="en-US" sz="1600" dirty="0">
                <a:solidFill>
                  <a:srgbClr val="FFFFFF"/>
                </a:solidFill>
              </a:rPr>
              <a:t>nearly ten years ago</a:t>
            </a:r>
            <a:r>
              <a:rPr kumimoji="0" lang="en-US" alt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.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We developed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a new model to track CO</a:t>
            </a:r>
            <a:r>
              <a:rPr kumimoji="0" lang="en-US" altLang="en-US" sz="160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2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exchange between Mars’ atmosphere and CO</a:t>
            </a:r>
            <a:r>
              <a:rPr kumimoji="0" lang="en-US" altLang="en-US" sz="160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2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ice deposit as Mars’ orbit evolves on hundred</a:t>
            </a:r>
            <a:r>
              <a:rPr lang="en-US" altLang="en-US" sz="1600" dirty="0">
                <a:solidFill>
                  <a:srgbClr val="FFFFFF"/>
                </a:solidFill>
              </a:rPr>
              <a:t>-thousand year timescales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. The model closely reproduces the alternating layers of CO</a:t>
            </a:r>
            <a:r>
              <a:rPr kumimoji="0" lang="en-US" altLang="en-US" sz="160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2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and water ice in the buried CO</a:t>
            </a:r>
            <a:r>
              <a:rPr kumimoji="0" lang="en-US" altLang="en-US" sz="160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2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ice observed with NASA’s Shallow Radar instrument.</a:t>
            </a:r>
            <a:endParaRPr kumimoji="0" lang="en-US" altLang="en-US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noProof="0" dirty="0">
                <a:solidFill>
                  <a:srgbClr val="FFFFFF"/>
                </a:solidFill>
              </a:rPr>
              <a:t>The results provide the first observational support for a half-century-old theory </a:t>
            </a:r>
            <a:r>
              <a:rPr lang="en-US" altLang="en-US" sz="1600" dirty="0">
                <a:solidFill>
                  <a:srgbClr val="FFFFFF"/>
                </a:solidFill>
              </a:rPr>
              <a:t>for climate change on Mars, in which orbital variations cause Mars’ atmospheric pressure to vary by more than a factor of ten. We calculate the history of these pressure variations, which control the stability of near-surface liquid water and potentially habitable environments near Mars’ surface.</a:t>
            </a:r>
            <a:endParaRPr lang="en-US" altLang="en-US" sz="1600" noProof="0" dirty="0">
              <a:solidFill>
                <a:srgbClr val="FFFFFF"/>
              </a:solidFill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976724" y="5689165"/>
            <a:ext cx="422385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FFFFFF"/>
                </a:solidFill>
              </a:rPr>
              <a:t>Buhler, P.B., Ingersoll, A.P., </a:t>
            </a:r>
            <a:r>
              <a:rPr lang="en-US" altLang="en-US" sz="900" b="1" dirty="0" err="1">
                <a:solidFill>
                  <a:srgbClr val="FFFFFF"/>
                </a:solidFill>
              </a:rPr>
              <a:t>Piqueux</a:t>
            </a:r>
            <a:r>
              <a:rPr lang="en-US" altLang="en-US" sz="900" b="1" dirty="0">
                <a:solidFill>
                  <a:srgbClr val="FFFFFF"/>
                </a:solidFill>
              </a:rPr>
              <a:t>, S., </a:t>
            </a:r>
            <a:r>
              <a:rPr lang="en-US" altLang="en-US" sz="900" b="1" dirty="0" err="1">
                <a:solidFill>
                  <a:srgbClr val="FFFFFF"/>
                </a:solidFill>
              </a:rPr>
              <a:t>Ehlmann</a:t>
            </a:r>
            <a:r>
              <a:rPr lang="en-US" altLang="en-US" sz="900" b="1" dirty="0">
                <a:solidFill>
                  <a:srgbClr val="FFFFFF"/>
                </a:solidFill>
              </a:rPr>
              <a:t>, B.L., Hayne, P.O. Coevolution of Mars’s atmosphere and massive south polar CO2 ice deposit. Nature Astronomy (2019). </a:t>
            </a:r>
            <a:r>
              <a:rPr lang="en-US" altLang="en-US" sz="900" b="1" dirty="0">
                <a:solidFill>
                  <a:srgbClr val="FFFFFF"/>
                </a:solidFill>
                <a:hlinkClick r:id="rId4"/>
              </a:rPr>
              <a:t>https://doi.org/10.1038/s41550-019-0976-8</a:t>
            </a:r>
            <a:endParaRPr lang="en-US" altLang="en-US" sz="900" b="1" dirty="0">
              <a:solidFill>
                <a:srgbClr val="FFFFFF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 b="1" dirty="0">
              <a:solidFill>
                <a:srgbClr val="FFFF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This work was supported by an award to Peter Buhler  under the NASA Postdoctoral </a:t>
            </a:r>
            <a:r>
              <a:rPr lang="en-US" altLang="en-US" sz="900" b="1" dirty="0">
                <a:solidFill>
                  <a:srgbClr val="FFFFFF"/>
                </a:solidFill>
              </a:rPr>
              <a:t>P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rogram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5272" y="4136088"/>
            <a:ext cx="51520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>
                <a:solidFill>
                  <a:srgbClr val="FFFFFF"/>
                </a:solidFill>
              </a:rPr>
              <a:t>Colorized </a:t>
            </a:r>
            <a:r>
              <a:rPr lang="en-US" altLang="en-US" sz="1400" b="1" dirty="0" err="1">
                <a:solidFill>
                  <a:srgbClr val="FFFFFF"/>
                </a:solidFill>
              </a:rPr>
              <a:t>radargram</a:t>
            </a:r>
            <a:r>
              <a:rPr lang="en-US" altLang="en-US" sz="1400" b="1" dirty="0">
                <a:solidFill>
                  <a:srgbClr val="FFFFFF"/>
                </a:solidFill>
              </a:rPr>
              <a:t> of CO</a:t>
            </a:r>
            <a:r>
              <a:rPr lang="en-US" altLang="en-US" sz="1200" b="1" baseline="-25000" dirty="0">
                <a:solidFill>
                  <a:srgbClr val="FFFFFF"/>
                </a:solidFill>
              </a:rPr>
              <a:t>2</a:t>
            </a:r>
            <a:r>
              <a:rPr lang="en-US" altLang="en-US" sz="1400" b="1" dirty="0">
                <a:solidFill>
                  <a:srgbClr val="FFFFFF"/>
                </a:solidFill>
              </a:rPr>
              <a:t> ice buried within the water ice of Mars’ south polar cap. Note alternating layers of water ice (light blue) and CO</a:t>
            </a:r>
            <a:r>
              <a:rPr lang="en-US" altLang="en-US" sz="1400" b="1" baseline="-25000" dirty="0">
                <a:solidFill>
                  <a:srgbClr val="FFFFFF"/>
                </a:solidFill>
              </a:rPr>
              <a:t>2</a:t>
            </a:r>
            <a:r>
              <a:rPr lang="en-US" altLang="en-US" sz="1400" b="1" dirty="0">
                <a:solidFill>
                  <a:srgbClr val="FFFFFF"/>
                </a:solidFill>
              </a:rPr>
              <a:t> ice (purple).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30DF00-8003-A642-B7A6-42066A27A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4" y="73222"/>
            <a:ext cx="3695700" cy="698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36654C-FAB5-C345-B038-07FB572BE751}"/>
              </a:ext>
            </a:extLst>
          </p:cNvPr>
          <p:cNvSpPr/>
          <p:nvPr/>
        </p:nvSpPr>
        <p:spPr>
          <a:xfrm>
            <a:off x="6685281" y="6481690"/>
            <a:ext cx="5441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 2020 California Institute of Technology. Government sponsorship acknowledged.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8310496" y="860323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+mj-lt"/>
                <a:ea typeface="ＭＳ Ｐゴシック" pitchFamily="-106" charset="-128"/>
              </a:rPr>
              <a:t>Dr. Peter Buhler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5C237-002C-A140-AF05-EB8B2CB7B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7" y="1118993"/>
            <a:ext cx="5372100" cy="287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35271" y="1229655"/>
            <a:ext cx="682906" cy="467251"/>
          </a:xfrm>
          <a:prstGeom prst="rect">
            <a:avLst/>
          </a:prstGeom>
          <a:solidFill>
            <a:srgbClr val="6CCDE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21467" y="1229655"/>
            <a:ext cx="682906" cy="467251"/>
          </a:xfrm>
          <a:prstGeom prst="rect">
            <a:avLst/>
          </a:prstGeom>
          <a:solidFill>
            <a:srgbClr val="84719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835" y="128944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+mj-lt"/>
                <a:ea typeface="ＭＳ Ｐゴシック" pitchFamily="-106" charset="-128"/>
              </a:rPr>
              <a:t>H</a:t>
            </a:r>
            <a:r>
              <a:rPr lang="en-US" altLang="en-US" baseline="-25000" dirty="0">
                <a:solidFill>
                  <a:schemeClr val="bg1"/>
                </a:solidFill>
                <a:latin typeface="+mj-lt"/>
                <a:ea typeface="ＭＳ Ｐゴシック" pitchFamily="-106" charset="-128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+mj-lt"/>
                <a:ea typeface="ＭＳ Ｐゴシック" pitchFamily="-106" charset="-128"/>
              </a:rPr>
              <a:t>O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4983" y="128944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+mj-lt"/>
                <a:ea typeface="ＭＳ Ｐゴシック" pitchFamily="-106" charset="-128"/>
              </a:rPr>
              <a:t>CO</a:t>
            </a:r>
            <a:r>
              <a:rPr lang="en-US" altLang="en-US" baseline="-25000" dirty="0">
                <a:solidFill>
                  <a:schemeClr val="bg1"/>
                </a:solidFill>
                <a:latin typeface="+mj-lt"/>
                <a:ea typeface="ＭＳ Ｐゴシック" pitchFamily="-106" charset="-128"/>
              </a:rPr>
              <a:t>2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2011800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_Blank">
  <a:themeElements>
    <a:clrScheme name="1_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3399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296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Times</vt:lpstr>
      <vt:lpstr>Wingdings</vt:lpstr>
      <vt:lpstr>1_Blank</vt:lpstr>
      <vt:lpstr>Coevolution of Mars’ Atmosphere and Massive CO2 Ice Deposit</vt:lpstr>
    </vt:vector>
  </TitlesOfParts>
  <Manager/>
  <Company>JPL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title name of person submitting highlight</dc:title>
  <dc:subject/>
  <dc:creator>Buratti, Bonnie J (3220)</dc:creator>
  <cp:keywords/>
  <dc:description/>
  <cp:lastModifiedBy>Microsoft Office User</cp:lastModifiedBy>
  <cp:revision>12</cp:revision>
  <dcterms:created xsi:type="dcterms:W3CDTF">2019-05-13T04:20:12Z</dcterms:created>
  <dcterms:modified xsi:type="dcterms:W3CDTF">2020-01-27T20:59:07Z</dcterms:modified>
  <cp:category/>
</cp:coreProperties>
</file>