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68"/>
    <p:restoredTop sz="96875"/>
  </p:normalViewPr>
  <p:slideViewPr>
    <p:cSldViewPr>
      <p:cViewPr varScale="1">
        <p:scale>
          <a:sx n="131" d="100"/>
          <a:sy n="131" d="100"/>
        </p:scale>
        <p:origin x="224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1142/S2251171720500117"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1142/S2251171720500117"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133600" y="163243"/>
            <a:ext cx="7010400" cy="606425"/>
          </a:xfrm>
        </p:spPr>
        <p:txBody>
          <a:bodyPr/>
          <a:lstStyle/>
          <a:p>
            <a:pPr eaLnBrk="1" hangingPunct="1"/>
            <a:r>
              <a:rPr lang="en-US" altLang="en-US" sz="2200" dirty="0">
                <a:solidFill>
                  <a:schemeClr val="tx1"/>
                </a:solidFill>
                <a:ea typeface="ＭＳ Ｐゴシック" pitchFamily="-106" charset="-128"/>
              </a:rPr>
              <a:t>Machine Learning Analysis of Far-IR Spectra</a:t>
            </a:r>
            <a:br>
              <a:rPr lang="en-US" altLang="en-US" sz="2400" dirty="0">
                <a:solidFill>
                  <a:schemeClr val="tx1"/>
                </a:solidFill>
                <a:ea typeface="ＭＳ Ｐゴシック" pitchFamily="-106" charset="-128"/>
              </a:rPr>
            </a:br>
            <a:r>
              <a:rPr lang="en-US" altLang="en-US" sz="1800" dirty="0" err="1">
                <a:solidFill>
                  <a:schemeClr val="tx1"/>
                </a:solidFill>
                <a:ea typeface="ＭＳ Ｐゴシック" pitchFamily="-106" charset="-128"/>
              </a:rPr>
              <a:t>Youngmin</a:t>
            </a:r>
            <a:r>
              <a:rPr lang="en-US" altLang="en-US" sz="1800" dirty="0">
                <a:solidFill>
                  <a:schemeClr val="tx1"/>
                </a:solidFill>
                <a:ea typeface="ＭＳ Ｐゴシック" pitchFamily="-106" charset="-128"/>
              </a:rPr>
              <a:t> </a:t>
            </a:r>
            <a:r>
              <a:rPr lang="en-US" altLang="en-US" sz="1800" dirty="0" err="1">
                <a:solidFill>
                  <a:schemeClr val="tx1"/>
                </a:solidFill>
                <a:ea typeface="ＭＳ Ｐゴシック" pitchFamily="-106" charset="-128"/>
              </a:rPr>
              <a:t>Seo</a:t>
            </a:r>
            <a:r>
              <a:rPr lang="en-US" altLang="en-US" sz="1800" dirty="0">
                <a:solidFill>
                  <a:schemeClr val="tx1"/>
                </a:solidFill>
                <a:ea typeface="ＭＳ Ｐゴシック" pitchFamily="-106" charset="-128"/>
              </a:rPr>
              <a:t> et al.</a:t>
            </a:r>
          </a:p>
        </p:txBody>
      </p:sp>
      <p:sp>
        <p:nvSpPr>
          <p:cNvPr id="3075" name="Text Box 7"/>
          <p:cNvSpPr txBox="1">
            <a:spLocks noChangeArrowheads="1"/>
          </p:cNvSpPr>
          <p:nvPr/>
        </p:nvSpPr>
        <p:spPr bwMode="auto">
          <a:xfrm>
            <a:off x="4778444" y="914400"/>
            <a:ext cx="4365556"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Questions: </a:t>
            </a:r>
            <a:r>
              <a:rPr lang="en-US" altLang="en-US" sz="1600" dirty="0"/>
              <a:t> 		         How does the interstellar medium (ISM) condense into stars?  How do stellar  feedback processes affect the ISM and     drive the evolution of our Galaxy?</a:t>
            </a:r>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sz="1600" dirty="0">
                <a:latin typeface="Arial" panose="020B0604020202020204" pitchFamily="34" charset="0"/>
                <a:cs typeface="Arial" panose="020B0604020202020204" pitchFamily="34" charset="0"/>
              </a:rPr>
              <a:t>The entire library of spectra from the Stratospheric Terahertz Observatory 2 (STO2) balloon-borne mission has been reprocessed with state-of-the-art machine learning techniques.  These algorithms are able to reduce instrumental artifacts within the data, significantly improving the overall data quality.</a:t>
            </a:r>
            <a:endParaRPr lang="en-US" sz="1600" b="1" dirty="0">
              <a:solidFill>
                <a:srgbClr val="0000FF"/>
              </a:solidFill>
              <a:latin typeface="Arial" panose="020B0604020202020204" pitchFamily="34" charset="0"/>
              <a:cs typeface="Arial" panose="020B0604020202020204" pitchFamily="34" charset="0"/>
            </a:endParaRPr>
          </a:p>
          <a:p>
            <a:pPr>
              <a:spcBef>
                <a:spcPct val="50000"/>
              </a:spcBef>
            </a:pPr>
            <a:r>
              <a:rPr lang="en-US" altLang="en-US" sz="1600" b="1" dirty="0">
                <a:solidFill>
                  <a:srgbClr val="0000FF"/>
                </a:solidFill>
              </a:rPr>
              <a:t>Significance: 			         </a:t>
            </a:r>
            <a:r>
              <a:rPr lang="en-US" altLang="en-US" sz="1600" dirty="0">
                <a:latin typeface="Arial" panose="020B0604020202020204" pitchFamily="34" charset="0"/>
                <a:cs typeface="Arial" panose="020B0604020202020204" pitchFamily="34" charset="0"/>
              </a:rPr>
              <a:t> The new data analysis detects much fainter spectral features, enabling a greater science yield from STO2’s library of star-forming region observations.  </a:t>
            </a:r>
            <a:r>
              <a:rPr lang="en-US" sz="1600" dirty="0"/>
              <a:t>For the Carina nebula, for example, mapping the evaporation of the star-forming cloud enabled an estimate of its lifetime.  </a:t>
            </a:r>
            <a:r>
              <a:rPr lang="en-US" altLang="en-US" sz="1600" dirty="0">
                <a:latin typeface="Arial" panose="020B0604020202020204" pitchFamily="34" charset="0"/>
                <a:cs typeface="Arial" panose="020B0604020202020204" pitchFamily="34" charset="0"/>
              </a:rPr>
              <a:t>Similar analysis techniques can potentially be applied to future missions such as the balloon-borne GUSTO and ASTHROS.</a:t>
            </a:r>
          </a:p>
        </p:txBody>
      </p:sp>
      <p:sp>
        <p:nvSpPr>
          <p:cNvPr id="3076" name="Text Box 8"/>
          <p:cNvSpPr txBox="1">
            <a:spLocks noChangeArrowheads="1"/>
          </p:cNvSpPr>
          <p:nvPr/>
        </p:nvSpPr>
        <p:spPr bwMode="auto">
          <a:xfrm>
            <a:off x="167142" y="6103947"/>
            <a:ext cx="4023857"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latin typeface="Arial" panose="020B0604020202020204" pitchFamily="34" charset="0"/>
                <a:cs typeface="Arial" panose="020B0604020202020204" pitchFamily="34" charset="0"/>
              </a:rPr>
              <a:t>Seo</a:t>
            </a:r>
            <a:r>
              <a:rPr lang="en-US" altLang="en-US" sz="900" b="1" dirty="0">
                <a:solidFill>
                  <a:srgbClr val="003399"/>
                </a:solidFill>
                <a:latin typeface="Arial" panose="020B0604020202020204" pitchFamily="34" charset="0"/>
                <a:cs typeface="Arial" panose="020B0604020202020204" pitchFamily="34" charset="0"/>
              </a:rPr>
              <a:t>, Goldsmith, Tolls, et al. (2020), Astron. Instrumentation 9, 3</a:t>
            </a:r>
          </a:p>
          <a:p>
            <a:r>
              <a:rPr lang="en-US" sz="900" b="1" dirty="0">
                <a:latin typeface="Arial" panose="020B0604020202020204" pitchFamily="34" charset="0"/>
                <a:cs typeface="Arial" panose="020B0604020202020204" pitchFamily="34" charset="0"/>
                <a:hlinkClick r:id="rId4"/>
              </a:rPr>
              <a:t>https://doi.org/10.1142/S2251171720500117</a:t>
            </a:r>
            <a:endParaRPr lang="en-US" sz="900" b="1" dirty="0">
              <a:latin typeface="Arial" panose="020B0604020202020204" pitchFamily="34" charset="0"/>
              <a:cs typeface="Arial" panose="020B0604020202020204" pitchFamily="34" charset="0"/>
            </a:endParaRPr>
          </a:p>
          <a:p>
            <a:endParaRPr lang="en-US" sz="700" b="1" dirty="0">
              <a:solidFill>
                <a:srgbClr val="003399"/>
              </a:solidFill>
            </a:endParaRPr>
          </a:p>
          <a:p>
            <a:r>
              <a:rPr lang="en-US" sz="900" b="1" dirty="0">
                <a:solidFill>
                  <a:srgbClr val="003399"/>
                </a:solidFill>
              </a:rPr>
              <a:t>This work was supported by NASA’s Astrophysics and Data Analysis Program (ADAP). </a:t>
            </a:r>
          </a:p>
        </p:txBody>
      </p:sp>
      <p:sp>
        <p:nvSpPr>
          <p:cNvPr id="7" name="Text Box 8"/>
          <p:cNvSpPr txBox="1">
            <a:spLocks noChangeArrowheads="1"/>
          </p:cNvSpPr>
          <p:nvPr/>
        </p:nvSpPr>
        <p:spPr bwMode="auto">
          <a:xfrm>
            <a:off x="168214" y="3620033"/>
            <a:ext cx="4023857"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The original map of the Carina star-forming region (left panel) shows vertical striping and substantial background noise throughout.  The newly created map (right) uses a machine learning algorithm to remove most of the instrumental striping and to greatly reduce the background noise.  The resulting high-quality map reveals that [CII] emission comes from the surfaces of dense clouds, tracing the ionization front of the evaporating star-forming region.</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73"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Rectangle 4">
            <a:extLst>
              <a:ext uri="{FF2B5EF4-FFF2-40B4-BE49-F238E27FC236}">
                <a16:creationId xmlns:a16="http://schemas.microsoft.com/office/drawing/2014/main" id="{6AFE112B-06B2-E248-B51D-126123F30926}"/>
              </a:ext>
            </a:extLst>
          </p:cNvPr>
          <p:cNvSpPr/>
          <p:nvPr/>
        </p:nvSpPr>
        <p:spPr bwMode="auto">
          <a:xfrm>
            <a:off x="3348650" y="2394138"/>
            <a:ext cx="723905" cy="1966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pic>
        <p:nvPicPr>
          <p:cNvPr id="6" name="Picture 5">
            <a:extLst>
              <a:ext uri="{FF2B5EF4-FFF2-40B4-BE49-F238E27FC236}">
                <a16:creationId xmlns:a16="http://schemas.microsoft.com/office/drawing/2014/main" id="{96F54C7E-D539-4943-862A-DF8DF54C6A49}"/>
              </a:ext>
            </a:extLst>
          </p:cNvPr>
          <p:cNvPicPr>
            <a:picLocks noChangeAspect="1"/>
          </p:cNvPicPr>
          <p:nvPr/>
        </p:nvPicPr>
        <p:blipFill>
          <a:blip r:embed="rId7"/>
          <a:stretch>
            <a:fillRect/>
          </a:stretch>
        </p:blipFill>
        <p:spPr>
          <a:xfrm>
            <a:off x="228600" y="965189"/>
            <a:ext cx="4395130" cy="2601917"/>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57"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7848600" cy="550920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Dr. </a:t>
            </a:r>
            <a:r>
              <a:rPr lang="en-US" sz="1100" dirty="0" err="1">
                <a:latin typeface="Arial" panose="020B0604020202020204" pitchFamily="34" charset="0"/>
                <a:cs typeface="Arial" panose="020B0604020202020204" pitchFamily="34" charset="0"/>
              </a:rPr>
              <a:t>Youngmin</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Seo</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Research Scientist</a:t>
            </a:r>
          </a:p>
          <a:p>
            <a:r>
              <a:rPr lang="en-US" sz="1100" dirty="0">
                <a:latin typeface="Arial" panose="020B0604020202020204" pitchFamily="34" charset="0"/>
                <a:cs typeface="Arial" panose="020B0604020202020204" pitchFamily="34" charset="0"/>
              </a:rPr>
              <a:t>    169-506,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youngmin.seo@jpl.nasa.gov</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https://orcid.org/0000-0003-2122-2617</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“Applications of Machine Learning Algorithms in Processing Terahertz Spectroscopic Data”</a:t>
            </a:r>
          </a:p>
          <a:p>
            <a:r>
              <a:rPr lang="en-US" altLang="en-US" sz="1100" b="1" dirty="0">
                <a:solidFill>
                  <a:srgbClr val="003399"/>
                </a:solidFill>
                <a:latin typeface="Arial" panose="020B0604020202020204" pitchFamily="34" charset="0"/>
                <a:cs typeface="Arial" panose="020B0604020202020204" pitchFamily="34" charset="0"/>
              </a:rPr>
              <a:t>    </a:t>
            </a:r>
            <a:r>
              <a:rPr lang="en-US" altLang="en-US" sz="1100" b="1" dirty="0" err="1">
                <a:solidFill>
                  <a:srgbClr val="003399"/>
                </a:solidFill>
                <a:latin typeface="Arial" panose="020B0604020202020204" pitchFamily="34" charset="0"/>
                <a:cs typeface="Arial" panose="020B0604020202020204" pitchFamily="34" charset="0"/>
              </a:rPr>
              <a:t>Seo</a:t>
            </a:r>
            <a:r>
              <a:rPr lang="en-US" altLang="en-US" sz="1100" b="1" dirty="0">
                <a:solidFill>
                  <a:srgbClr val="003399"/>
                </a:solidFill>
                <a:latin typeface="Arial" panose="020B0604020202020204" pitchFamily="34" charset="0"/>
                <a:cs typeface="Arial" panose="020B0604020202020204" pitchFamily="34" charset="0"/>
              </a:rPr>
              <a:t>, Y., Goldsmith, P., Tolls, V., et al. (2020), Journal of Astronomical Instrumentation 9, 3</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6"/>
              </a:rPr>
              <a:t>https://doi.org/10.1142/S2251171720500117</a:t>
            </a:r>
            <a:endParaRPr lang="en-US" sz="1100" b="1"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Stratospheric Terahertz Observatory 2 (STO2)</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altLang="en-US" sz="1100" b="1" dirty="0">
                <a:solidFill>
                  <a:srgbClr val="003399"/>
                </a:solidFill>
              </a:rPr>
              <a:t>    </a:t>
            </a:r>
            <a:r>
              <a:rPr lang="en-US" altLang="en-US" sz="1100" dirty="0"/>
              <a:t>Analysis of the original map of the Carina star-forming region (left panel) is limited by the poor data quality –</a:t>
            </a:r>
          </a:p>
          <a:p>
            <a:r>
              <a:rPr lang="en-US" altLang="en-US" sz="1100" dirty="0"/>
              <a:t>instrumental vertical striping and substantial background noise throughout.  The newly created map (right) uses a convolutional neural network (CNN) to clean the data, removing most of the vertical striping and greatly reducing the background noise.  Spectral fringes have been reduced by more than an order of magnitude, with baseline amplitude          of just a few K.  With this improved map, t</a:t>
            </a:r>
            <a:r>
              <a:rPr lang="en-US" sz="1100" dirty="0"/>
              <a:t>he [CII] emission is found to trace the surfaces of the dense molecular cloud.</a:t>
            </a:r>
            <a:endParaRPr lang="en-US" alt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endParaRPr 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    The balloon-borne STO2 observatory produced a large library of spectra of star-forming regions throughout the Galaxy. While conventional data reduction software can detect prominent features within the spectra, the new machine learning approach presented here detects much fainter features, enabling a greater science yield from the mission.  </a:t>
            </a:r>
          </a:p>
          <a:p>
            <a:r>
              <a:rPr lang="en-US" sz="1100" dirty="0"/>
              <a:t>For the Carina nebula, for example, the [CII] emission is found to originate along the ionization front that is evaporating the star-forming cloud; based on this analysis, the authors estimate that the region will last an additional 20–30 million years.</a:t>
            </a:r>
            <a:endParaRPr lang="en-US" alt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    The new data products, as well as the software used to create them, are publicly available.</a:t>
            </a:r>
          </a:p>
          <a:p>
            <a:r>
              <a:rPr lang="en-US" altLang="en-US" sz="1100" dirty="0">
                <a:latin typeface="Arial" panose="020B0604020202020204" pitchFamily="34" charset="0"/>
                <a:cs typeface="Arial" panose="020B0604020202020204" pitchFamily="34" charset="0"/>
              </a:rPr>
              <a:t>    Similar analysis techniques can potentially be applied to future NASA missions such as GUSTO and ASTHROS.</a:t>
            </a:r>
          </a:p>
          <a:p>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11629</TotalTime>
  <Words>688</Words>
  <Application>Microsoft Macintosh PowerPoint</Application>
  <PresentationFormat>On-screen Show (4:3)</PresentationFormat>
  <Paragraphs>43</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Machine Learning Analysis of Far-IR Spectra Youngmin Seo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401</cp:revision>
  <cp:lastPrinted>2019-10-24T18:42:05Z</cp:lastPrinted>
  <dcterms:created xsi:type="dcterms:W3CDTF">2008-11-10T22:26:59Z</dcterms:created>
  <dcterms:modified xsi:type="dcterms:W3CDTF">2021-01-15T01:20:41Z</dcterms:modified>
</cp:coreProperties>
</file>