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4"/>
  </p:notesMasterIdLst>
  <p:handoutMasterIdLst>
    <p:handoutMasterId r:id="rId5"/>
  </p:handoutMasterIdLst>
  <p:sldIdLst>
    <p:sldId id="536" r:id="rId2"/>
    <p:sldId id="537" r:id="rId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5pPr>
    <a:lvl6pPr marL="2286000" algn="l" defTabSz="914400" rtl="0" eaLnBrk="1" latinLnBrk="0" hangingPunct="1">
      <a:defRPr sz="2400" kern="1200">
        <a:solidFill>
          <a:schemeClr val="tx1"/>
        </a:solidFill>
        <a:latin typeface="Arial" charset="0"/>
        <a:ea typeface="ＭＳ Ｐゴシック" pitchFamily="-106" charset="-128"/>
        <a:cs typeface="+mn-cs"/>
      </a:defRPr>
    </a:lvl6pPr>
    <a:lvl7pPr marL="2743200" algn="l" defTabSz="914400" rtl="0" eaLnBrk="1" latinLnBrk="0" hangingPunct="1">
      <a:defRPr sz="2400" kern="1200">
        <a:solidFill>
          <a:schemeClr val="tx1"/>
        </a:solidFill>
        <a:latin typeface="Arial" charset="0"/>
        <a:ea typeface="ＭＳ Ｐゴシック" pitchFamily="-106" charset="-128"/>
        <a:cs typeface="+mn-cs"/>
      </a:defRPr>
    </a:lvl7pPr>
    <a:lvl8pPr marL="3200400" algn="l" defTabSz="914400" rtl="0" eaLnBrk="1" latinLnBrk="0" hangingPunct="1">
      <a:defRPr sz="2400" kern="1200">
        <a:solidFill>
          <a:schemeClr val="tx1"/>
        </a:solidFill>
        <a:latin typeface="Arial" charset="0"/>
        <a:ea typeface="ＭＳ Ｐゴシック" pitchFamily="-106" charset="-128"/>
        <a:cs typeface="+mn-cs"/>
      </a:defRPr>
    </a:lvl8pPr>
    <a:lvl9pPr marL="3657600" algn="l" defTabSz="914400" rtl="0" eaLnBrk="1" latinLnBrk="0" hangingPunct="1">
      <a:defRPr sz="2400"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a:srgbClr val="FF0552"/>
    <a:srgbClr val="FF9900"/>
    <a:srgbClr val="FF125D"/>
    <a:srgbClr val="C0B37A"/>
    <a:srgbClr val="0066FF"/>
    <a:srgbClr val="F0E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76"/>
    <p:restoredTop sz="96875"/>
  </p:normalViewPr>
  <p:slideViewPr>
    <p:cSldViewPr>
      <p:cViewPr varScale="1">
        <p:scale>
          <a:sx n="131" d="100"/>
          <a:sy n="131" d="100"/>
        </p:scale>
        <p:origin x="208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706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cs typeface="ＭＳ Ｐゴシック" pitchFamily="-106" charset="-128"/>
              </a:defRPr>
            </a:lvl1pPr>
          </a:lstStyle>
          <a:p>
            <a:pPr>
              <a:defRPr/>
            </a:pPr>
            <a:endParaRPr lang="en-US"/>
          </a:p>
        </p:txBody>
      </p:sp>
      <p:sp>
        <p:nvSpPr>
          <p:cNvPr id="706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706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E46C475-8A35-415A-9CA4-2A19E95FA6E7}" type="slidenum">
              <a:rPr lang="en-US"/>
              <a:pPr>
                <a:defRPr/>
              </a:pPr>
              <a:t>‹#›</a:t>
            </a:fld>
            <a:endParaRPr lang="en-US"/>
          </a:p>
        </p:txBody>
      </p:sp>
    </p:spTree>
    <p:extLst>
      <p:ext uri="{BB962C8B-B14F-4D97-AF65-F5344CB8AC3E}">
        <p14:creationId xmlns:p14="http://schemas.microsoft.com/office/powerpoint/2010/main" val="647557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cs typeface="ＭＳ Ｐゴシック" pitchFamily="-106" charset="-128"/>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6A13BC90-0074-43EE-BB9C-DD96ADFE8CE6}" type="slidenum">
              <a:rPr lang="en-US"/>
              <a:pPr>
                <a:defRPr/>
              </a:pPr>
              <a:t>‹#›</a:t>
            </a:fld>
            <a:endParaRPr lang="en-US"/>
          </a:p>
        </p:txBody>
      </p:sp>
    </p:spTree>
    <p:extLst>
      <p:ext uri="{BB962C8B-B14F-4D97-AF65-F5344CB8AC3E}">
        <p14:creationId xmlns:p14="http://schemas.microsoft.com/office/powerpoint/2010/main" val="2022465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742950" indent="-28575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11430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6002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20574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spcBef>
                <a:spcPct val="0"/>
              </a:spcBef>
            </a:pPr>
            <a:fld id="{B101207D-5BDA-4BED-8240-D3FC29C8C655}" type="slidenum">
              <a:rPr lang="en-US" altLang="en-US" smtClean="0">
                <a:latin typeface="Arial" charset="0"/>
              </a:rPr>
              <a:pPr>
                <a:spcBef>
                  <a:spcPct val="0"/>
                </a:spcBef>
              </a:pPr>
              <a:t>1</a:t>
            </a:fld>
            <a:endParaRPr lang="en-US" altLang="en-US">
              <a:latin typeface="Arial" charset="0"/>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lgn="r">
              <a:spcBef>
                <a:spcPct val="0"/>
              </a:spcBef>
            </a:pPr>
            <a:fld id="{DB0EE1A8-34CE-4F32-BF25-9D4E96A7F8DF}" type="slidenum">
              <a:rPr lang="en-US" altLang="en-US">
                <a:latin typeface="Arial" charset="0"/>
              </a:rPr>
              <a:pPr algn="r">
                <a:spcBef>
                  <a:spcPct val="0"/>
                </a:spcBef>
              </a:pPr>
              <a:t>1</a:t>
            </a:fld>
            <a:endParaRPr lang="en-US" altLang="en-US">
              <a:latin typeface="Arial" charset="0"/>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106" charset="0"/>
                <a:ea typeface="ＭＳ Ｐゴシック" pitchFamily="-106" charset="-128"/>
              </a:rPr>
              <a:t>You may add comments here to clarify </a:t>
            </a:r>
            <a:r>
              <a:rPr lang="en-US" altLang="en-US">
                <a:latin typeface="Times" pitchFamily="-106" charset="0"/>
                <a:ea typeface="ＭＳ Ｐゴシック" pitchFamily="-106" charset="-128"/>
              </a:rPr>
              <a:t>the work</a:t>
            </a:r>
            <a:r>
              <a:rPr lang="en-US" altLang="en-US" baseline="0">
                <a:latin typeface="Times" pitchFamily="-106" charset="0"/>
                <a:ea typeface="ＭＳ Ｐゴシック" pitchFamily="-106" charset="-128"/>
              </a:rPr>
              <a:t> or the results.</a:t>
            </a:r>
            <a:endParaRPr lang="en-US" altLang="en-US">
              <a:latin typeface="Times" pitchFamily="-106" charset="0"/>
              <a:ea typeface="ＭＳ Ｐゴシック" pitchFamily="-106" charset="-128"/>
            </a:endParaRPr>
          </a:p>
        </p:txBody>
      </p:sp>
    </p:spTree>
    <p:extLst>
      <p:ext uri="{BB962C8B-B14F-4D97-AF65-F5344CB8AC3E}">
        <p14:creationId xmlns:p14="http://schemas.microsoft.com/office/powerpoint/2010/main" val="322454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A13BC90-0074-43EE-BB9C-DD96ADFE8CE6}" type="slidenum">
              <a:rPr lang="en-US" smtClean="0"/>
              <a:pPr>
                <a:defRPr/>
              </a:pPr>
              <a:t>2</a:t>
            </a:fld>
            <a:endParaRPr lang="en-US"/>
          </a:p>
        </p:txBody>
      </p:sp>
    </p:spTree>
    <p:extLst>
      <p:ext uri="{BB962C8B-B14F-4D97-AF65-F5344CB8AC3E}">
        <p14:creationId xmlns:p14="http://schemas.microsoft.com/office/powerpoint/2010/main" val="400770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88524"/>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787650" y="3175"/>
            <a:ext cx="61404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963613" y="1290638"/>
            <a:ext cx="784542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a:p>
        </p:txBody>
      </p:sp>
      <p:sp>
        <p:nvSpPr>
          <p:cNvPr id="1030" name="Rectangle 6">
            <a:hlinkClick r:id="" action="ppaction://hlinkshowjump?jump=lastslide"/>
          </p:cNvPr>
          <p:cNvSpPr>
            <a:spLocks noChangeArrowheads="1"/>
          </p:cNvSpPr>
          <p:nvPr userDrawn="1"/>
        </p:nvSpPr>
        <p:spPr bwMode="auto">
          <a:xfrm>
            <a:off x="8932863" y="0"/>
            <a:ext cx="211137" cy="25400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a:p>
        </p:txBody>
      </p:sp>
      <p:sp>
        <p:nvSpPr>
          <p:cNvPr id="1031" name="Rectangle 7"/>
          <p:cNvSpPr>
            <a:spLocks noChangeArrowheads="1"/>
          </p:cNvSpPr>
          <p:nvPr/>
        </p:nvSpPr>
        <p:spPr bwMode="auto">
          <a:xfrm>
            <a:off x="-627063" y="6259513"/>
            <a:ext cx="1905001"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r"/>
            <a:endParaRPr lang="en-US" altLang="en-US" sz="1400"/>
          </a:p>
        </p:txBody>
      </p:sp>
      <p:sp>
        <p:nvSpPr>
          <p:cNvPr id="8" name="Line 2"/>
          <p:cNvSpPr>
            <a:spLocks noChangeShapeType="1"/>
          </p:cNvSpPr>
          <p:nvPr userDrawn="1"/>
        </p:nvSpPr>
        <p:spPr bwMode="auto">
          <a:xfrm>
            <a:off x="65088" y="914400"/>
            <a:ext cx="9018587"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78" r:id="rId1"/>
  </p:sldLayoutIdLst>
  <p:transition>
    <p:wipe dir="d"/>
  </p:transition>
  <p:txStyles>
    <p:title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106" charset="2"/>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pitchFamily="-106" charset="0"/>
        <a:buChar char="•"/>
        <a:defRPr sz="2000">
          <a:solidFill>
            <a:schemeClr val="tx1"/>
          </a:solidFill>
          <a:latin typeface="+mn-lt"/>
          <a:ea typeface="ＭＳ Ｐゴシック" pitchFamily="-65"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hyperlink" Target="https://doi.org/10.3847/2041-8213/abd401"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hyperlink" Target="https://doi.org/10.3847/2041-8213/abd401" TargetMode="External"/><Relationship Id="rId5" Type="http://schemas.openxmlformats.org/officeDocument/2006/relationships/image" Target="../media/image1.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2895600" y="154781"/>
            <a:ext cx="6140450" cy="606425"/>
          </a:xfrm>
        </p:spPr>
        <p:txBody>
          <a:bodyPr/>
          <a:lstStyle/>
          <a:p>
            <a:pPr eaLnBrk="1" hangingPunct="1"/>
            <a:r>
              <a:rPr lang="en-US" altLang="en-US" sz="2000" dirty="0">
                <a:solidFill>
                  <a:schemeClr val="tx1"/>
                </a:solidFill>
                <a:ea typeface="ＭＳ Ｐゴシック" pitchFamily="-106" charset="-128"/>
              </a:rPr>
              <a:t>Signal from the Gravitational Wave Background</a:t>
            </a:r>
            <a:br>
              <a:rPr lang="en-US" altLang="en-US" sz="2400" dirty="0">
                <a:solidFill>
                  <a:schemeClr val="tx1"/>
                </a:solidFill>
                <a:ea typeface="ＭＳ Ｐゴシック" pitchFamily="-106" charset="-128"/>
              </a:rPr>
            </a:br>
            <a:r>
              <a:rPr lang="en-US" altLang="en-US" sz="1800" dirty="0">
                <a:solidFill>
                  <a:schemeClr val="tx1"/>
                </a:solidFill>
                <a:ea typeface="ＭＳ Ｐゴシック" pitchFamily="-106" charset="-128"/>
              </a:rPr>
              <a:t>Joseph Simon et al.</a:t>
            </a:r>
          </a:p>
        </p:txBody>
      </p:sp>
      <p:sp>
        <p:nvSpPr>
          <p:cNvPr id="3075" name="Text Box 7"/>
          <p:cNvSpPr txBox="1">
            <a:spLocks noChangeArrowheads="1"/>
          </p:cNvSpPr>
          <p:nvPr/>
        </p:nvSpPr>
        <p:spPr bwMode="auto">
          <a:xfrm>
            <a:off x="4343400" y="1026378"/>
            <a:ext cx="4572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spcBef>
                <a:spcPct val="50000"/>
              </a:spcBef>
            </a:pPr>
            <a:r>
              <a:rPr lang="en-US" altLang="en-US" sz="1600" b="1" dirty="0">
                <a:solidFill>
                  <a:srgbClr val="0000FF"/>
                </a:solidFill>
              </a:rPr>
              <a:t>Science Question: </a:t>
            </a:r>
            <a:r>
              <a:rPr lang="en-US" altLang="en-US" sz="1600" dirty="0"/>
              <a:t> 		         What is the population of gravitational wave-emitting supermassive black hole (SMBH) binaries resulting from mergers of galaxies?</a:t>
            </a:r>
            <a:endParaRPr lang="en-US" altLang="en-US" sz="100" dirty="0"/>
          </a:p>
          <a:p>
            <a:pPr>
              <a:spcBef>
                <a:spcPct val="50000"/>
              </a:spcBef>
            </a:pPr>
            <a:r>
              <a:rPr lang="en-US" altLang="en-US" sz="1600" b="1" dirty="0">
                <a:solidFill>
                  <a:srgbClr val="0000FF"/>
                </a:solidFill>
              </a:rPr>
              <a:t>Data &amp; Results:</a:t>
            </a:r>
            <a:r>
              <a:rPr lang="en-US" altLang="en-US" sz="1600" dirty="0">
                <a:solidFill>
                  <a:srgbClr val="0000FF"/>
                </a:solidFill>
              </a:rPr>
              <a:t>  			      </a:t>
            </a:r>
            <a:r>
              <a:rPr lang="en-US" altLang="en-US" sz="1600" dirty="0"/>
              <a:t>       Over 12.5 years, 47 millisecond radio pulsars were observed.  The precise arrival times of the radio pulses were analyzed for contributions from gravitational wave signals produced by SMBH binaries with ~1 year orbital periods.   The analysis found strong evidence for a common signal in all pulse arrival times, consistent with a population of SMBH binaries emitting gravitational waves.</a:t>
            </a:r>
            <a:endParaRPr lang="en-US" altLang="en-US" sz="1600" b="1" dirty="0">
              <a:solidFill>
                <a:srgbClr val="0000FF"/>
              </a:solidFill>
            </a:endParaRPr>
          </a:p>
          <a:p>
            <a:pPr>
              <a:spcBef>
                <a:spcPct val="50000"/>
              </a:spcBef>
            </a:pPr>
            <a:r>
              <a:rPr lang="en-US" altLang="en-US" sz="1600" b="1" dirty="0">
                <a:solidFill>
                  <a:srgbClr val="0000FF"/>
                </a:solidFill>
              </a:rPr>
              <a:t>Significance:</a:t>
            </a:r>
          </a:p>
          <a:p>
            <a:pPr>
              <a:spcBef>
                <a:spcPts val="0"/>
              </a:spcBef>
            </a:pPr>
            <a:r>
              <a:rPr lang="en-US" altLang="en-US" sz="1600" dirty="0"/>
              <a:t>The observations are consistent with, though not yet conclusive for, the expected signal from a population of SMBH binaries.  Additional data already exist to confirm this result, which will then constrain SMBH interactions and merger time scales.</a:t>
            </a:r>
            <a:endParaRPr lang="en-US" sz="1600" dirty="0"/>
          </a:p>
        </p:txBody>
      </p:sp>
      <p:sp>
        <p:nvSpPr>
          <p:cNvPr id="3076" name="Text Box 8"/>
          <p:cNvSpPr txBox="1">
            <a:spLocks noChangeArrowheads="1"/>
          </p:cNvSpPr>
          <p:nvPr/>
        </p:nvSpPr>
        <p:spPr bwMode="auto">
          <a:xfrm>
            <a:off x="169368" y="6166247"/>
            <a:ext cx="41740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altLang="en-US" sz="900" b="1" dirty="0" err="1">
                <a:solidFill>
                  <a:srgbClr val="003399"/>
                </a:solidFill>
                <a:latin typeface="Arial" panose="020B0604020202020204" pitchFamily="34" charset="0"/>
                <a:cs typeface="Arial" panose="020B0604020202020204" pitchFamily="34" charset="0"/>
              </a:rPr>
              <a:t>Arzoumanion</a:t>
            </a:r>
            <a:r>
              <a:rPr lang="en-US" altLang="en-US" sz="900" b="1" dirty="0">
                <a:solidFill>
                  <a:srgbClr val="003399"/>
                </a:solidFill>
                <a:latin typeface="Arial" panose="020B0604020202020204" pitchFamily="34" charset="0"/>
                <a:cs typeface="Arial" panose="020B0604020202020204" pitchFamily="34" charset="0"/>
              </a:rPr>
              <a:t>, et al. (2020), ApJL 905, L34</a:t>
            </a:r>
          </a:p>
          <a:p>
            <a:r>
              <a:rPr lang="en-US" sz="900" b="1" dirty="0">
                <a:latin typeface="Arial" panose="020B0604020202020204" pitchFamily="34" charset="0"/>
                <a:cs typeface="Arial" panose="020B0604020202020204" pitchFamily="34" charset="0"/>
                <a:hlinkClick r:id="rId4"/>
              </a:rPr>
              <a:t>https://doi.org/</a:t>
            </a:r>
            <a:r>
              <a:rPr lang="en-US" sz="900" b="1" dirty="0">
                <a:hlinkClick r:id="rId4"/>
              </a:rPr>
              <a:t>10.3847/2041-8213/abd401</a:t>
            </a:r>
            <a:endParaRPr lang="en-US" sz="900" b="1" dirty="0"/>
          </a:p>
          <a:p>
            <a:endParaRPr lang="en-US" sz="700" b="1" dirty="0">
              <a:solidFill>
                <a:srgbClr val="003399"/>
              </a:solidFill>
            </a:endParaRPr>
          </a:p>
          <a:p>
            <a:r>
              <a:rPr lang="en-US" sz="900" b="1" dirty="0">
                <a:solidFill>
                  <a:srgbClr val="003399"/>
                </a:solidFill>
              </a:rPr>
              <a:t>This work was supported by JPL’s internal funding.</a:t>
            </a:r>
            <a:endParaRPr lang="en-US" altLang="en-US" sz="900" b="1" dirty="0">
              <a:solidFill>
                <a:srgbClr val="FF0000"/>
              </a:solidFill>
            </a:endParaRPr>
          </a:p>
        </p:txBody>
      </p:sp>
      <p:sp>
        <p:nvSpPr>
          <p:cNvPr id="7" name="Text Box 8"/>
          <p:cNvSpPr txBox="1">
            <a:spLocks noChangeArrowheads="1"/>
          </p:cNvSpPr>
          <p:nvPr/>
        </p:nvSpPr>
        <p:spPr bwMode="auto">
          <a:xfrm>
            <a:off x="167144" y="4077831"/>
            <a:ext cx="402385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altLang="en-US" sz="1400" b="1" dirty="0">
                <a:solidFill>
                  <a:srgbClr val="003399"/>
                </a:solidFill>
              </a:rPr>
              <a:t>Millisecond pulsars emit radio pulses with a stability that allows pulse arrival times to be predicted over decadal time scales.</a:t>
            </a:r>
          </a:p>
          <a:p>
            <a:r>
              <a:rPr lang="en-US" altLang="en-US" sz="1400" b="1" dirty="0">
                <a:solidFill>
                  <a:srgbClr val="003399"/>
                </a:solidFill>
              </a:rPr>
              <a:t>A set of precisely timed millisecond pulsars is a gravitational wave detector, with ‘‘arms” formed from Earth-pulsar lines of sight.  Orbiting supermassive black holes produce gravitational waves that are detected by their distortions in the Earth-pulsar detector arms.</a:t>
            </a:r>
          </a:p>
        </p:txBody>
      </p:sp>
      <p:graphicFrame>
        <p:nvGraphicFramePr>
          <p:cNvPr id="9" name="Object 20"/>
          <p:cNvGraphicFramePr>
            <a:graphicFrameLocks noChangeAspect="1"/>
          </p:cNvGraphicFramePr>
          <p:nvPr>
            <p:extLst>
              <p:ext uri="{D42A27DB-BD31-4B8C-83A1-F6EECF244321}">
                <p14:modId xmlns:p14="http://schemas.microsoft.com/office/powerpoint/2010/main" val="2539429089"/>
              </p:ext>
            </p:extLst>
          </p:nvPr>
        </p:nvGraphicFramePr>
        <p:xfrm>
          <a:off x="80901" y="124619"/>
          <a:ext cx="735013" cy="666750"/>
        </p:xfrm>
        <a:graphic>
          <a:graphicData uri="http://schemas.openxmlformats.org/presentationml/2006/ole">
            <mc:AlternateContent xmlns:mc="http://schemas.openxmlformats.org/markup-compatibility/2006">
              <mc:Choice xmlns:v="urn:schemas-microsoft-com:vml" Requires="v">
                <p:oleObj spid="_x0000_s1169" name="Photo Editor Photo" r:id="rId5" imgW="1523810" imgH="1380952" progId="">
                  <p:embed/>
                </p:oleObj>
              </mc:Choice>
              <mc:Fallback>
                <p:oleObj name="Photo Editor Photo" r:id="rId5" imgW="1523810" imgH="138095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01" y="124619"/>
                        <a:ext cx="735013" cy="6667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TextBox 2">
            <a:extLst>
              <a:ext uri="{FF2B5EF4-FFF2-40B4-BE49-F238E27FC236}">
                <a16:creationId xmlns:a16="http://schemas.microsoft.com/office/drawing/2014/main" id="{D59754EA-CA09-9F4A-9945-4B7156BC7FCC}"/>
              </a:ext>
            </a:extLst>
          </p:cNvPr>
          <p:cNvSpPr txBox="1"/>
          <p:nvPr/>
        </p:nvSpPr>
        <p:spPr>
          <a:xfrm>
            <a:off x="640424" y="3905324"/>
            <a:ext cx="2941831" cy="230832"/>
          </a:xfrm>
          <a:prstGeom prst="rect">
            <a:avLst/>
          </a:prstGeom>
          <a:noFill/>
        </p:spPr>
        <p:txBody>
          <a:bodyPr wrap="none" rtlCol="0">
            <a:spAutoFit/>
          </a:bodyPr>
          <a:lstStyle/>
          <a:p>
            <a:r>
              <a:rPr lang="en-US" sz="900" dirty="0"/>
              <a:t>Reproduced with permission from </a:t>
            </a:r>
            <a:r>
              <a:rPr lang="en-US" sz="900" dirty="0" err="1"/>
              <a:t>NANOGrav</a:t>
            </a:r>
            <a:r>
              <a:rPr lang="en-US" sz="900" dirty="0"/>
              <a:t>/T. Klein</a:t>
            </a:r>
          </a:p>
        </p:txBody>
      </p:sp>
      <p:sp>
        <p:nvSpPr>
          <p:cNvPr id="5" name="Rectangle 4">
            <a:extLst>
              <a:ext uri="{FF2B5EF4-FFF2-40B4-BE49-F238E27FC236}">
                <a16:creationId xmlns:a16="http://schemas.microsoft.com/office/drawing/2014/main" id="{6AFE112B-06B2-E248-B51D-126123F30926}"/>
              </a:ext>
            </a:extLst>
          </p:cNvPr>
          <p:cNvSpPr/>
          <p:nvPr/>
        </p:nvSpPr>
        <p:spPr bwMode="auto">
          <a:xfrm>
            <a:off x="3348650" y="2394138"/>
            <a:ext cx="723905" cy="19666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 name="Rectangle 3">
            <a:extLst>
              <a:ext uri="{FF2B5EF4-FFF2-40B4-BE49-F238E27FC236}">
                <a16:creationId xmlns:a16="http://schemas.microsoft.com/office/drawing/2014/main" id="{2B2274BE-4A16-B144-B908-0B6EC6647CDF}"/>
              </a:ext>
            </a:extLst>
          </p:cNvPr>
          <p:cNvSpPr>
            <a:spLocks noChangeArrowheads="1"/>
          </p:cNvSpPr>
          <p:nvPr/>
        </p:nvSpPr>
        <p:spPr bwMode="auto">
          <a:xfrm>
            <a:off x="762000" y="221396"/>
            <a:ext cx="2324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sz="1300">
                <a:solidFill>
                  <a:schemeClr val="tx1"/>
                </a:solidFill>
                <a:latin typeface="Times New Roman" pitchFamily="18" charset="0"/>
                <a:ea typeface="MS PGothic" pitchFamily="34" charset="-128"/>
              </a:defRPr>
            </a:lvl1pPr>
            <a:lvl2pPr marL="742950" indent="-285750" eaLnBrk="0" hangingPunct="0">
              <a:defRPr sz="1300">
                <a:solidFill>
                  <a:schemeClr val="tx1"/>
                </a:solidFill>
                <a:latin typeface="Times New Roman" pitchFamily="18" charset="0"/>
                <a:ea typeface="MS PGothic" pitchFamily="34" charset="-128"/>
              </a:defRPr>
            </a:lvl2pPr>
            <a:lvl3pPr marL="1143000" indent="-228600" eaLnBrk="0" hangingPunct="0">
              <a:defRPr sz="1300">
                <a:solidFill>
                  <a:schemeClr val="tx1"/>
                </a:solidFill>
                <a:latin typeface="Times New Roman" pitchFamily="18" charset="0"/>
                <a:ea typeface="MS PGothic" pitchFamily="34" charset="-128"/>
              </a:defRPr>
            </a:lvl3pPr>
            <a:lvl4pPr marL="1600200" indent="-228600" eaLnBrk="0" hangingPunct="0">
              <a:defRPr sz="1300">
                <a:solidFill>
                  <a:schemeClr val="tx1"/>
                </a:solidFill>
                <a:latin typeface="Times New Roman" pitchFamily="18" charset="0"/>
                <a:ea typeface="MS PGothic" pitchFamily="34" charset="-128"/>
              </a:defRPr>
            </a:lvl4pPr>
            <a:lvl5pPr marL="2057400" indent="-228600" eaLnBrk="0" hangingPunct="0">
              <a:defRPr sz="13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3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3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3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300">
                <a:solidFill>
                  <a:schemeClr val="tx1"/>
                </a:solidFill>
                <a:latin typeface="Times New Roman" pitchFamily="18" charset="0"/>
                <a:ea typeface="MS PGothic" pitchFamily="34" charset="-128"/>
              </a:defRPr>
            </a:lvl9pPr>
          </a:lstStyle>
          <a:p>
            <a:pPr>
              <a:defRPr/>
            </a:pPr>
            <a:r>
              <a:rPr lang="en-US" altLang="en-US" sz="800" dirty="0">
                <a:solidFill>
                  <a:schemeClr val="accent2"/>
                </a:solidFill>
                <a:latin typeface="Helvetica" pitchFamily="1" charset="0"/>
              </a:rPr>
              <a:t>National Aeronautics and Space Administration</a:t>
            </a:r>
          </a:p>
          <a:p>
            <a:pPr>
              <a:defRPr/>
            </a:pPr>
            <a:r>
              <a:rPr lang="en-US" altLang="en-US" sz="800" b="1" dirty="0">
                <a:solidFill>
                  <a:schemeClr val="accent2"/>
                </a:solidFill>
                <a:latin typeface="Helvetica" pitchFamily="1" charset="0"/>
              </a:rPr>
              <a:t>Jet Propulsion Laboratory</a:t>
            </a:r>
          </a:p>
          <a:p>
            <a:pPr>
              <a:defRPr/>
            </a:pPr>
            <a:r>
              <a:rPr lang="en-US" altLang="en-US" sz="800" b="1" dirty="0">
                <a:solidFill>
                  <a:schemeClr val="accent2"/>
                </a:solidFill>
                <a:latin typeface="Helvetica" pitchFamily="1" charset="0"/>
              </a:rPr>
              <a:t>California Institute of Technology</a:t>
            </a:r>
            <a:endParaRPr lang="en-US" altLang="en-US" sz="800" b="1" dirty="0">
              <a:latin typeface="Helvetica" pitchFamily="1" charset="0"/>
            </a:endParaRPr>
          </a:p>
        </p:txBody>
      </p:sp>
      <p:pic>
        <p:nvPicPr>
          <p:cNvPr id="6" name="Picture 5">
            <a:extLst>
              <a:ext uri="{FF2B5EF4-FFF2-40B4-BE49-F238E27FC236}">
                <a16:creationId xmlns:a16="http://schemas.microsoft.com/office/drawing/2014/main" id="{14F5CA8A-A291-E743-8C34-E0C224479B30}"/>
              </a:ext>
            </a:extLst>
          </p:cNvPr>
          <p:cNvPicPr>
            <a:picLocks noChangeAspect="1"/>
          </p:cNvPicPr>
          <p:nvPr/>
        </p:nvPicPr>
        <p:blipFill>
          <a:blip r:embed="rId7"/>
          <a:stretch>
            <a:fillRect/>
          </a:stretch>
        </p:blipFill>
        <p:spPr>
          <a:xfrm>
            <a:off x="631915" y="950085"/>
            <a:ext cx="2958850" cy="2971388"/>
          </a:xfrm>
          <a:prstGeom prst="rect">
            <a:avLst/>
          </a:prstGeom>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0"/>
          <p:cNvGraphicFramePr>
            <a:graphicFrameLocks noChangeAspect="1"/>
          </p:cNvGraphicFramePr>
          <p:nvPr/>
        </p:nvGraphicFramePr>
        <p:xfrm>
          <a:off x="80901" y="124619"/>
          <a:ext cx="735013" cy="666750"/>
        </p:xfrm>
        <a:graphic>
          <a:graphicData uri="http://schemas.openxmlformats.org/presentationml/2006/ole">
            <mc:AlternateContent xmlns:mc="http://schemas.openxmlformats.org/markup-compatibility/2006">
              <mc:Choice xmlns:v="urn:schemas-microsoft-com:vml" Requires="v">
                <p:oleObj spid="_x0000_s2152" name="Photo Editor Photo" r:id="rId4" imgW="1523810" imgH="1380952" progId="">
                  <p:embed/>
                </p:oleObj>
              </mc:Choice>
              <mc:Fallback>
                <p:oleObj name="Photo Editor Photo" r:id="rId4" imgW="1523810" imgH="138095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01" y="124619"/>
                        <a:ext cx="735013" cy="6667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Rectangle 3"/>
          <p:cNvSpPr>
            <a:spLocks noChangeArrowheads="1"/>
          </p:cNvSpPr>
          <p:nvPr/>
        </p:nvSpPr>
        <p:spPr bwMode="auto">
          <a:xfrm>
            <a:off x="762000" y="221396"/>
            <a:ext cx="2324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sz="1300">
                <a:solidFill>
                  <a:schemeClr val="tx1"/>
                </a:solidFill>
                <a:latin typeface="Times New Roman" pitchFamily="18" charset="0"/>
                <a:ea typeface="MS PGothic" pitchFamily="34" charset="-128"/>
              </a:defRPr>
            </a:lvl1pPr>
            <a:lvl2pPr marL="742950" indent="-285750" eaLnBrk="0" hangingPunct="0">
              <a:defRPr sz="1300">
                <a:solidFill>
                  <a:schemeClr val="tx1"/>
                </a:solidFill>
                <a:latin typeface="Times New Roman" pitchFamily="18" charset="0"/>
                <a:ea typeface="MS PGothic" pitchFamily="34" charset="-128"/>
              </a:defRPr>
            </a:lvl2pPr>
            <a:lvl3pPr marL="1143000" indent="-228600" eaLnBrk="0" hangingPunct="0">
              <a:defRPr sz="1300">
                <a:solidFill>
                  <a:schemeClr val="tx1"/>
                </a:solidFill>
                <a:latin typeface="Times New Roman" pitchFamily="18" charset="0"/>
                <a:ea typeface="MS PGothic" pitchFamily="34" charset="-128"/>
              </a:defRPr>
            </a:lvl3pPr>
            <a:lvl4pPr marL="1600200" indent="-228600" eaLnBrk="0" hangingPunct="0">
              <a:defRPr sz="1300">
                <a:solidFill>
                  <a:schemeClr val="tx1"/>
                </a:solidFill>
                <a:latin typeface="Times New Roman" pitchFamily="18" charset="0"/>
                <a:ea typeface="MS PGothic" pitchFamily="34" charset="-128"/>
              </a:defRPr>
            </a:lvl4pPr>
            <a:lvl5pPr marL="2057400" indent="-228600" eaLnBrk="0" hangingPunct="0">
              <a:defRPr sz="13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3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3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3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300">
                <a:solidFill>
                  <a:schemeClr val="tx1"/>
                </a:solidFill>
                <a:latin typeface="Times New Roman" pitchFamily="18" charset="0"/>
                <a:ea typeface="MS PGothic" pitchFamily="34" charset="-128"/>
              </a:defRPr>
            </a:lvl9pPr>
          </a:lstStyle>
          <a:p>
            <a:pPr>
              <a:defRPr/>
            </a:pPr>
            <a:r>
              <a:rPr lang="en-US" altLang="en-US" sz="800" dirty="0">
                <a:solidFill>
                  <a:schemeClr val="accent2"/>
                </a:solidFill>
                <a:latin typeface="Helvetica" pitchFamily="1" charset="0"/>
              </a:rPr>
              <a:t>National Aeronautics and Space Administration</a:t>
            </a:r>
          </a:p>
          <a:p>
            <a:pPr>
              <a:defRPr/>
            </a:pPr>
            <a:r>
              <a:rPr lang="en-US" altLang="en-US" sz="800" b="1" dirty="0">
                <a:solidFill>
                  <a:schemeClr val="accent2"/>
                </a:solidFill>
                <a:latin typeface="Helvetica" pitchFamily="1" charset="0"/>
              </a:rPr>
              <a:t>Jet Propulsion Laboratory</a:t>
            </a:r>
          </a:p>
          <a:p>
            <a:pPr>
              <a:defRPr/>
            </a:pPr>
            <a:r>
              <a:rPr lang="en-US" altLang="en-US" sz="800" b="1" dirty="0">
                <a:solidFill>
                  <a:schemeClr val="accent2"/>
                </a:solidFill>
                <a:latin typeface="Helvetica" pitchFamily="1" charset="0"/>
              </a:rPr>
              <a:t>California Institute of Technology</a:t>
            </a:r>
            <a:endParaRPr lang="en-US" altLang="en-US" sz="800" b="1" dirty="0">
              <a:latin typeface="Helvetica" pitchFamily="1" charset="0"/>
            </a:endParaRPr>
          </a:p>
        </p:txBody>
      </p:sp>
      <p:sp>
        <p:nvSpPr>
          <p:cNvPr id="5" name="TextBox 4"/>
          <p:cNvSpPr txBox="1"/>
          <p:nvPr/>
        </p:nvSpPr>
        <p:spPr>
          <a:xfrm>
            <a:off x="457200" y="914400"/>
            <a:ext cx="8229600" cy="5663089"/>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Corresponding author:</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Secondary Contact:</a:t>
            </a:r>
          </a:p>
          <a:p>
            <a:r>
              <a:rPr lang="en-US" sz="1100" dirty="0">
                <a:latin typeface="Arial" panose="020B0604020202020204" pitchFamily="34" charset="0"/>
                <a:cs typeface="Arial" panose="020B0604020202020204" pitchFamily="34" charset="0"/>
              </a:rPr>
              <a:t>    Dr. Joseph Simon			    Dr. Joseph Lazio 		</a:t>
            </a:r>
          </a:p>
          <a:p>
            <a:r>
              <a:rPr lang="en-US" sz="1100" dirty="0">
                <a:latin typeface="Arial" panose="020B0604020202020204" pitchFamily="34" charset="0"/>
                <a:cs typeface="Arial" panose="020B0604020202020204" pitchFamily="34" charset="0"/>
              </a:rPr>
              <a:t>    University of Colorado, Boulder		    Chief Scientist for the Interplanetary Network Directorate</a:t>
            </a:r>
          </a:p>
          <a:p>
            <a:r>
              <a:rPr lang="en-US" sz="1100" dirty="0">
                <a:latin typeface="Arial" panose="020B0604020202020204" pitchFamily="34" charset="0"/>
                <a:cs typeface="Arial" panose="020B0604020202020204" pitchFamily="34" charset="0"/>
              </a:rPr>
              <a:t>    200 Colorado Ave., Boulder, CO 80309 		    Jet Propulsion Laboratory </a:t>
            </a:r>
          </a:p>
          <a:p>
            <a:r>
              <a:rPr lang="en-US" sz="1100" dirty="0">
                <a:latin typeface="Arial" panose="020B0604020202020204" pitchFamily="34" charset="0"/>
                <a:cs typeface="Arial" panose="020B0604020202020204" pitchFamily="34" charset="0"/>
              </a:rPr>
              <a:t>    https://orcid.org/0000-0003-1407-6607		    M/S 67-201, 4800 Oak Grove Dr., Pasadena, CA 91109</a:t>
            </a:r>
          </a:p>
          <a:p>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joe.simon@nanograv.org</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Joseph.Lazio@jpl.nasa.gov</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		    </a:t>
            </a:r>
          </a:p>
          <a:p>
            <a:r>
              <a:rPr lang="en-US" sz="1100" b="1" dirty="0">
                <a:latin typeface="Arial" panose="020B0604020202020204" pitchFamily="34" charset="0"/>
                <a:cs typeface="Arial" panose="020B0604020202020204" pitchFamily="34" charset="0"/>
              </a:rPr>
              <a:t>Citation:</a:t>
            </a:r>
            <a:r>
              <a:rPr lang="en-US" sz="1100" dirty="0">
                <a:latin typeface="Arial" panose="020B0604020202020204" pitchFamily="34" charset="0"/>
                <a:cs typeface="Arial" panose="020B0604020202020204" pitchFamily="34" charset="0"/>
              </a:rPr>
              <a:t>  </a:t>
            </a:r>
          </a:p>
          <a:p>
            <a:r>
              <a:rPr lang="en-US" altLang="en-US" sz="1100" b="1" dirty="0">
                <a:solidFill>
                  <a:srgbClr val="003399"/>
                </a:solidFill>
                <a:latin typeface="Arial" panose="020B0604020202020204" pitchFamily="34" charset="0"/>
                <a:cs typeface="Arial" panose="020B0604020202020204" pitchFamily="34" charset="0"/>
              </a:rPr>
              <a:t>    “The </a:t>
            </a:r>
            <a:r>
              <a:rPr lang="en-US" altLang="en-US" sz="1100" b="1" dirty="0" err="1">
                <a:solidFill>
                  <a:srgbClr val="003399"/>
                </a:solidFill>
                <a:latin typeface="Arial" panose="020B0604020202020204" pitchFamily="34" charset="0"/>
                <a:cs typeface="Arial" panose="020B0604020202020204" pitchFamily="34" charset="0"/>
              </a:rPr>
              <a:t>NANOGrav</a:t>
            </a:r>
            <a:r>
              <a:rPr lang="en-US" altLang="en-US" sz="1100" b="1" dirty="0">
                <a:solidFill>
                  <a:srgbClr val="003399"/>
                </a:solidFill>
                <a:latin typeface="Arial" panose="020B0604020202020204" pitchFamily="34" charset="0"/>
                <a:cs typeface="Arial" panose="020B0604020202020204" pitchFamily="34" charset="0"/>
              </a:rPr>
              <a:t> 12.5-year Data Set: Search for an Isotropic Stochastic Gravitational-wave Background”</a:t>
            </a:r>
          </a:p>
          <a:p>
            <a:r>
              <a:rPr lang="en-US" altLang="en-US" sz="1100" b="1" dirty="0">
                <a:solidFill>
                  <a:srgbClr val="003399"/>
                </a:solidFill>
                <a:latin typeface="Arial" panose="020B0604020202020204" pitchFamily="34" charset="0"/>
                <a:cs typeface="Arial" panose="020B0604020202020204" pitchFamily="34" charset="0"/>
              </a:rPr>
              <a:t>    </a:t>
            </a:r>
            <a:r>
              <a:rPr lang="en-US" altLang="en-US" sz="1100" b="1" dirty="0" err="1">
                <a:solidFill>
                  <a:srgbClr val="003399"/>
                </a:solidFill>
                <a:latin typeface="Arial" panose="020B0604020202020204" pitchFamily="34" charset="0"/>
                <a:cs typeface="Arial" panose="020B0604020202020204" pitchFamily="34" charset="0"/>
              </a:rPr>
              <a:t>Arzoumanion</a:t>
            </a:r>
            <a:r>
              <a:rPr lang="en-US" altLang="en-US" sz="1100" b="1" dirty="0">
                <a:solidFill>
                  <a:srgbClr val="003399"/>
                </a:solidFill>
                <a:latin typeface="Arial" panose="020B0604020202020204" pitchFamily="34" charset="0"/>
                <a:cs typeface="Arial" panose="020B0604020202020204" pitchFamily="34" charset="0"/>
              </a:rPr>
              <a:t>, Z., Baker, P.T., Blumer, H., et al. (2020), ApJL 905, L34</a:t>
            </a:r>
          </a:p>
          <a:p>
            <a:r>
              <a:rPr lang="en-US" sz="1100" b="1"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hlinkClick r:id="rId6"/>
              </a:rPr>
              <a:t>https://doi.org/</a:t>
            </a:r>
            <a:r>
              <a:rPr lang="en-US" sz="1100" b="1" dirty="0">
                <a:hlinkClick r:id="rId6"/>
              </a:rPr>
              <a:t>10.3847/2041-8213/abd401</a:t>
            </a:r>
            <a:endParaRPr lang="en-US" sz="500" dirty="0">
              <a:solidFill>
                <a:srgbClr val="FF0000"/>
              </a:solidFill>
              <a:latin typeface="Arial" panose="020B0604020202020204" pitchFamily="34" charset="0"/>
              <a:cs typeface="Arial" panose="020B0604020202020204" pitchFamily="34" charset="0"/>
            </a:endParaRPr>
          </a:p>
          <a:p>
            <a:r>
              <a:rPr lang="en-US" sz="1100" dirty="0">
                <a:solidFill>
                  <a:srgbClr val="FF0000"/>
                </a:solidFill>
                <a:latin typeface="Arial" panose="020B0604020202020204" pitchFamily="34" charset="0"/>
                <a:cs typeface="Arial" panose="020B0604020202020204" pitchFamily="34" charset="0"/>
              </a:rPr>
              <a:t>      </a:t>
            </a:r>
            <a:r>
              <a:rPr lang="en-US" sz="1100" b="1" dirty="0">
                <a:solidFill>
                  <a:srgbClr val="003399"/>
                </a:solidFill>
                <a:latin typeface="Arial" panose="020B0604020202020204" pitchFamily="34" charset="0"/>
                <a:cs typeface="Arial" panose="020B0604020202020204" pitchFamily="34" charset="0"/>
              </a:rPr>
              <a:t>also see: </a:t>
            </a:r>
          </a:p>
          <a:p>
            <a:r>
              <a:rPr lang="en-US" sz="1100" b="1" dirty="0">
                <a:solidFill>
                  <a:srgbClr val="003399"/>
                </a:solidFill>
                <a:latin typeface="Arial" panose="020B0604020202020204" pitchFamily="34" charset="0"/>
                <a:cs typeface="Arial" panose="020B0604020202020204" pitchFamily="34" charset="0"/>
              </a:rPr>
              <a:t>    https://www.jpl.nasa.gov/news/gravitational-wave-search-finds-tantalizing-new-clue</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Data Sources: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    NANOGrav – the North American Nanohertz Observatory for Gravitational Waves</a:t>
            </a:r>
          </a:p>
          <a:p>
            <a:r>
              <a:rPr lang="en-US" sz="1100" dirty="0">
                <a:latin typeface="Arial" panose="020B0604020202020204" pitchFamily="34" charset="0"/>
                <a:cs typeface="Arial" panose="020B0604020202020204" pitchFamily="34" charset="0"/>
              </a:rPr>
              <a:t>    Arecibo Observatory</a:t>
            </a:r>
          </a:p>
          <a:p>
            <a:r>
              <a:rPr lang="en-US" sz="1100" dirty="0">
                <a:latin typeface="Arial" panose="020B0604020202020204" pitchFamily="34" charset="0"/>
                <a:cs typeface="Arial" panose="020B0604020202020204" pitchFamily="34" charset="0"/>
              </a:rPr>
              <a:t>    Green Bank Observatory (GBT)</a:t>
            </a:r>
          </a:p>
          <a:p>
            <a:r>
              <a:rPr lang="en-US" sz="1100" dirty="0">
                <a:latin typeface="Arial" panose="020B0604020202020204" pitchFamily="34" charset="0"/>
                <a:cs typeface="Arial" panose="020B0604020202020204" pitchFamily="34" charset="0"/>
              </a:rPr>
              <a:t>    National Radio Astronomy Observatory (NRAO)</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Technical Description of Figure:</a:t>
            </a:r>
          </a:p>
          <a:p>
            <a:r>
              <a:rPr lang="en-US" altLang="en-US" sz="1100" dirty="0"/>
              <a:t>    Millisecond pulsars emit radio pulses with a stability that allows pulse arrival times to be predicted over decadal time scales.</a:t>
            </a:r>
          </a:p>
          <a:p>
            <a:r>
              <a:rPr lang="en-US" altLang="en-US" sz="1100" dirty="0"/>
              <a:t>A set of precisely timed millisecond pulsars is a gravitational wave detector, with ”arms” formed from Earth-pulsar lines of sight.  Orbiting supermassive black holes (SMBH) produce nanohertz gravitational waves that are detected by their distortions in the Earth-pulsar detector arms.</a:t>
            </a:r>
            <a:endParaRPr lang="en-US" sz="1100" b="1" dirty="0">
              <a:latin typeface="Arial" panose="020B0604020202020204" pitchFamily="34" charset="0"/>
              <a:cs typeface="Arial" panose="020B0604020202020204" pitchFamily="34" charset="0"/>
            </a:endParaRPr>
          </a:p>
          <a:p>
            <a:pPr>
              <a:spcBef>
                <a:spcPts val="600"/>
              </a:spcBef>
            </a:pPr>
            <a:r>
              <a:rPr lang="en-US" sz="1100" b="1" dirty="0">
                <a:latin typeface="Arial" panose="020B0604020202020204" pitchFamily="34" charset="0"/>
                <a:cs typeface="Arial" panose="020B0604020202020204" pitchFamily="34" charset="0"/>
              </a:rPr>
              <a:t>Scientific significance, societal relevance, and relationships to future missions:  </a:t>
            </a:r>
            <a:endParaRPr lang="en-US" sz="1100" dirty="0">
              <a:latin typeface="Arial" panose="020B0604020202020204" pitchFamily="34" charset="0"/>
              <a:cs typeface="Arial" panose="020B0604020202020204" pitchFamily="34" charset="0"/>
            </a:endParaRPr>
          </a:p>
          <a:p>
            <a:r>
              <a:rPr lang="en-US" altLang="en-US" sz="1100" dirty="0">
                <a:latin typeface="Arial" panose="020B0604020202020204" pitchFamily="34" charset="0"/>
                <a:cs typeface="Arial" panose="020B0604020202020204" pitchFamily="34" charset="0"/>
              </a:rPr>
              <a:t>    The observations are consistent with, though not yet conclusive for, the expected signal from a population of SMBH binaries.  Additional data already exist to confirm this result, which will then constrain SMBH interactions and merger time scales.  </a:t>
            </a:r>
          </a:p>
          <a:p>
            <a:r>
              <a:rPr lang="en-US" altLang="en-US" sz="1100" dirty="0">
                <a:latin typeface="Arial" panose="020B0604020202020204" pitchFamily="34" charset="0"/>
                <a:cs typeface="Arial" panose="020B0604020202020204" pitchFamily="34" charset="0"/>
              </a:rPr>
              <a:t>Much of this work was led by a JPL postdoctoral researcher and built upon a foundation developed by previous Einstein Fellows.</a:t>
            </a:r>
          </a:p>
          <a:p>
            <a:pPr>
              <a:spcBef>
                <a:spcPts val="600"/>
              </a:spcBef>
            </a:pPr>
            <a:r>
              <a:rPr lang="en-US" altLang="en-US" sz="1100" b="1" dirty="0">
                <a:latin typeface="Arial" panose="020B0604020202020204" pitchFamily="34" charset="0"/>
                <a:cs typeface="Arial" panose="020B0604020202020204" pitchFamily="34" charset="0"/>
              </a:rPr>
              <a:t>Historical Note:</a:t>
            </a:r>
          </a:p>
          <a:p>
            <a:r>
              <a:rPr lang="en-US" altLang="en-US" sz="1100" dirty="0">
                <a:latin typeface="Arial" panose="020B0604020202020204" pitchFamily="34" charset="0"/>
                <a:cs typeface="Arial" panose="020B0604020202020204" pitchFamily="34" charset="0"/>
              </a:rPr>
              <a:t>    The first such “pulsar timing array” was constructed by JPL researchers, but prior to the discovery of millisecond pulsars,             so it was not sensitive enough to detect gravitational waves from supermassive black hole binaries.</a:t>
            </a:r>
          </a:p>
        </p:txBody>
      </p:sp>
    </p:spTree>
    <p:extLst>
      <p:ext uri="{BB962C8B-B14F-4D97-AF65-F5344CB8AC3E}">
        <p14:creationId xmlns:p14="http://schemas.microsoft.com/office/powerpoint/2010/main" val="16047004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1_Blank">
  <a:themeElements>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19554</TotalTime>
  <Words>699</Words>
  <Application>Microsoft Macintosh PowerPoint</Application>
  <PresentationFormat>On-screen Show (4:3)</PresentationFormat>
  <Paragraphs>50</Paragraphs>
  <Slides>2</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8" baseType="lpstr">
      <vt:lpstr>Arial</vt:lpstr>
      <vt:lpstr>Helvetica</vt:lpstr>
      <vt:lpstr>Times</vt:lpstr>
      <vt:lpstr>Wingdings</vt:lpstr>
      <vt:lpstr>1_Blank</vt:lpstr>
      <vt:lpstr>Photo Editor Photo</vt:lpstr>
      <vt:lpstr>Signal from the Gravitational Wave Background Joseph Simon et al.</vt:lpstr>
      <vt:lpstr>PowerPoint Presentation</vt:lpstr>
    </vt:vector>
  </TitlesOfParts>
  <Company>NASA HQ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HQ</dc:creator>
  <cp:lastModifiedBy>GB</cp:lastModifiedBy>
  <cp:revision>400</cp:revision>
  <cp:lastPrinted>2019-10-24T18:42:05Z</cp:lastPrinted>
  <dcterms:created xsi:type="dcterms:W3CDTF">2008-11-10T22:26:59Z</dcterms:created>
  <dcterms:modified xsi:type="dcterms:W3CDTF">2021-04-08T04:33:36Z</dcterms:modified>
</cp:coreProperties>
</file>