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8288000" cy="1117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lvl1pPr>
    <a:lvl2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lvl2pPr>
    <a:lvl3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lvl3pPr>
    <a:lvl4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lvl4pPr>
    <a:lvl5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lvl5pPr>
    <a:lvl6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lvl6pPr>
    <a:lvl7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lvl7pPr>
    <a:lvl8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lvl8pPr>
    <a:lvl9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b="def" i="def"/>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b="def" i="def"/>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0" name="Shape 20"/>
          <p:cNvSpPr/>
          <p:nvPr>
            <p:ph type="sldImg"/>
          </p:nvPr>
        </p:nvSpPr>
        <p:spPr>
          <a:xfrm>
            <a:off x="1143000" y="685800"/>
            <a:ext cx="4572000" cy="3429000"/>
          </a:xfrm>
          <a:prstGeom prst="rect">
            <a:avLst/>
          </a:prstGeom>
        </p:spPr>
        <p:txBody>
          <a:bodyPr/>
          <a:lstStyle/>
          <a:p>
            <a:pPr/>
          </a:p>
        </p:txBody>
      </p:sp>
      <p:sp>
        <p:nvSpPr>
          <p:cNvPr id="21" name="Shape 2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490132" latinLnBrk="0">
      <a:defRPr>
        <a:latin typeface="+mj-lt"/>
        <a:ea typeface="+mj-ea"/>
        <a:cs typeface="+mj-cs"/>
        <a:sym typeface="Calibri"/>
      </a:defRPr>
    </a:lvl1pPr>
    <a:lvl2pPr indent="228600" defTabSz="1490132" latinLnBrk="0">
      <a:defRPr>
        <a:latin typeface="+mj-lt"/>
        <a:ea typeface="+mj-ea"/>
        <a:cs typeface="+mj-cs"/>
        <a:sym typeface="Calibri"/>
      </a:defRPr>
    </a:lvl2pPr>
    <a:lvl3pPr indent="457200" defTabSz="1490132" latinLnBrk="0">
      <a:defRPr>
        <a:latin typeface="+mj-lt"/>
        <a:ea typeface="+mj-ea"/>
        <a:cs typeface="+mj-cs"/>
        <a:sym typeface="Calibri"/>
      </a:defRPr>
    </a:lvl3pPr>
    <a:lvl4pPr indent="685800" defTabSz="1490132" latinLnBrk="0">
      <a:defRPr>
        <a:latin typeface="+mj-lt"/>
        <a:ea typeface="+mj-ea"/>
        <a:cs typeface="+mj-cs"/>
        <a:sym typeface="Calibri"/>
      </a:defRPr>
    </a:lvl4pPr>
    <a:lvl5pPr indent="914400" defTabSz="1490132" latinLnBrk="0">
      <a:defRPr>
        <a:latin typeface="+mj-lt"/>
        <a:ea typeface="+mj-ea"/>
        <a:cs typeface="+mj-cs"/>
        <a:sym typeface="Calibri"/>
      </a:defRPr>
    </a:lvl5pPr>
    <a:lvl6pPr indent="1143000" defTabSz="1490132" latinLnBrk="0">
      <a:defRPr>
        <a:latin typeface="+mj-lt"/>
        <a:ea typeface="+mj-ea"/>
        <a:cs typeface="+mj-cs"/>
        <a:sym typeface="Calibri"/>
      </a:defRPr>
    </a:lvl6pPr>
    <a:lvl7pPr indent="1371600" defTabSz="1490132" latinLnBrk="0">
      <a:defRPr>
        <a:latin typeface="+mj-lt"/>
        <a:ea typeface="+mj-ea"/>
        <a:cs typeface="+mj-cs"/>
        <a:sym typeface="Calibri"/>
      </a:defRPr>
    </a:lvl7pPr>
    <a:lvl8pPr indent="1600200" defTabSz="1490132" latinLnBrk="0">
      <a:defRPr>
        <a:latin typeface="+mj-lt"/>
        <a:ea typeface="+mj-ea"/>
        <a:cs typeface="+mj-cs"/>
        <a:sym typeface="Calibri"/>
      </a:defRPr>
    </a:lvl8pPr>
    <a:lvl9pPr indent="1828800" defTabSz="1490132" latinLnBrk="0">
      <a:defRPr>
        <a:latin typeface="+mj-lt"/>
        <a:ea typeface="+mj-ea"/>
        <a:cs typeface="+mj-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 name="Shape 30"/>
          <p:cNvSpPr/>
          <p:nvPr>
            <p:ph type="sldImg"/>
          </p:nvPr>
        </p:nvSpPr>
        <p:spPr>
          <a:prstGeom prst="rect">
            <a:avLst/>
          </a:prstGeom>
        </p:spPr>
        <p:txBody>
          <a:bodyPr/>
          <a:lstStyle/>
          <a:p>
            <a:pPr/>
          </a:p>
        </p:txBody>
      </p:sp>
      <p:sp>
        <p:nvSpPr>
          <p:cNvPr id="31" name="Shape 31"/>
          <p:cNvSpPr/>
          <p:nvPr>
            <p:ph type="body" sz="quarter" idx="1"/>
          </p:nvPr>
        </p:nvSpPr>
        <p:spPr>
          <a:prstGeom prst="rect">
            <a:avLst/>
          </a:prstGeom>
        </p:spPr>
        <p:txBody>
          <a:bodyPr/>
          <a:lstStyle>
            <a:lvl1pPr defTabSz="914400">
              <a:defRPr sz="1200">
                <a:latin typeface="Times Roman"/>
                <a:ea typeface="Times Roman"/>
                <a:cs typeface="Times Roman"/>
                <a:sym typeface="Times Roman"/>
              </a:defRPr>
            </a:lvl1pPr>
          </a:lstStyle>
          <a:p>
            <a:pPr/>
            <a:r>
              <a:t>Link to paper: https://www.liebertpub.com/doi/10.1089/ast.2020.2386</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5"/>
          <p:cNvSpPr/>
          <p:nvPr/>
        </p:nvSpPr>
        <p:spPr>
          <a:xfrm>
            <a:off x="0" y="444500"/>
            <a:ext cx="18288000" cy="10287000"/>
          </a:xfrm>
          <a:prstGeom prst="rect">
            <a:avLst/>
          </a:prstGeom>
          <a:ln w="12700">
            <a:solidFill>
              <a:srgbClr val="000000"/>
            </a:solidFill>
            <a:miter/>
          </a:ln>
        </p:spPr>
        <p:txBody>
          <a:bodyPr lIns="68579" tIns="68579" rIns="68579" bIns="68579" anchor="ctr"/>
          <a:lstStyle/>
          <a:p>
            <a:pPr>
              <a:defRPr sz="3800">
                <a:latin typeface="Arial"/>
                <a:ea typeface="Arial"/>
                <a:cs typeface="Arial"/>
                <a:sym typeface="Arial"/>
              </a:defRPr>
            </a:pPr>
          </a:p>
        </p:txBody>
      </p:sp>
      <p:sp>
        <p:nvSpPr>
          <p:cNvPr id="3" name="Rectangle 6">
            <a:hlinkClick r:id="" invalidUrl="" action="ppaction://hlinkshowjump?jump=lastslide" tgtFrame="" tooltip="" history="1" highlightClick="0" endSnd="0"/>
          </p:cNvPr>
          <p:cNvSpPr/>
          <p:nvPr/>
        </p:nvSpPr>
        <p:spPr>
          <a:xfrm>
            <a:off x="17865726" y="444500"/>
            <a:ext cx="422276" cy="381000"/>
          </a:xfrm>
          <a:prstGeom prst="rect">
            <a:avLst/>
          </a:prstGeom>
          <a:solidFill>
            <a:schemeClr val="accent1">
              <a:alpha val="0"/>
            </a:schemeClr>
          </a:solidFill>
          <a:ln w="12700">
            <a:miter lim="400000"/>
          </a:ln>
        </p:spPr>
        <p:txBody>
          <a:bodyPr lIns="68579" tIns="68579" rIns="68579" bIns="68579" anchor="ctr"/>
          <a:lstStyle/>
          <a:p>
            <a:pPr>
              <a:defRPr sz="3800">
                <a:latin typeface="Arial"/>
                <a:ea typeface="Arial"/>
                <a:cs typeface="Arial"/>
                <a:sym typeface="Arial"/>
              </a:defRPr>
            </a:pPr>
          </a:p>
        </p:txBody>
      </p:sp>
      <p:sp>
        <p:nvSpPr>
          <p:cNvPr id="4" name="Line 2"/>
          <p:cNvSpPr/>
          <p:nvPr/>
        </p:nvSpPr>
        <p:spPr>
          <a:xfrm>
            <a:off x="130176" y="1816100"/>
            <a:ext cx="18037177" cy="0"/>
          </a:xfrm>
          <a:prstGeom prst="line">
            <a:avLst/>
          </a:prstGeom>
          <a:ln w="50800">
            <a:solidFill>
              <a:srgbClr val="000000"/>
            </a:solidFill>
          </a:ln>
        </p:spPr>
        <p:txBody>
          <a:bodyPr lIns="45718" tIns="45718" rIns="45718" bIns="45718"/>
          <a:lstStyle/>
          <a:p>
            <a:pPr/>
          </a:p>
        </p:txBody>
      </p:sp>
      <p:sp>
        <p:nvSpPr>
          <p:cNvPr id="5" name="Title Text"/>
          <p:cNvSpPr txBox="1"/>
          <p:nvPr>
            <p:ph type="title"/>
          </p:nvPr>
        </p:nvSpPr>
        <p:spPr>
          <a:xfrm>
            <a:off x="2740025" y="1254712"/>
            <a:ext cx="14630400" cy="2718977"/>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nchor="ctr"/>
          <a:lstStyle/>
          <a:p>
            <a:pPr/>
            <a:r>
              <a:t>Title Text</a:t>
            </a:r>
          </a:p>
        </p:txBody>
      </p:sp>
      <p:sp>
        <p:nvSpPr>
          <p:cNvPr id="6" name="Body Level One…"/>
          <p:cNvSpPr txBox="1"/>
          <p:nvPr>
            <p:ph type="body" idx="1"/>
          </p:nvPr>
        </p:nvSpPr>
        <p:spPr>
          <a:xfrm>
            <a:off x="10207625" y="3973688"/>
            <a:ext cx="7162800" cy="7202313"/>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12702269" y="9780835"/>
            <a:ext cx="404131" cy="396380"/>
          </a:xfrm>
          <a:prstGeom prst="rect">
            <a:avLst/>
          </a:prstGeom>
          <a:ln w="12700">
            <a:miter lim="400000"/>
          </a:ln>
        </p:spPr>
        <p:txBody>
          <a:bodyPr wrap="none" lIns="68579" tIns="68579" rIns="68579" bIns="68579" anchor="ctr">
            <a:spAutoFit/>
          </a:bodyPr>
          <a:lstStyle>
            <a:lvl1pPr algn="r">
              <a:defRPr sz="1800">
                <a:latin typeface="Arial"/>
                <a:ea typeface="Arial"/>
                <a:cs typeface="Arial"/>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r" defTabSz="1490132" rtl="0" latinLnBrk="0">
        <a:lnSpc>
          <a:spcPct val="85000"/>
        </a:lnSpc>
        <a:spcBef>
          <a:spcPts val="0"/>
        </a:spcBef>
        <a:spcAft>
          <a:spcPts val="0"/>
        </a:spcAft>
        <a:buClrTx/>
        <a:buSzTx/>
        <a:buFontTx/>
        <a:buNone/>
        <a:tabLst/>
        <a:defRPr b="1" baseline="0" cap="none" i="0" spc="0" strike="noStrike" sz="4800" u="none">
          <a:solidFill>
            <a:srgbClr val="FFFFFF"/>
          </a:solidFill>
          <a:uFillTx/>
          <a:latin typeface="Arial"/>
          <a:ea typeface="Arial"/>
          <a:cs typeface="Arial"/>
          <a:sym typeface="Arial"/>
        </a:defRPr>
      </a:lvl1pPr>
      <a:lvl2pPr marL="0" marR="0" indent="0" algn="r" defTabSz="1490132" rtl="0" latinLnBrk="0">
        <a:lnSpc>
          <a:spcPct val="85000"/>
        </a:lnSpc>
        <a:spcBef>
          <a:spcPts val="0"/>
        </a:spcBef>
        <a:spcAft>
          <a:spcPts val="0"/>
        </a:spcAft>
        <a:buClrTx/>
        <a:buSzTx/>
        <a:buFontTx/>
        <a:buNone/>
        <a:tabLst/>
        <a:defRPr b="1" baseline="0" cap="none" i="0" spc="0" strike="noStrike" sz="4800" u="none">
          <a:solidFill>
            <a:srgbClr val="FFFFFF"/>
          </a:solidFill>
          <a:uFillTx/>
          <a:latin typeface="Arial"/>
          <a:ea typeface="Arial"/>
          <a:cs typeface="Arial"/>
          <a:sym typeface="Arial"/>
        </a:defRPr>
      </a:lvl2pPr>
      <a:lvl3pPr marL="0" marR="0" indent="0" algn="r" defTabSz="1490132" rtl="0" latinLnBrk="0">
        <a:lnSpc>
          <a:spcPct val="85000"/>
        </a:lnSpc>
        <a:spcBef>
          <a:spcPts val="0"/>
        </a:spcBef>
        <a:spcAft>
          <a:spcPts val="0"/>
        </a:spcAft>
        <a:buClrTx/>
        <a:buSzTx/>
        <a:buFontTx/>
        <a:buNone/>
        <a:tabLst/>
        <a:defRPr b="1" baseline="0" cap="none" i="0" spc="0" strike="noStrike" sz="4800" u="none">
          <a:solidFill>
            <a:srgbClr val="FFFFFF"/>
          </a:solidFill>
          <a:uFillTx/>
          <a:latin typeface="Arial"/>
          <a:ea typeface="Arial"/>
          <a:cs typeface="Arial"/>
          <a:sym typeface="Arial"/>
        </a:defRPr>
      </a:lvl3pPr>
      <a:lvl4pPr marL="0" marR="0" indent="0" algn="r" defTabSz="1490132" rtl="0" latinLnBrk="0">
        <a:lnSpc>
          <a:spcPct val="85000"/>
        </a:lnSpc>
        <a:spcBef>
          <a:spcPts val="0"/>
        </a:spcBef>
        <a:spcAft>
          <a:spcPts val="0"/>
        </a:spcAft>
        <a:buClrTx/>
        <a:buSzTx/>
        <a:buFontTx/>
        <a:buNone/>
        <a:tabLst/>
        <a:defRPr b="1" baseline="0" cap="none" i="0" spc="0" strike="noStrike" sz="4800" u="none">
          <a:solidFill>
            <a:srgbClr val="FFFFFF"/>
          </a:solidFill>
          <a:uFillTx/>
          <a:latin typeface="Arial"/>
          <a:ea typeface="Arial"/>
          <a:cs typeface="Arial"/>
          <a:sym typeface="Arial"/>
        </a:defRPr>
      </a:lvl4pPr>
      <a:lvl5pPr marL="0" marR="0" indent="0" algn="r" defTabSz="1490132" rtl="0" latinLnBrk="0">
        <a:lnSpc>
          <a:spcPct val="85000"/>
        </a:lnSpc>
        <a:spcBef>
          <a:spcPts val="0"/>
        </a:spcBef>
        <a:spcAft>
          <a:spcPts val="0"/>
        </a:spcAft>
        <a:buClrTx/>
        <a:buSzTx/>
        <a:buFontTx/>
        <a:buNone/>
        <a:tabLst/>
        <a:defRPr b="1" baseline="0" cap="none" i="0" spc="0" strike="noStrike" sz="4800" u="none">
          <a:solidFill>
            <a:srgbClr val="FFFFFF"/>
          </a:solidFill>
          <a:uFillTx/>
          <a:latin typeface="Arial"/>
          <a:ea typeface="Arial"/>
          <a:cs typeface="Arial"/>
          <a:sym typeface="Arial"/>
        </a:defRPr>
      </a:lvl5pPr>
      <a:lvl6pPr marL="0" marR="0" indent="0" algn="r" defTabSz="1490132" rtl="0" latinLnBrk="0">
        <a:lnSpc>
          <a:spcPct val="85000"/>
        </a:lnSpc>
        <a:spcBef>
          <a:spcPts val="0"/>
        </a:spcBef>
        <a:spcAft>
          <a:spcPts val="0"/>
        </a:spcAft>
        <a:buClrTx/>
        <a:buSzTx/>
        <a:buFontTx/>
        <a:buNone/>
        <a:tabLst/>
        <a:defRPr b="1" baseline="0" cap="none" i="0" spc="0" strike="noStrike" sz="4800" u="none">
          <a:solidFill>
            <a:srgbClr val="FFFFFF"/>
          </a:solidFill>
          <a:uFillTx/>
          <a:latin typeface="Arial"/>
          <a:ea typeface="Arial"/>
          <a:cs typeface="Arial"/>
          <a:sym typeface="Arial"/>
        </a:defRPr>
      </a:lvl6pPr>
      <a:lvl7pPr marL="0" marR="0" indent="0" algn="r" defTabSz="1490132" rtl="0" latinLnBrk="0">
        <a:lnSpc>
          <a:spcPct val="85000"/>
        </a:lnSpc>
        <a:spcBef>
          <a:spcPts val="0"/>
        </a:spcBef>
        <a:spcAft>
          <a:spcPts val="0"/>
        </a:spcAft>
        <a:buClrTx/>
        <a:buSzTx/>
        <a:buFontTx/>
        <a:buNone/>
        <a:tabLst/>
        <a:defRPr b="1" baseline="0" cap="none" i="0" spc="0" strike="noStrike" sz="4800" u="none">
          <a:solidFill>
            <a:srgbClr val="FFFFFF"/>
          </a:solidFill>
          <a:uFillTx/>
          <a:latin typeface="Arial"/>
          <a:ea typeface="Arial"/>
          <a:cs typeface="Arial"/>
          <a:sym typeface="Arial"/>
        </a:defRPr>
      </a:lvl7pPr>
      <a:lvl8pPr marL="0" marR="0" indent="0" algn="r" defTabSz="1490132" rtl="0" latinLnBrk="0">
        <a:lnSpc>
          <a:spcPct val="85000"/>
        </a:lnSpc>
        <a:spcBef>
          <a:spcPts val="0"/>
        </a:spcBef>
        <a:spcAft>
          <a:spcPts val="0"/>
        </a:spcAft>
        <a:buClrTx/>
        <a:buSzTx/>
        <a:buFontTx/>
        <a:buNone/>
        <a:tabLst/>
        <a:defRPr b="1" baseline="0" cap="none" i="0" spc="0" strike="noStrike" sz="4800" u="none">
          <a:solidFill>
            <a:srgbClr val="FFFFFF"/>
          </a:solidFill>
          <a:uFillTx/>
          <a:latin typeface="Arial"/>
          <a:ea typeface="Arial"/>
          <a:cs typeface="Arial"/>
          <a:sym typeface="Arial"/>
        </a:defRPr>
      </a:lvl8pPr>
      <a:lvl9pPr marL="0" marR="0" indent="0" algn="r" defTabSz="1490132" rtl="0" latinLnBrk="0">
        <a:lnSpc>
          <a:spcPct val="85000"/>
        </a:lnSpc>
        <a:spcBef>
          <a:spcPts val="0"/>
        </a:spcBef>
        <a:spcAft>
          <a:spcPts val="0"/>
        </a:spcAft>
        <a:buClrTx/>
        <a:buSzTx/>
        <a:buFontTx/>
        <a:buNone/>
        <a:tabLst/>
        <a:defRPr b="1" baseline="0" cap="none" i="0" spc="0" strike="noStrike" sz="4800" u="none">
          <a:solidFill>
            <a:srgbClr val="FFFFFF"/>
          </a:solidFill>
          <a:uFillTx/>
          <a:latin typeface="Arial"/>
          <a:ea typeface="Arial"/>
          <a:cs typeface="Arial"/>
          <a:sym typeface="Arial"/>
        </a:defRPr>
      </a:lvl9pPr>
    </p:titleStyle>
    <p:bodyStyle>
      <a:lvl1pPr marL="460491" marR="0" indent="-460491" algn="l" defTabSz="1490132" rtl="0" latinLnBrk="0">
        <a:lnSpc>
          <a:spcPct val="85000"/>
        </a:lnSpc>
        <a:spcBef>
          <a:spcPts val="7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1pPr>
      <a:lvl2pPr marL="780415" marR="0" indent="-383540" algn="l" defTabSz="1490132" rtl="0" latinLnBrk="0">
        <a:lnSpc>
          <a:spcPct val="85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2pPr>
      <a:lvl3pPr marL="1017587" marR="0" indent="-266700" algn="l" defTabSz="1490132" rtl="0" latinLnBrk="0">
        <a:lnSpc>
          <a:spcPct val="85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3pPr>
      <a:lvl4pPr marL="1390014" marR="0" indent="-358139" algn="l" defTabSz="1490132" rtl="0" latinLnBrk="0">
        <a:lnSpc>
          <a:spcPct val="85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4pPr>
      <a:lvl5pPr marL="1728152" marR="0" indent="-358139" algn="l" defTabSz="1490132" rtl="0" latinLnBrk="0">
        <a:lnSpc>
          <a:spcPct val="85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5pPr>
      <a:lvl6pPr marL="2185352" marR="0" indent="-358139" algn="l" defTabSz="1490132" rtl="0" latinLnBrk="0">
        <a:lnSpc>
          <a:spcPct val="85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6pPr>
      <a:lvl7pPr marL="2642552" marR="0" indent="-358139" algn="l" defTabSz="1490132" rtl="0" latinLnBrk="0">
        <a:lnSpc>
          <a:spcPct val="85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7pPr>
      <a:lvl8pPr marL="3099752" marR="0" indent="-358139" algn="l" defTabSz="1490132" rtl="0" latinLnBrk="0">
        <a:lnSpc>
          <a:spcPct val="85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8pPr>
      <a:lvl9pPr marL="3556951" marR="0" indent="-358139" algn="l" defTabSz="1490132" rtl="0" latinLnBrk="0">
        <a:lnSpc>
          <a:spcPct val="85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9pPr>
    </p:bodyStyle>
    <p:otherStyle>
      <a:lvl1pPr marL="0" marR="0" indent="0" algn="r" defTabSz="1490132"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1pPr>
      <a:lvl2pPr marL="0" marR="0" indent="0" algn="r" defTabSz="1490132"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2pPr>
      <a:lvl3pPr marL="0" marR="0" indent="0" algn="r" defTabSz="1490132"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3pPr>
      <a:lvl4pPr marL="0" marR="0" indent="0" algn="r" defTabSz="1490132"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4pPr>
      <a:lvl5pPr marL="0" marR="0" indent="0" algn="r" defTabSz="1490132"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5pPr>
      <a:lvl6pPr marL="0" marR="0" indent="0" algn="r" defTabSz="1490132"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6pPr>
      <a:lvl7pPr marL="0" marR="0" indent="0" algn="r" defTabSz="1490132"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7pPr>
      <a:lvl8pPr marL="0" marR="0" indent="0" algn="r" defTabSz="1490132"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8pPr>
      <a:lvl9pPr marL="0" marR="0" indent="0" algn="r" defTabSz="1490132"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 Id="rId4" Type="http://schemas.openxmlformats.org/officeDocument/2006/relationships/hyperlink" Target="https://doi.org/10.1089/ast.2020.2386" TargetMode="External"/><Relationship Id="rId5" Type="http://schemas.openxmlformats.org/officeDocument/2006/relationships/image" Target="../media/image1.png"/><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sp>
        <p:nvSpPr>
          <p:cNvPr id="23" name="Rectangle 4"/>
          <p:cNvSpPr txBox="1"/>
          <p:nvPr>
            <p:ph type="title" idx="4294967295"/>
          </p:nvPr>
        </p:nvSpPr>
        <p:spPr>
          <a:xfrm>
            <a:off x="4860634" y="762461"/>
            <a:ext cx="13198765" cy="909639"/>
          </a:xfrm>
          <a:prstGeom prst="rect">
            <a:avLst/>
          </a:prstGeom>
        </p:spPr>
        <p:txBody>
          <a:bodyPr>
            <a:normAutofit fontScale="100000" lnSpcReduction="0"/>
          </a:bodyPr>
          <a:lstStyle/>
          <a:p>
            <a:pPr algn="ctr" defTabSz="1430527">
              <a:defRPr sz="3000"/>
            </a:pPr>
            <a:r>
              <a:t>Earth-like habitable environments in the subsurface of Mars</a:t>
            </a:r>
            <a:br/>
            <a:r>
              <a:rPr b="0" sz="2600"/>
              <a:t>Jesse Tarnas</a:t>
            </a:r>
          </a:p>
        </p:txBody>
      </p:sp>
      <p:sp>
        <p:nvSpPr>
          <p:cNvPr id="24" name="Text Box 7"/>
          <p:cNvSpPr txBox="1"/>
          <p:nvPr/>
        </p:nvSpPr>
        <p:spPr>
          <a:xfrm>
            <a:off x="9322721" y="2039165"/>
            <a:ext cx="8736678" cy="8610372"/>
          </a:xfrm>
          <a:prstGeom prst="rect">
            <a:avLst/>
          </a:prstGeom>
          <a:solidFill>
            <a:srgbClr val="B3B3B3">
              <a:alpha val="88000"/>
            </a:srgbClr>
          </a:solidFill>
          <a:ln w="12700">
            <a:miter lim="400000"/>
          </a:ln>
          <a:extLst>
            <a:ext uri="{C572A759-6A51-4108-AA02-DFA0A04FC94B}">
              <ma14:wrappingTextBoxFlag xmlns:ma14="http://schemas.microsoft.com/office/mac/drawingml/2011/main" val="1"/>
            </a:ext>
          </a:extLst>
        </p:spPr>
        <p:txBody>
          <a:bodyPr lIns="68579" tIns="68579" rIns="68579" bIns="68579">
            <a:spAutoFit/>
          </a:bodyPr>
          <a:lstStyle/>
          <a:p>
            <a:pPr>
              <a:spcBef>
                <a:spcPts val="1500"/>
              </a:spcBef>
              <a:defRPr sz="2500">
                <a:solidFill>
                  <a:srgbClr val="FFFFFF"/>
                </a:solidFill>
                <a:latin typeface="Arial"/>
                <a:ea typeface="Arial"/>
                <a:cs typeface="Arial"/>
                <a:sym typeface="Arial"/>
              </a:defRPr>
            </a:pPr>
            <a:r>
              <a:t>In Earth’s deep continental subsurface, where groundwaters are often isolated for &gt;10</a:t>
            </a:r>
            <a:r>
              <a:rPr baseline="30719"/>
              <a:t>6</a:t>
            </a:r>
            <a:r>
              <a:t>-10</a:t>
            </a:r>
            <a:r>
              <a:rPr baseline="30719"/>
              <a:t>9</a:t>
            </a:r>
            <a:r>
              <a:t> years, energy released by radionuclides within rock produces oxidants and reductants that drive metabolisms of non-photosynthetic microorganisms. Similar processes could support past and present</a:t>
            </a:r>
            <a:r>
              <a:rPr baseline="30719"/>
              <a:t> </a:t>
            </a:r>
            <a:r>
              <a:t>life in the martian subsurface. Sulfate-reducing microorganisms are common in Earth’s deep subsurface, often using hydrogen derived directly from radiolysis of pore water and sulfate derived from oxidation of rock-matrix-hosted sulfides by radiolytically-derived oxidants. </a:t>
            </a:r>
            <a:endParaRPr b="1"/>
          </a:p>
          <a:p>
            <a:pPr>
              <a:spcBef>
                <a:spcPts val="1500"/>
              </a:spcBef>
              <a:defRPr b="1" sz="2500">
                <a:solidFill>
                  <a:srgbClr val="FFFFFF"/>
                </a:solidFill>
                <a:latin typeface="Arial"/>
                <a:ea typeface="Arial"/>
                <a:cs typeface="Arial"/>
                <a:sym typeface="Arial"/>
              </a:defRPr>
            </a:pPr>
            <a:r>
              <a:t>Data &amp; Results:</a:t>
            </a:r>
            <a:r>
              <a:rPr b="0"/>
              <a:t> We used data from martian meteorites, orbital gravimetry, and Witwatersrand Basin microbial communities for our calculations. We found that the source localities for many martian meteorites are capable of producing sufficient redox nutrients to sustain up to millions of sulfate-reducing microbial cells per kg rock via radiolysis alone.</a:t>
            </a:r>
          </a:p>
          <a:p>
            <a:pPr>
              <a:spcBef>
                <a:spcPts val="1500"/>
              </a:spcBef>
              <a:defRPr b="1" sz="2500">
                <a:solidFill>
                  <a:srgbClr val="FFFFFF"/>
                </a:solidFill>
                <a:latin typeface="Arial"/>
                <a:ea typeface="Arial"/>
                <a:cs typeface="Arial"/>
                <a:sym typeface="Arial"/>
              </a:defRPr>
            </a:pPr>
            <a:r>
              <a:t>Significance: </a:t>
            </a:r>
            <a:r>
              <a:rPr b="0"/>
              <a:t>Our results demonstrate that martian subsurface groundwaters, where present, would largely be habitable from a redox energy perspective via radiolysis alone. This provides motivation to explore the subsurface and search for groundwater on Mars. </a:t>
            </a:r>
          </a:p>
        </p:txBody>
      </p:sp>
      <p:sp>
        <p:nvSpPr>
          <p:cNvPr id="25" name="Text Box 8"/>
          <p:cNvSpPr txBox="1"/>
          <p:nvPr/>
        </p:nvSpPr>
        <p:spPr>
          <a:xfrm>
            <a:off x="207819" y="9583793"/>
            <a:ext cx="8778242" cy="1147342"/>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spAutoFit/>
          </a:bodyPr>
          <a:lstStyle/>
          <a:p>
            <a:pPr>
              <a:defRPr b="1" sz="1400">
                <a:solidFill>
                  <a:srgbClr val="FFFFFF"/>
                </a:solidFill>
                <a:latin typeface="Arial"/>
                <a:ea typeface="Arial"/>
                <a:cs typeface="Arial"/>
                <a:sym typeface="Arial"/>
              </a:defRPr>
            </a:pPr>
            <a:r>
              <a:t>Tarnas et al. (2021) Earth-like habitable environments in the subsurface of Mars, </a:t>
            </a:r>
            <a:r>
              <a:rPr i="1"/>
              <a:t>Astrobiology</a:t>
            </a:r>
            <a:r>
              <a:t> </a:t>
            </a:r>
            <a:r>
              <a:rPr b="0" u="sng">
                <a:solidFill>
                  <a:srgbClr val="0000FF"/>
                </a:solidFill>
                <a:uFill>
                  <a:solidFill>
                    <a:srgbClr val="0000FF"/>
                  </a:solidFill>
                </a:uFill>
                <a:hlinkClick r:id="rId4" invalidUrl="" action="" tgtFrame="" tooltip="" history="1" highlightClick="0" endSnd="0"/>
              </a:rPr>
              <a:t>doi.org/10.1089/ast.2020.2386</a:t>
            </a:r>
          </a:p>
          <a:p>
            <a:pPr>
              <a:defRPr b="1" sz="1400">
                <a:solidFill>
                  <a:srgbClr val="FFFFFF"/>
                </a:solidFill>
                <a:latin typeface="Arial"/>
                <a:ea typeface="Arial"/>
                <a:cs typeface="Arial"/>
                <a:sym typeface="Arial"/>
              </a:defRPr>
            </a:pPr>
          </a:p>
          <a:p>
            <a:pPr>
              <a:defRPr b="1" sz="1400">
                <a:solidFill>
                  <a:srgbClr val="FFFFFF"/>
                </a:solidFill>
                <a:latin typeface="Arial"/>
                <a:ea typeface="Arial"/>
                <a:cs typeface="Arial"/>
                <a:sym typeface="Arial"/>
              </a:defRPr>
            </a:pPr>
            <a:r>
              <a:t>This work was supported by a Canadian Institute for Advanced Research (CIFAR) and partly by a NASA Postdoctoral Fellowship to Jesse Tarnas.</a:t>
            </a:r>
          </a:p>
        </p:txBody>
      </p:sp>
      <p:sp>
        <p:nvSpPr>
          <p:cNvPr id="26" name="Text Box 8"/>
          <p:cNvSpPr txBox="1"/>
          <p:nvPr/>
        </p:nvSpPr>
        <p:spPr>
          <a:xfrm>
            <a:off x="246758" y="8229480"/>
            <a:ext cx="9007386" cy="1042834"/>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spAutoFit/>
          </a:bodyPr>
          <a:lstStyle>
            <a:lvl1pPr>
              <a:defRPr b="1" sz="2100">
                <a:solidFill>
                  <a:srgbClr val="FFFFFF"/>
                </a:solidFill>
                <a:latin typeface="Arial"/>
                <a:ea typeface="Arial"/>
                <a:cs typeface="Arial"/>
                <a:sym typeface="Arial"/>
              </a:defRPr>
            </a:lvl1pPr>
          </a:lstStyle>
          <a:p>
            <a:pPr/>
            <a:r>
              <a:t>If groundwater was present in the martian meteorite source regions, radiolysis would produce sufficient redox energy to sustain cell concentrations similar to those observed in Earth’s deep subsurface.</a:t>
            </a:r>
          </a:p>
        </p:txBody>
      </p:sp>
      <p:pic>
        <p:nvPicPr>
          <p:cNvPr id="27" name="Object 20" descr="Object 20"/>
          <p:cNvPicPr>
            <a:picLocks noChangeAspect="1"/>
          </p:cNvPicPr>
          <p:nvPr/>
        </p:nvPicPr>
        <p:blipFill>
          <a:blip r:embed="rId5">
            <a:extLst/>
          </a:blip>
          <a:stretch>
            <a:fillRect/>
          </a:stretch>
        </p:blipFill>
        <p:spPr>
          <a:xfrm>
            <a:off x="352839" y="668961"/>
            <a:ext cx="1102521" cy="1000126"/>
          </a:xfrm>
          <a:prstGeom prst="rect">
            <a:avLst/>
          </a:prstGeom>
          <a:ln w="12700">
            <a:miter lim="400000"/>
          </a:ln>
        </p:spPr>
      </p:pic>
      <p:sp>
        <p:nvSpPr>
          <p:cNvPr id="28" name="Rectangle 3"/>
          <p:cNvSpPr txBox="1"/>
          <p:nvPr/>
        </p:nvSpPr>
        <p:spPr>
          <a:xfrm>
            <a:off x="1443053" y="814126"/>
            <a:ext cx="3349016" cy="670535"/>
          </a:xfrm>
          <a:prstGeom prst="rect">
            <a:avLst/>
          </a:prstGeom>
          <a:ln w="12700">
            <a:miter lim="400000"/>
          </a:ln>
          <a:extLst>
            <a:ext uri="{C572A759-6A51-4108-AA02-DFA0A04FC94B}">
              <ma14:wrappingTextBoxFlag xmlns:ma14="http://schemas.microsoft.com/office/mac/drawingml/2011/main" val="1"/>
            </a:ext>
          </a:extLst>
        </p:spPr>
        <p:txBody>
          <a:bodyPr lIns="68566" tIns="68566" rIns="68566" bIns="68566">
            <a:spAutoFit/>
          </a:bodyPr>
          <a:lstStyle/>
          <a:p>
            <a:pPr>
              <a:defRPr sz="1200">
                <a:solidFill>
                  <a:srgbClr val="FFFFFF"/>
                </a:solidFill>
              </a:defRPr>
            </a:pPr>
            <a:r>
              <a:t>National Aeronautics and Space Administration</a:t>
            </a:r>
            <a:endParaRPr sz="2000">
              <a:latin typeface="Times New Roman"/>
              <a:ea typeface="Times New Roman"/>
              <a:cs typeface="Times New Roman"/>
              <a:sym typeface="Times New Roman"/>
            </a:endParaRPr>
          </a:p>
          <a:p>
            <a:pPr>
              <a:defRPr b="1" sz="1200">
                <a:solidFill>
                  <a:srgbClr val="FFFFFF"/>
                </a:solidFill>
              </a:defRPr>
            </a:pPr>
            <a:r>
              <a:t>Jet Propulsion Laboratory</a:t>
            </a:r>
            <a:endParaRPr sz="2000">
              <a:latin typeface="Times New Roman"/>
              <a:ea typeface="Times New Roman"/>
              <a:cs typeface="Times New Roman"/>
              <a:sym typeface="Times New Roman"/>
            </a:endParaRPr>
          </a:p>
          <a:p>
            <a:pPr>
              <a:defRPr b="1" sz="1200">
                <a:solidFill>
                  <a:srgbClr val="FFFFFF"/>
                </a:solidFill>
              </a:defRPr>
            </a:pPr>
            <a:r>
              <a:t>California Institute of Technology</a:t>
            </a:r>
          </a:p>
        </p:txBody>
      </p:sp>
      <p:pic>
        <p:nvPicPr>
          <p:cNvPr id="29" name="Picture 10" descr="Picture 10"/>
          <p:cNvPicPr>
            <a:picLocks noChangeAspect="1"/>
          </p:cNvPicPr>
          <p:nvPr/>
        </p:nvPicPr>
        <p:blipFill>
          <a:blip r:embed="rId6">
            <a:extLst/>
          </a:blip>
          <a:srcRect l="0" t="0" r="0" b="7873"/>
          <a:stretch>
            <a:fillRect/>
          </a:stretch>
        </p:blipFill>
        <p:spPr>
          <a:xfrm>
            <a:off x="228600" y="2042994"/>
            <a:ext cx="8915400" cy="618649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1_Blank">
  <a:themeElements>
    <a:clrScheme name="1_Blank">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1_Blank">
      <a:majorFont>
        <a:latin typeface="Calibri"/>
        <a:ea typeface="Calibri"/>
        <a:cs typeface="Calibri"/>
      </a:majorFont>
      <a:minorFont>
        <a:latin typeface="Helvetica"/>
        <a:ea typeface="Helvetica"/>
        <a:cs typeface="Helvetica"/>
      </a:minorFont>
    </a:fontScheme>
    <a:fmtScheme name="1_Blan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68579" tIns="68579" rIns="68579" bIns="68579" numCol="1" spcCol="38100" rtlCol="0" anchor="t" upright="0">
        <a:spAutoFit/>
      </a:bodyPr>
      <a:lstStyle>
        <a:def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68579" tIns="68579" rIns="68579" bIns="68579" numCol="1" spcCol="38100" rtlCol="0" anchor="t" upright="0">
        <a:spAutoFit/>
      </a:bodyPr>
      <a:lstStyle>
        <a:def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_Blank">
  <a:themeElements>
    <a:clrScheme name="1_Blank">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1_Blank">
      <a:majorFont>
        <a:latin typeface="Calibri"/>
        <a:ea typeface="Calibri"/>
        <a:cs typeface="Calibri"/>
      </a:majorFont>
      <a:minorFont>
        <a:latin typeface="Helvetica"/>
        <a:ea typeface="Helvetica"/>
        <a:cs typeface="Helvetica"/>
      </a:minorFont>
    </a:fontScheme>
    <a:fmtScheme name="1_Blan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68579" tIns="68579" rIns="68579" bIns="68579" numCol="1" spcCol="38100" rtlCol="0" anchor="t" upright="0">
        <a:spAutoFit/>
      </a:bodyPr>
      <a:lstStyle>
        <a:def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68579" tIns="68579" rIns="68579" bIns="68579" numCol="1" spcCol="38100" rtlCol="0" anchor="t" upright="0">
        <a:spAutoFit/>
      </a:bodyPr>
      <a:lstStyle>
        <a:defPPr marL="0" marR="0" indent="0" algn="l" defTabSz="149013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