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4"/>
  </p:notesMasterIdLst>
  <p:handoutMasterIdLst>
    <p:handoutMasterId r:id="rId5"/>
  </p:handoutMasterIdLst>
  <p:sldIdLst>
    <p:sldId id="536" r:id="rId2"/>
    <p:sldId id="53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FF"/>
    <a:srgbClr val="FF0552"/>
    <a:srgbClr val="FF9900"/>
    <a:srgbClr val="FF125D"/>
    <a:srgbClr val="C0B37A"/>
    <a:srgbClr val="0066FF"/>
    <a:srgbClr val="F0E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70"/>
    <p:restoredTop sz="96875"/>
  </p:normalViewPr>
  <p:slideViewPr>
    <p:cSldViewPr>
      <p:cViewPr varScale="1">
        <p:scale>
          <a:sx n="131" d="100"/>
          <a:sy n="131" d="100"/>
        </p:scale>
        <p:origin x="221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6" charset="0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46C475-8A35-415A-9CA4-2A19E95FA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57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6" charset="0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13BC90-0074-43EE-BB9C-DD96ADFE8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65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ＭＳ Ｐゴシック" pitchFamily="-65" charset="-12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9pPr>
          </a:lstStyle>
          <a:p>
            <a:pPr>
              <a:spcBef>
                <a:spcPct val="0"/>
              </a:spcBef>
            </a:pPr>
            <a:fld id="{B101207D-5BDA-4BED-8240-D3FC29C8C655}" type="slidenum">
              <a:rPr lang="en-US" altLang="en-US" smtClean="0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charset="0"/>
            </a:endParaRPr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9pPr>
          </a:lstStyle>
          <a:p>
            <a:pPr algn="r">
              <a:spcBef>
                <a:spcPct val="0"/>
              </a:spcBef>
            </a:pPr>
            <a:fld id="{DB0EE1A8-34CE-4F32-BF25-9D4E96A7F8DF}" type="slidenum">
              <a:rPr lang="en-US" altLang="en-US">
                <a:latin typeface="Arial" charset="0"/>
              </a:rPr>
              <a:pPr algn="r">
                <a:spcBef>
                  <a:spcPct val="0"/>
                </a:spcBef>
              </a:pPr>
              <a:t>1</a:t>
            </a:fld>
            <a:endParaRPr lang="en-US" altLang="en-US">
              <a:latin typeface="Arial" charset="0"/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Times" pitchFamily="-106" charset="0"/>
                <a:ea typeface="ＭＳ Ｐゴシック" pitchFamily="-106" charset="-128"/>
              </a:rPr>
              <a:t>You may add comments here to clarify </a:t>
            </a:r>
            <a:r>
              <a:rPr lang="en-US" altLang="en-US">
                <a:latin typeface="Times" pitchFamily="-106" charset="0"/>
                <a:ea typeface="ＭＳ Ｐゴシック" pitchFamily="-106" charset="-128"/>
              </a:rPr>
              <a:t>the work</a:t>
            </a:r>
            <a:r>
              <a:rPr lang="en-US" altLang="en-US" baseline="0">
                <a:latin typeface="Times" pitchFamily="-106" charset="0"/>
                <a:ea typeface="ＭＳ Ｐゴシック" pitchFamily="-106" charset="-128"/>
              </a:rPr>
              <a:t> or the results.</a:t>
            </a:r>
            <a:endParaRPr lang="en-US" altLang="en-US">
              <a:latin typeface="Times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4548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13BC90-0074-43EE-BB9C-DD96ADFE8C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02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588524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787650" y="3175"/>
            <a:ext cx="61404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3613" y="1290638"/>
            <a:ext cx="7845425" cy="497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endParaRPr lang="en-US" altLang="en-US"/>
          </a:p>
        </p:txBody>
      </p:sp>
      <p:sp>
        <p:nvSpPr>
          <p:cNvPr id="1030" name="Rectangle 6">
            <a:hlinkClick r:id="" action="ppaction://hlinkshowjump?jump=lastslide"/>
          </p:cNvPr>
          <p:cNvSpPr>
            <a:spLocks noChangeArrowheads="1"/>
          </p:cNvSpPr>
          <p:nvPr userDrawn="1"/>
        </p:nvSpPr>
        <p:spPr bwMode="auto">
          <a:xfrm>
            <a:off x="8932863" y="0"/>
            <a:ext cx="211137" cy="254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-627063" y="6259513"/>
            <a:ext cx="1905001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r"/>
            <a:endParaRPr lang="en-US" altLang="en-US" sz="1400"/>
          </a:p>
        </p:txBody>
      </p:sp>
      <p:sp>
        <p:nvSpPr>
          <p:cNvPr id="8" name="Line 2"/>
          <p:cNvSpPr>
            <a:spLocks noChangeShapeType="1"/>
          </p:cNvSpPr>
          <p:nvPr userDrawn="1"/>
        </p:nvSpPr>
        <p:spPr bwMode="auto">
          <a:xfrm>
            <a:off x="65088" y="914400"/>
            <a:ext cx="9018587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</p:sldLayoutIdLst>
  <p:transition>
    <p:wipe dir="d"/>
  </p:transition>
  <p:txStyles>
    <p:titleStyle>
      <a:lvl1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r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</a:defRPr>
      </a:lvl6pPr>
      <a:lvl7pPr marL="914400" algn="r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</a:defRPr>
      </a:lvl7pPr>
      <a:lvl8pPr marL="1371600" algn="r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</a:defRPr>
      </a:lvl8pPr>
      <a:lvl9pPr marL="1828800" algn="r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</a:defRPr>
      </a:lvl9pPr>
    </p:titleStyle>
    <p:bodyStyle>
      <a:lvl1pPr marL="282575" indent="-2825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bg1"/>
        </a:buClr>
        <a:buFont typeface="Wingdings" pitchFamily="-106" charset="2"/>
        <a:defRPr sz="20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6588" indent="-23971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Font typeface="Times" pitchFamily="-106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2pPr>
      <a:lvl3pPr marL="917575" indent="-1666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255713" indent="-22383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593850" indent="-22383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0510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5082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29654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4226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hyperlink" Target="https://doi.org/10.1103/PhysRevD.103.04353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hyperlink" Target="https://doi.org/10.1103/PhysRevD.103.043531" TargetMode="Externa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251982" y="147577"/>
            <a:ext cx="5867400" cy="606425"/>
          </a:xfrm>
        </p:spPr>
        <p:txBody>
          <a:bodyPr/>
          <a:lstStyle/>
          <a:p>
            <a:pPr eaLnBrk="1" hangingPunct="1"/>
            <a:r>
              <a:rPr lang="en-US" altLang="en-US" sz="2200" dirty="0">
                <a:solidFill>
                  <a:schemeClr val="tx1"/>
                </a:solidFill>
                <a:ea typeface="ＭＳ Ｐゴシック" pitchFamily="-106" charset="-128"/>
              </a:rPr>
              <a:t>Improved Observations of Cosmic Shear</a:t>
            </a:r>
            <a:br>
              <a:rPr lang="en-US" altLang="en-US" sz="2800" dirty="0">
                <a:solidFill>
                  <a:schemeClr val="tx1"/>
                </a:solidFill>
                <a:ea typeface="ＭＳ Ｐゴシック" pitchFamily="-106" charset="-128"/>
              </a:rPr>
            </a:br>
            <a:r>
              <a:rPr lang="en-US" altLang="en-US" sz="1800" dirty="0">
                <a:solidFill>
                  <a:schemeClr val="tx1"/>
                </a:solidFill>
                <a:ea typeface="ＭＳ Ｐゴシック" pitchFamily="-106" charset="-128"/>
              </a:rPr>
              <a:t>Taylor, </a:t>
            </a:r>
            <a:r>
              <a:rPr lang="en-US" altLang="en-US" sz="1800" dirty="0" err="1">
                <a:solidFill>
                  <a:schemeClr val="tx1"/>
                </a:solidFill>
                <a:ea typeface="ＭＳ Ｐゴシック" pitchFamily="-106" charset="-128"/>
              </a:rPr>
              <a:t>Bernardeau</a:t>
            </a:r>
            <a:r>
              <a:rPr lang="en-US" altLang="en-US" sz="1800" dirty="0">
                <a:solidFill>
                  <a:schemeClr val="tx1"/>
                </a:solidFill>
                <a:ea typeface="ＭＳ Ｐゴシック" pitchFamily="-106" charset="-128"/>
              </a:rPr>
              <a:t>, and Huff</a:t>
            </a: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4347903" y="1066800"/>
            <a:ext cx="4622226" cy="5555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dirty="0">
                <a:solidFill>
                  <a:srgbClr val="0000FF"/>
                </a:solidFill>
              </a:rPr>
              <a:t>Science Question: </a:t>
            </a:r>
            <a:r>
              <a:rPr lang="en-US" altLang="en-US" sz="1600" dirty="0"/>
              <a:t> 		        How can we use observations of large-scale structure to understand the formation and evolution of the Universe?</a:t>
            </a:r>
          </a:p>
          <a:p>
            <a:pPr>
              <a:spcBef>
                <a:spcPct val="50000"/>
              </a:spcBef>
            </a:pPr>
            <a:endParaRPr lang="en-US" altLang="en-US" sz="100" dirty="0"/>
          </a:p>
          <a:p>
            <a:pPr>
              <a:spcBef>
                <a:spcPct val="50000"/>
              </a:spcBef>
            </a:pPr>
            <a:r>
              <a:rPr lang="en-US" altLang="en-US" sz="1600" b="1" dirty="0">
                <a:solidFill>
                  <a:srgbClr val="0000FF"/>
                </a:solidFill>
              </a:rPr>
              <a:t>Data &amp; Results:</a:t>
            </a:r>
            <a:r>
              <a:rPr lang="en-US" altLang="en-US" sz="1600" dirty="0">
                <a:solidFill>
                  <a:srgbClr val="0000FF"/>
                </a:solidFill>
              </a:rPr>
              <a:t>  			             </a:t>
            </a:r>
            <a:r>
              <a:rPr lang="en-US" altLang="en-US" sz="1600" dirty="0"/>
              <a:t>A new method is developed to quantify the cosmic shear in surveys of large-scale structure.  Re-analysis of data from the first year of the  Dark Energy Survey is able to significantly reduce the uncertainty on S</a:t>
            </a:r>
            <a:r>
              <a:rPr lang="en-US" altLang="en-US" sz="1600" baseline="-25000" dirty="0"/>
              <a:t>8</a:t>
            </a:r>
            <a:r>
              <a:rPr lang="en-US" altLang="en-US" sz="1600" dirty="0"/>
              <a:t> – a key cosmological parameter measuring the  clustering of matter on large scales.</a:t>
            </a:r>
          </a:p>
          <a:p>
            <a:pPr>
              <a:spcBef>
                <a:spcPct val="50000"/>
              </a:spcBef>
            </a:pPr>
            <a:endParaRPr lang="en-US" altLang="en-US" sz="100" b="1" dirty="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1600" b="1" dirty="0">
                <a:solidFill>
                  <a:srgbClr val="0000FF"/>
                </a:solidFill>
              </a:rPr>
              <a:t>Significance: 			         </a:t>
            </a:r>
            <a:r>
              <a:rPr lang="en-US" altLang="en-US" sz="1600" dirty="0"/>
              <a:t>The newly developed method for interpreting cosmic shear has already produced an important measurement of large-scale structure, in tension with Planck’s observations of the cosmic microwave background.  Future application to upcoming surveys – e.g. the Roman Space Telescope’s – should similarly improve their precision and robustness.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173871" y="6117828"/>
            <a:ext cx="4174032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altLang="en-US" sz="9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 Taylor, F. </a:t>
            </a:r>
            <a:r>
              <a:rPr lang="en-US" altLang="en-US" sz="900" b="1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Bernardeau</a:t>
            </a:r>
            <a:r>
              <a:rPr lang="en-US" altLang="en-US" sz="9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E. Huff (2021), Phys Rev D 103, 043531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https://doi.org/10.1103/PhysRevD.103.043531</a:t>
            </a:r>
            <a:endParaRPr lang="en-US" altLang="en-US" sz="900" b="1" dirty="0">
              <a:solidFill>
                <a:srgbClr val="003399"/>
              </a:solidFill>
            </a:endParaRPr>
          </a:p>
          <a:p>
            <a:endParaRPr lang="en-US" sz="700" b="1" dirty="0">
              <a:solidFill>
                <a:srgbClr val="003399"/>
              </a:solidFill>
            </a:endParaRPr>
          </a:p>
          <a:p>
            <a:r>
              <a:rPr lang="en-US" sz="900" b="1" dirty="0">
                <a:solidFill>
                  <a:srgbClr val="003399"/>
                </a:solidFill>
              </a:rPr>
              <a:t>This work was supported by NASA’s Postdoctoral Program</a:t>
            </a:r>
            <a:r>
              <a:rPr lang="en-US" altLang="en-US" sz="900" b="1" dirty="0">
                <a:solidFill>
                  <a:srgbClr val="003399"/>
                </a:solidFill>
              </a:rPr>
              <a:t>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73871" y="4055348"/>
            <a:ext cx="402163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altLang="en-US" sz="1400" b="1" dirty="0">
                <a:solidFill>
                  <a:srgbClr val="003399"/>
                </a:solidFill>
              </a:rPr>
              <a:t>Dark Energy Survey (DES) observations of cosmic shear constrain basic cosmological parameters such as 𝛺</a:t>
            </a:r>
            <a:r>
              <a:rPr lang="en-US" altLang="en-US" sz="1400" b="1" baseline="-25000" dirty="0">
                <a:solidFill>
                  <a:srgbClr val="003399"/>
                </a:solidFill>
              </a:rPr>
              <a:t>m</a:t>
            </a:r>
            <a:r>
              <a:rPr lang="en-US" altLang="en-US" sz="1400" b="1" dirty="0">
                <a:solidFill>
                  <a:srgbClr val="003399"/>
                </a:solidFill>
              </a:rPr>
              <a:t>, the total matter density (baryonic plus dark matter) and S</a:t>
            </a:r>
            <a:r>
              <a:rPr lang="en-US" altLang="en-US" sz="1400" b="1" baseline="-25000" dirty="0">
                <a:solidFill>
                  <a:srgbClr val="003399"/>
                </a:solidFill>
              </a:rPr>
              <a:t>8</a:t>
            </a:r>
            <a:r>
              <a:rPr lang="en-US" altLang="en-US" sz="1400" b="1" dirty="0">
                <a:solidFill>
                  <a:srgbClr val="003399"/>
                </a:solidFill>
              </a:rPr>
              <a:t>, the clustering of matter on large scales (red).  A new analysis method (blue) reduces the uncertainty on S</a:t>
            </a:r>
            <a:r>
              <a:rPr lang="en-US" altLang="en-US" sz="1400" b="1" baseline="-25000" dirty="0">
                <a:solidFill>
                  <a:srgbClr val="003399"/>
                </a:solidFill>
              </a:rPr>
              <a:t>8</a:t>
            </a:r>
            <a:r>
              <a:rPr lang="en-US" altLang="en-US" sz="1400" b="1" dirty="0">
                <a:solidFill>
                  <a:srgbClr val="003399"/>
                </a:solidFill>
              </a:rPr>
              <a:t> by 32%.  The new result is inconsistent with Planck’s observations of the cosmic microwave background (yellow).</a:t>
            </a:r>
          </a:p>
        </p:txBody>
      </p:sp>
      <p:graphicFrame>
        <p:nvGraphicFramePr>
          <p:cNvPr id="9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429089"/>
              </p:ext>
            </p:extLst>
          </p:nvPr>
        </p:nvGraphicFramePr>
        <p:xfrm>
          <a:off x="80901" y="124619"/>
          <a:ext cx="73501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" name="Photo Editor Photo" r:id="rId5" imgW="1523810" imgH="1380952" progId="">
                  <p:embed/>
                </p:oleObj>
              </mc:Choice>
              <mc:Fallback>
                <p:oleObj name="Photo Editor Photo" r:id="rId5" imgW="1523810" imgH="138095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01" y="124619"/>
                        <a:ext cx="735013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59754EA-CA09-9F4A-9945-4B7156BC7FCC}"/>
              </a:ext>
            </a:extLst>
          </p:cNvPr>
          <p:cNvSpPr txBox="1"/>
          <p:nvPr/>
        </p:nvSpPr>
        <p:spPr>
          <a:xfrm>
            <a:off x="752585" y="3768611"/>
            <a:ext cx="295625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Reproduced with permission from Phys Rev D, © APS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FE112B-06B2-E248-B51D-126123F30926}"/>
              </a:ext>
            </a:extLst>
          </p:cNvPr>
          <p:cNvSpPr/>
          <p:nvPr/>
        </p:nvSpPr>
        <p:spPr bwMode="auto">
          <a:xfrm>
            <a:off x="3348650" y="2394138"/>
            <a:ext cx="723905" cy="19666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889165F7-9A06-774C-86AC-D64CABD21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21396"/>
            <a:ext cx="23241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800" dirty="0">
                <a:solidFill>
                  <a:schemeClr val="accent2"/>
                </a:solidFill>
                <a:latin typeface="Helvetica" pitchFamily="1" charset="0"/>
              </a:rPr>
              <a:t>National Aeronautics and Space Administration</a:t>
            </a:r>
          </a:p>
          <a:p>
            <a:pPr>
              <a:defRPr/>
            </a:pPr>
            <a:r>
              <a:rPr lang="en-US" altLang="en-US" sz="800" b="1" dirty="0">
                <a:solidFill>
                  <a:schemeClr val="accent2"/>
                </a:solidFill>
                <a:latin typeface="Helvetica" pitchFamily="1" charset="0"/>
              </a:rPr>
              <a:t>Jet Propulsion Laboratory</a:t>
            </a:r>
          </a:p>
          <a:p>
            <a:pPr>
              <a:defRPr/>
            </a:pPr>
            <a:r>
              <a:rPr lang="en-US" altLang="en-US" sz="800" b="1" dirty="0">
                <a:solidFill>
                  <a:schemeClr val="accent2"/>
                </a:solidFill>
                <a:latin typeface="Helvetica" pitchFamily="1" charset="0"/>
              </a:rPr>
              <a:t>California Institute of Technology</a:t>
            </a:r>
            <a:endParaRPr lang="en-US" altLang="en-US" sz="800" b="1" dirty="0">
              <a:latin typeface="Helvetica" pitchFamily="1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1A6F0D-7AF3-194A-8A12-188C00D00A8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3400" y="954643"/>
            <a:ext cx="2992209" cy="287899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0"/>
          <p:cNvGraphicFramePr>
            <a:graphicFrameLocks noChangeAspect="1"/>
          </p:cNvGraphicFramePr>
          <p:nvPr/>
        </p:nvGraphicFramePr>
        <p:xfrm>
          <a:off x="80901" y="124619"/>
          <a:ext cx="73501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Photo Editor Photo" r:id="rId4" imgW="1523810" imgH="1380952" progId="">
                  <p:embed/>
                </p:oleObj>
              </mc:Choice>
              <mc:Fallback>
                <p:oleObj name="Photo Editor Photo" r:id="rId4" imgW="1523810" imgH="138095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01" y="124619"/>
                        <a:ext cx="735013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62000" y="221396"/>
            <a:ext cx="23241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800" dirty="0">
                <a:solidFill>
                  <a:schemeClr val="accent2"/>
                </a:solidFill>
                <a:latin typeface="Helvetica" pitchFamily="1" charset="0"/>
              </a:rPr>
              <a:t>National Aeronautics and Space Administration</a:t>
            </a:r>
          </a:p>
          <a:p>
            <a:pPr>
              <a:defRPr/>
            </a:pPr>
            <a:r>
              <a:rPr lang="en-US" altLang="en-US" sz="800" b="1" dirty="0">
                <a:solidFill>
                  <a:schemeClr val="accent2"/>
                </a:solidFill>
                <a:latin typeface="Helvetica" pitchFamily="1" charset="0"/>
              </a:rPr>
              <a:t>Jet Propulsion Laboratory</a:t>
            </a:r>
          </a:p>
          <a:p>
            <a:pPr>
              <a:defRPr/>
            </a:pPr>
            <a:r>
              <a:rPr lang="en-US" altLang="en-US" sz="800" b="1" dirty="0">
                <a:solidFill>
                  <a:schemeClr val="accent2"/>
                </a:solidFill>
                <a:latin typeface="Helvetica" pitchFamily="1" charset="0"/>
              </a:rPr>
              <a:t>California Institute of Technology</a:t>
            </a:r>
            <a:endParaRPr lang="en-US" altLang="en-US" sz="800" b="1" dirty="0">
              <a:latin typeface="Helvetica" pitchFamily="1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148239"/>
            <a:ext cx="769620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  Dr. Peter L. Taylor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  NASA Postdoctoral Fellow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  169-237, Jet Propulsion Laboratory, Pasadena, CA 91109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peter.taylor@jpl.nasa.gov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Citation: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US" altLang="en-US" sz="11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“x-cut Cosmic shear: Optimally removing sensitivity to baryonic and nonlinear physics </a:t>
            </a:r>
          </a:p>
          <a:p>
            <a:r>
              <a:rPr lang="en-US" altLang="en-US" sz="11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with an application to the Dark Energy Survey year 1 shear data”</a:t>
            </a:r>
          </a:p>
          <a:p>
            <a:r>
              <a:rPr lang="en-US" altLang="en-US" sz="11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Peter L. Taylor, Francis </a:t>
            </a:r>
            <a:r>
              <a:rPr lang="en-US" altLang="en-US" sz="1100" b="1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Bernardeau</a:t>
            </a:r>
            <a:r>
              <a:rPr lang="en-US" altLang="en-US" sz="11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Eric Huff (2021), Physical Review D 103, 043531</a:t>
            </a: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https://doi.org/10.1103/PhysRevD.103.043531</a:t>
            </a:r>
            <a:endParaRPr lang="en-US" altLang="en-US" sz="1100" b="1" dirty="0">
              <a:solidFill>
                <a:srgbClr val="003399"/>
              </a:solidFill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Data Sources: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  Dark Energy Survey Year 1 (DESY1) shear data 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Technical Description of Figure:</a:t>
            </a:r>
          </a:p>
          <a:p>
            <a:r>
              <a:rPr lang="en-US" altLang="en-US" sz="1100" dirty="0"/>
              <a:t>    Dark Energy Survey (DES) observations of cosmic shear constrain basic cosmological parameters such as 𝛺</a:t>
            </a:r>
            <a:r>
              <a:rPr lang="en-US" altLang="en-US" sz="1100" baseline="-25000" dirty="0"/>
              <a:t>m</a:t>
            </a:r>
            <a:r>
              <a:rPr lang="en-US" altLang="en-US" sz="1100" dirty="0"/>
              <a:t>,  </a:t>
            </a:r>
          </a:p>
          <a:p>
            <a:r>
              <a:rPr lang="en-US" altLang="en-US" sz="1100" dirty="0"/>
              <a:t>the total matter density (baryonic plus dark matter) and S</a:t>
            </a:r>
            <a:r>
              <a:rPr lang="en-US" altLang="en-US" sz="1100" baseline="-25000" dirty="0"/>
              <a:t>8</a:t>
            </a:r>
            <a:r>
              <a:rPr lang="en-US" altLang="en-US" sz="1100" dirty="0"/>
              <a:t>, the clustering of matter on large scales (red contours).  </a:t>
            </a:r>
          </a:p>
          <a:p>
            <a:r>
              <a:rPr lang="en-US" altLang="en-US" sz="1100" dirty="0"/>
              <a:t>The new analysis method developed in this paper reduces the uncertainty on S</a:t>
            </a:r>
            <a:r>
              <a:rPr lang="en-US" altLang="en-US" sz="1100" baseline="-25000" dirty="0"/>
              <a:t>8</a:t>
            </a:r>
            <a:r>
              <a:rPr lang="en-US" altLang="en-US" sz="1100" dirty="0"/>
              <a:t> by 32% (blue contours).  </a:t>
            </a:r>
          </a:p>
          <a:p>
            <a:r>
              <a:rPr lang="en-US" altLang="en-US" sz="1100" dirty="0"/>
              <a:t>This new result is inconsistent with Planck’s observations of the cosmic microwave background (yellow contours),</a:t>
            </a:r>
          </a:p>
          <a:p>
            <a:r>
              <a:rPr lang="en-US" altLang="en-US" sz="1100" dirty="0"/>
              <a:t>at a 2.6-sigma significance level.</a:t>
            </a: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Scientific significance, societal relevance, and relationships to future missions:  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en-US" sz="1100" dirty="0"/>
              <a:t>The newly developed method for interpreting cosmic shear has already produced an important measurement of    large-scale structure, in tension with Planck’s observations of the cosmic microwave background (at a 2.6-sigma level).  Future application to upcoming surveys of large-scale structure – e.g. the Roman Space Telescope’s survey of cosmic shear – should similarly improve their precision and robustness. </a:t>
            </a:r>
            <a:endParaRPr lang="en-US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470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1_Blank">
  <a:themeElements>
    <a:clrScheme name="1_Blank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333399"/>
      </a:folHlink>
    </a:clrScheme>
    <a:fontScheme name="1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lnDef>
  </a:objectDefaults>
  <a:extraClrSchemeLst>
    <a:extraClrScheme>
      <a:clrScheme name="1_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30389</TotalTime>
  <Words>597</Words>
  <Application>Microsoft Macintosh PowerPoint</Application>
  <PresentationFormat>On-screen Show (4:3)</PresentationFormat>
  <Paragraphs>46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Helvetica</vt:lpstr>
      <vt:lpstr>Times</vt:lpstr>
      <vt:lpstr>Wingdings</vt:lpstr>
      <vt:lpstr>1_Blank</vt:lpstr>
      <vt:lpstr>Photo Editor Photo</vt:lpstr>
      <vt:lpstr>Improved Observations of Cosmic Shear Taylor, Bernardeau, and Huff</vt:lpstr>
      <vt:lpstr>PowerPoint Presentation</vt:lpstr>
    </vt:vector>
  </TitlesOfParts>
  <Company>NASA HQ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NASA HQ</dc:creator>
  <cp:lastModifiedBy>GB</cp:lastModifiedBy>
  <cp:revision>390</cp:revision>
  <cp:lastPrinted>2019-10-24T18:42:05Z</cp:lastPrinted>
  <dcterms:created xsi:type="dcterms:W3CDTF">2008-11-10T22:26:59Z</dcterms:created>
  <dcterms:modified xsi:type="dcterms:W3CDTF">2021-06-21T22:33:46Z</dcterms:modified>
</cp:coreProperties>
</file>