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99"/>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03"/>
    <p:restoredTop sz="87602"/>
  </p:normalViewPr>
  <p:slideViewPr>
    <p:cSldViewPr>
      <p:cViewPr varScale="1">
        <p:scale>
          <a:sx n="111" d="100"/>
          <a:sy n="111" d="100"/>
        </p:scale>
        <p:origin x="251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s://ui.adsabs.harvard.edu/link_gateway/2019ApJ...878..120S/doi:10.3847/1538-4357/ab2043"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oral.as.arizona.edu/STO2/" TargetMode="External"/><Relationship Id="rId5" Type="http://schemas.openxmlformats.org/officeDocument/2006/relationships/hyperlink" Target="https://ui.adsabs.harvard.edu/link_gateway/2019ApJ...878..120S/doi:10.3847/1538-4357/ab2043"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7" name="Picture 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608" y="1008348"/>
            <a:ext cx="3590192" cy="3287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4" name="Rectangle 4"/>
          <p:cNvSpPr>
            <a:spLocks noGrp="1" noChangeArrowheads="1"/>
          </p:cNvSpPr>
          <p:nvPr>
            <p:ph type="title" idx="4294967295"/>
          </p:nvPr>
        </p:nvSpPr>
        <p:spPr>
          <a:xfrm>
            <a:off x="2590800" y="228600"/>
            <a:ext cx="6140450" cy="606425"/>
          </a:xfrm>
        </p:spPr>
        <p:txBody>
          <a:bodyPr/>
          <a:lstStyle/>
          <a:p>
            <a:pPr eaLnBrk="1" hangingPunct="1"/>
            <a:r>
              <a:rPr lang="en-US" altLang="en-US" sz="2400" dirty="0">
                <a:solidFill>
                  <a:schemeClr val="tx1"/>
                </a:solidFill>
                <a:ea typeface="ＭＳ Ｐゴシック" pitchFamily="-106" charset="-128"/>
              </a:rPr>
              <a:t>Probing Carina using STO2</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Youngmin Seo</a:t>
            </a:r>
          </a:p>
        </p:txBody>
      </p:sp>
      <p:sp>
        <p:nvSpPr>
          <p:cNvPr id="3075" name="Text Box 7"/>
          <p:cNvSpPr txBox="1">
            <a:spLocks noChangeArrowheads="1"/>
          </p:cNvSpPr>
          <p:nvPr/>
        </p:nvSpPr>
        <p:spPr bwMode="auto">
          <a:xfrm>
            <a:off x="4562475" y="875407"/>
            <a:ext cx="44196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just">
              <a:spcBef>
                <a:spcPct val="50000"/>
              </a:spcBef>
            </a:pPr>
            <a:r>
              <a:rPr lang="en-US" altLang="en-US" sz="1600" b="1" dirty="0">
                <a:solidFill>
                  <a:srgbClr val="0000FF"/>
                </a:solidFill>
              </a:rPr>
              <a:t>Science Question: </a:t>
            </a:r>
            <a:r>
              <a:rPr lang="en-US" altLang="en-US" sz="1600" dirty="0">
                <a:solidFill>
                  <a:srgbClr val="0000FF"/>
                </a:solidFill>
              </a:rPr>
              <a:t>How stellar feedback regulates star formation is a critical question in star formation and galactic evolution. The Carina Nebula Complex (CNC) is an extremely active star-forming region in our Galaxy and is a prominent site to test theories of star formation and feedback from young stars.</a:t>
            </a:r>
            <a:endParaRPr lang="en-US" altLang="en-US" sz="1600" b="1" dirty="0">
              <a:solidFill>
                <a:srgbClr val="0000FF"/>
              </a:solidFill>
            </a:endParaRPr>
          </a:p>
          <a:p>
            <a:pPr algn="just">
              <a:spcBef>
                <a:spcPct val="50000"/>
              </a:spcBef>
            </a:pPr>
            <a:r>
              <a:rPr lang="en-US" altLang="en-US" sz="1600" b="1" dirty="0">
                <a:solidFill>
                  <a:srgbClr val="0000FF"/>
                </a:solidFill>
              </a:rPr>
              <a:t>Data and Results: </a:t>
            </a:r>
            <a:r>
              <a:rPr lang="en-US" altLang="en-US" sz="1600" dirty="0">
                <a:solidFill>
                  <a:srgbClr val="0000FF"/>
                </a:solidFill>
              </a:rPr>
              <a:t>We observed the Tr 14/Carina I region in the [CII] 158 micron transition using STO2. We find that the HII regions of the CNC are well-described as HII regions with one side freely expanding towards us. The dispersal of the Giant Molecular Cloud in this region is dominated by EUV photoevaporation; the dispersal timescale is 20-30 million years.</a:t>
            </a:r>
            <a:endParaRPr lang="en-US" altLang="en-US" sz="1600" b="1" dirty="0">
              <a:solidFill>
                <a:srgbClr val="0000FF"/>
              </a:solidFill>
            </a:endParaRPr>
          </a:p>
          <a:p>
            <a:pPr algn="just">
              <a:spcBef>
                <a:spcPct val="50000"/>
              </a:spcBef>
            </a:pPr>
            <a:r>
              <a:rPr lang="en-US" altLang="en-US" sz="1600" b="1" dirty="0">
                <a:solidFill>
                  <a:srgbClr val="0000FF"/>
                </a:solidFill>
              </a:rPr>
              <a:t>Significance: </a:t>
            </a:r>
            <a:r>
              <a:rPr lang="en-US" altLang="en-US" sz="1600" dirty="0">
                <a:solidFill>
                  <a:srgbClr val="0000FF"/>
                </a:solidFill>
              </a:rPr>
              <a:t>STO2 successfully demonstrated deployment of a balloon-borne telescope for high resolution spectroscopy and provided invaluable data for future long-duration balloon missions. The scientific findings using STO2 revealed the impact of star formation on the interstellar medium.   </a:t>
            </a:r>
          </a:p>
        </p:txBody>
      </p:sp>
      <p:sp>
        <p:nvSpPr>
          <p:cNvPr id="3076" name="Text Box 8"/>
          <p:cNvSpPr txBox="1">
            <a:spLocks noChangeArrowheads="1"/>
          </p:cNvSpPr>
          <p:nvPr/>
        </p:nvSpPr>
        <p:spPr bwMode="auto">
          <a:xfrm>
            <a:off x="478872" y="5794662"/>
            <a:ext cx="4223856"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rPr>
              <a:t>Seo et al. 2019, Astrophysical Journal, Vol. 878, Page 120, </a:t>
            </a:r>
            <a:r>
              <a:rPr lang="en-US" sz="900" u="sng" dirty="0">
                <a:hlinkClick r:id="rId5"/>
              </a:rPr>
              <a:t>10.3847/1538-4357/ab2043</a:t>
            </a:r>
            <a:r>
              <a:rPr lang="en-US" sz="900" dirty="0"/>
              <a:t> </a:t>
            </a:r>
            <a:endParaRPr lang="en-US" altLang="en-US" sz="900" b="1" dirty="0">
              <a:solidFill>
                <a:srgbClr val="003399"/>
              </a:solidFill>
            </a:endParaRPr>
          </a:p>
          <a:p>
            <a:endParaRPr lang="en-US" altLang="en-US" sz="900" b="1" dirty="0">
              <a:solidFill>
                <a:srgbClr val="003399"/>
              </a:solidFill>
            </a:endParaRPr>
          </a:p>
          <a:p>
            <a:r>
              <a:rPr lang="en-US" altLang="en-US" sz="900" b="1" dirty="0">
                <a:solidFill>
                  <a:srgbClr val="003399"/>
                </a:solidFill>
              </a:rPr>
              <a:t>STO2 is a multi-institutional effort funded by the National Aeronautics and Space Administration (NASA) through the ROSES-2012 program under grant NNX14AD58G. </a:t>
            </a:r>
            <a:r>
              <a:rPr lang="en-US" altLang="en-US" sz="1000" b="1" i="1" dirty="0">
                <a:solidFill>
                  <a:srgbClr val="003399"/>
                </a:solidFill>
              </a:rPr>
              <a:t>(Eric </a:t>
            </a:r>
            <a:r>
              <a:rPr lang="en-US" altLang="en-US" sz="1000" b="1" i="1" dirty="0" err="1">
                <a:solidFill>
                  <a:srgbClr val="003399"/>
                </a:solidFill>
              </a:rPr>
              <a:t>Tollestrup</a:t>
            </a:r>
            <a:r>
              <a:rPr lang="en-US" altLang="en-US" sz="1000" b="1" i="1" dirty="0">
                <a:solidFill>
                  <a:srgbClr val="003399"/>
                </a:solidFill>
              </a:rPr>
              <a:t>, Michael Garcia</a:t>
            </a:r>
            <a:r>
              <a:rPr lang="en-US" altLang="en-US" sz="900" b="1" dirty="0">
                <a:solidFill>
                  <a:srgbClr val="003399"/>
                </a:solidFill>
              </a:rPr>
              <a:t>)</a:t>
            </a:r>
          </a:p>
        </p:txBody>
      </p:sp>
      <p:sp>
        <p:nvSpPr>
          <p:cNvPr id="7" name="Text Box 8"/>
          <p:cNvSpPr txBox="1">
            <a:spLocks noChangeArrowheads="1"/>
          </p:cNvSpPr>
          <p:nvPr/>
        </p:nvSpPr>
        <p:spPr bwMode="auto">
          <a:xfrm>
            <a:off x="524608" y="4191000"/>
            <a:ext cx="381879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just"/>
            <a:r>
              <a:rPr lang="en-US" altLang="en-US" sz="1400" b="1" dirty="0">
                <a:solidFill>
                  <a:srgbClr val="003399"/>
                </a:solidFill>
              </a:rPr>
              <a:t>Successful observation of [CII] emission (red contours, left) in Tr 14/Carina I made using Stratospheric Terahertz Observatory 2 (STO2).  STO2 included an 80 cm telescope &amp; a heterodyne spectrometer on a balloon platform, which flew at 40 km altitude above Antarctica.  </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11" name="Photo Editor Photo" r:id="rId6" imgW="1523810" imgH="1380952" progId="">
                  <p:embed/>
                </p:oleObj>
              </mc:Choice>
              <mc:Fallback>
                <p:oleObj name="Photo Editor Photo" r:id="rId6" imgW="1523810" imgH="138095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13" name="TextBox 12">
            <a:extLst>
              <a:ext uri="{FF2B5EF4-FFF2-40B4-BE49-F238E27FC236}">
                <a16:creationId xmlns:a16="http://schemas.microsoft.com/office/drawing/2014/main" id="{444E0B52-826F-4301-8954-3F7BD9919D6E}"/>
              </a:ext>
            </a:extLst>
          </p:cNvPr>
          <p:cNvSpPr txBox="1"/>
          <p:nvPr/>
        </p:nvSpPr>
        <p:spPr>
          <a:xfrm>
            <a:off x="3271777" y="2856902"/>
            <a:ext cx="524503" cy="230832"/>
          </a:xfrm>
          <a:prstGeom prst="rect">
            <a:avLst/>
          </a:prstGeom>
          <a:noFill/>
        </p:spPr>
        <p:txBody>
          <a:bodyPr wrap="none" rtlCol="0">
            <a:spAutoFit/>
          </a:bodyPr>
          <a:lstStyle/>
          <a:p>
            <a:r>
              <a:rPr lang="en-US" sz="900" b="1" dirty="0">
                <a:solidFill>
                  <a:schemeClr val="bg1"/>
                </a:solidFill>
              </a:rPr>
              <a:t>STO-2</a:t>
            </a:r>
            <a:endParaRPr lang="en-US" b="1" dirty="0">
              <a:solidFill>
                <a:schemeClr val="bg1"/>
              </a:solidFill>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096" name="Photo Editor Photo" r:id="rId3" imgW="1523810" imgH="1380952" progId="">
                  <p:embed/>
                </p:oleObj>
              </mc:Choice>
              <mc:Fallback>
                <p:oleObj name="Photo Editor Photo" r:id="rId3" imgW="152381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990600"/>
            <a:ext cx="8839200" cy="3647152"/>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Youngmin</a:t>
            </a:r>
            <a:r>
              <a:rPr lang="ko-KR" altLang="en-US" sz="1100" dirty="0">
                <a:latin typeface="Arial Unicode MS"/>
                <a:cs typeface="Arial Unicode MS"/>
              </a:rPr>
              <a:t> </a:t>
            </a:r>
            <a:r>
              <a:rPr lang="en-US" altLang="ko-KR" sz="1100" dirty="0">
                <a:latin typeface="Arial Unicode MS"/>
                <a:cs typeface="Arial Unicode MS"/>
              </a:rPr>
              <a:t>Seo</a:t>
            </a:r>
            <a:r>
              <a:rPr lang="en-US" sz="1100" dirty="0">
                <a:latin typeface="Arial Unicode MS"/>
                <a:cs typeface="Arial Unicode MS"/>
              </a:rPr>
              <a:t>, 169-537A, Jet Propulsion Laboratory, Pasadena, CA 91109</a:t>
            </a:r>
          </a:p>
          <a:p>
            <a:r>
              <a:rPr lang="en-US" sz="1100" dirty="0">
                <a:latin typeface="Arial Unicode MS"/>
                <a:cs typeface="Arial Unicode MS"/>
              </a:rPr>
              <a:t>youngmin.seo@jpl.nasa.gov</a:t>
            </a: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dirty="0">
                <a:latin typeface="Arial Unicode MS"/>
              </a:rPr>
              <a:t>Seo et al., “Probing ISM Structure in </a:t>
            </a:r>
            <a:r>
              <a:rPr lang="en-US" altLang="en-US" sz="1100" dirty="0" err="1">
                <a:latin typeface="Arial Unicode MS"/>
              </a:rPr>
              <a:t>Trumpler</a:t>
            </a:r>
            <a:r>
              <a:rPr lang="en-US" altLang="en-US" sz="1100" dirty="0">
                <a:latin typeface="Arial Unicode MS"/>
              </a:rPr>
              <a:t> </a:t>
            </a:r>
            <a:r>
              <a:rPr lang="en-US" altLang="en-US" sz="1100">
                <a:latin typeface="Arial Unicode MS"/>
              </a:rPr>
              <a:t>14 &amp; </a:t>
            </a:r>
            <a:r>
              <a:rPr lang="en-US" altLang="en-US" sz="1100" dirty="0">
                <a:latin typeface="Arial Unicode MS"/>
              </a:rPr>
              <a:t>Carina I Using The Stratospheric Terahertz Observatory 2”, 2019, Astrophysical Journal, Vol. 878, Page 120, </a:t>
            </a:r>
            <a:r>
              <a:rPr lang="en-US" sz="1100" u="sng" dirty="0">
                <a:latin typeface="Arial Unicode MS"/>
                <a:hlinkClick r:id="rId5">
                  <a:extLst>
                    <a:ext uri="{A12FA001-AC4F-418D-AE19-62706E023703}">
                      <ahyp:hlinkClr xmlns:ahyp="http://schemas.microsoft.com/office/drawing/2018/hyperlinkcolor" val="tx"/>
                    </a:ext>
                  </a:extLst>
                </a:hlinkClick>
              </a:rPr>
              <a:t>10.3847/1538-4357/ab2043</a:t>
            </a:r>
            <a:endParaRPr lang="en-US" sz="1100" dirty="0">
              <a:latin typeface="Arial Unicode MS"/>
              <a:cs typeface="Arial Unicode MS"/>
            </a:endParaRPr>
          </a:p>
          <a:p>
            <a:endParaRPr lang="en-US" sz="1100" dirty="0">
              <a:latin typeface="Arial Unicode MS"/>
              <a:cs typeface="Arial Unicode MS"/>
            </a:endParaRPr>
          </a:p>
          <a:p>
            <a:r>
              <a:rPr lang="en-US" sz="1100" b="1" dirty="0">
                <a:latin typeface="Arial"/>
                <a:cs typeface="Arial"/>
              </a:rPr>
              <a:t>Data Sources:</a:t>
            </a:r>
            <a:r>
              <a:rPr lang="en-US" sz="1100" dirty="0">
                <a:latin typeface="Arial"/>
                <a:cs typeface="Arial"/>
              </a:rPr>
              <a:t>  </a:t>
            </a:r>
          </a:p>
          <a:p>
            <a:r>
              <a:rPr lang="en-US" sz="1100" dirty="0">
                <a:latin typeface="Arial Unicode MS"/>
                <a:cs typeface="Arial Unicode MS"/>
              </a:rPr>
              <a:t>Stratospheric Terahertz Telescope - 2 (ftp site: </a:t>
            </a:r>
            <a:r>
              <a:rPr lang="en-US" sz="1100" dirty="0">
                <a:hlinkClick r:id="rId6"/>
              </a:rPr>
              <a:t>http://soral.as.arizona.edu/STO2/</a:t>
            </a:r>
            <a:r>
              <a:rPr lang="en-US" sz="1100" dirty="0">
                <a:latin typeface="Arial Unicode MS"/>
                <a:cs typeface="Arial Unicode MS"/>
              </a:rPr>
              <a:t>)</a:t>
            </a:r>
          </a:p>
          <a:p>
            <a:endParaRPr lang="en-US" sz="1100" dirty="0">
              <a:latin typeface="Arial Unicode MS"/>
              <a:cs typeface="Arial Unicode MS"/>
            </a:endParaRPr>
          </a:p>
          <a:p>
            <a:r>
              <a:rPr lang="en-US" sz="1100" b="1" dirty="0">
                <a:latin typeface="Arial"/>
                <a:cs typeface="Arial"/>
              </a:rPr>
              <a:t>Technical Description of Figure:</a:t>
            </a:r>
          </a:p>
          <a:p>
            <a:pPr algn="just"/>
            <a:r>
              <a:rPr lang="en-US" altLang="en-US" sz="1100" dirty="0">
                <a:latin typeface="Arial Unicode MS"/>
              </a:rPr>
              <a:t>Successful observation of [CII] emission (red contours, left) in Tr 14/Carina I using Stratospheric Terahertz Observatory 2 (STO2). The grayscale background in the left panel shows the dust continuum at 160 µm, which traces warm dust in the interstellar cloud. The photos in the right panel show STO2 in flight in December 2016 in Antarctica. </a:t>
            </a:r>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  </a:t>
            </a:r>
          </a:p>
          <a:p>
            <a:r>
              <a:rPr lang="en-US" sz="1100" dirty="0">
                <a:latin typeface="Arial Unicode MS"/>
                <a:cs typeface="Arial Unicode MS"/>
              </a:rPr>
              <a:t>STO2 is the first balloon-borne Terahertz telescope for astronomy with a high-resolution spectrometer. Through achieving scientific findings, STO2 has proved to be a new, useful platform to observe infrared light from the Universe, which is invaluable in understanding star formation. With the success of STO2, t</a:t>
            </a:r>
            <a:r>
              <a:rPr lang="en-US" sz="1100" dirty="0">
                <a:latin typeface="Arial Unicode MS"/>
              </a:rPr>
              <a:t>he Galactic/Extragalactic ULDB Spectroscopic Terahertz Observatory (</a:t>
            </a:r>
            <a:r>
              <a:rPr lang="en-US" sz="1100" b="1" dirty="0">
                <a:latin typeface="Arial Unicode MS"/>
              </a:rPr>
              <a:t>GUSTO</a:t>
            </a:r>
            <a:r>
              <a:rPr lang="en-US" sz="1100" dirty="0">
                <a:latin typeface="Arial Unicode MS"/>
              </a:rPr>
              <a:t>) was approved and is the next generation mission for submillimeter astronomical spectroscopy.  GUSTO is to be launched in December 2021. </a:t>
            </a:r>
            <a:endParaRPr lang="en-US" sz="1100" dirty="0">
              <a:latin typeface="Arial Unicode MS"/>
              <a:cs typeface="Arial Unicode MS"/>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8093</TotalTime>
  <Words>566</Words>
  <Application>Microsoft Macintosh PowerPoint</Application>
  <PresentationFormat>On-screen Show (4:3)</PresentationFormat>
  <Paragraphs>33</Paragraphs>
  <Slides>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Probing Carina using STO2 Youngmin Seo</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begoldstein willassoc.com</cp:lastModifiedBy>
  <cp:revision>335</cp:revision>
  <cp:lastPrinted>2007-09-25T19:58:52Z</cp:lastPrinted>
  <dcterms:created xsi:type="dcterms:W3CDTF">2008-11-10T22:26:59Z</dcterms:created>
  <dcterms:modified xsi:type="dcterms:W3CDTF">2019-10-28T04:34:15Z</dcterms:modified>
</cp:coreProperties>
</file>