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28" d="100"/>
          <a:sy n="128" d="100"/>
        </p:scale>
        <p:origin x="200"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BFE037-C929-41BA-BF3C-F0C042751747}" type="datetimeFigureOut">
              <a:rPr lang="en-US" smtClean="0"/>
              <a:t>8/2/22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D8FB9-68D0-4DE0-B147-C73955B16053}" type="slidenum">
              <a:rPr lang="en-US" smtClean="0"/>
              <a:t>‹#›</a:t>
            </a:fld>
            <a:endParaRPr lang="en-US"/>
          </a:p>
        </p:txBody>
      </p:sp>
    </p:spTree>
    <p:extLst>
      <p:ext uri="{BB962C8B-B14F-4D97-AF65-F5344CB8AC3E}">
        <p14:creationId xmlns:p14="http://schemas.microsoft.com/office/powerpoint/2010/main" val="2611456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Times" pitchFamily="-106" charset="0"/>
                <a:ea typeface="ＭＳ Ｐゴシック" pitchFamily="-106" charset="-128"/>
              </a:defRPr>
            </a:lvl1pPr>
            <a:lvl2pPr marL="742950" indent="-285750">
              <a:spcBef>
                <a:spcPct val="30000"/>
              </a:spcBef>
              <a:defRPr sz="1200">
                <a:solidFill>
                  <a:schemeClr val="tx1"/>
                </a:solidFill>
                <a:latin typeface="Times" pitchFamily="-106" charset="0"/>
                <a:ea typeface="ＭＳ Ｐゴシック" pitchFamily="-106" charset="-128"/>
              </a:defRPr>
            </a:lvl2pPr>
            <a:lvl3pPr marL="1143000" indent="-228600">
              <a:spcBef>
                <a:spcPct val="30000"/>
              </a:spcBef>
              <a:defRPr sz="1200">
                <a:solidFill>
                  <a:schemeClr val="tx1"/>
                </a:solidFill>
                <a:latin typeface="Times" pitchFamily="-106" charset="0"/>
                <a:ea typeface="ＭＳ Ｐゴシック" pitchFamily="-106" charset="-128"/>
              </a:defRPr>
            </a:lvl3pPr>
            <a:lvl4pPr marL="1600200" indent="-228600">
              <a:spcBef>
                <a:spcPct val="30000"/>
              </a:spcBef>
              <a:defRPr sz="1200">
                <a:solidFill>
                  <a:schemeClr val="tx1"/>
                </a:solidFill>
                <a:latin typeface="Times" pitchFamily="-106" charset="0"/>
                <a:ea typeface="ＭＳ Ｐゴシック" pitchFamily="-106" charset="-128"/>
              </a:defRPr>
            </a:lvl4pPr>
            <a:lvl5pPr marL="2057400" indent="-228600">
              <a:spcBef>
                <a:spcPct val="30000"/>
              </a:spcBef>
              <a:defRPr sz="1200">
                <a:solidFill>
                  <a:schemeClr val="tx1"/>
                </a:solidFill>
                <a:latin typeface="Times" pitchFamily="-106" charset="0"/>
                <a:ea typeface="ＭＳ Ｐゴシック" pitchFamily="-106" charset="-128"/>
              </a:defRPr>
            </a:lvl5pPr>
            <a:lvl6pPr marL="25146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6pPr>
            <a:lvl7pPr marL="29718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7pPr>
            <a:lvl8pPr marL="34290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8pPr>
            <a:lvl9pPr marL="38862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101207D-5BDA-4BED-8240-D3FC29C8C655}" type="slidenum">
              <a:rPr kumimoji="0" lang="en-US" altLang="en-US" sz="1200" b="0" i="0" u="none" strike="noStrike" kern="1200" cap="none" spc="0" normalizeH="0" baseline="0" noProof="0" smtClean="0">
                <a:ln>
                  <a:noFill/>
                </a:ln>
                <a:solidFill>
                  <a:srgbClr val="000000"/>
                </a:solidFill>
                <a:effectLst/>
                <a:uLnTx/>
                <a:uFillTx/>
                <a:latin typeface="Arial" charset="0"/>
                <a:ea typeface="ＭＳ Ｐゴシック" pitchFamily="-106"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000000"/>
              </a:solidFill>
              <a:effectLst/>
              <a:uLnTx/>
              <a:uFillTx/>
              <a:latin typeface="Arial" charset="0"/>
              <a:ea typeface="ＭＳ Ｐゴシック" pitchFamily="-106" charset="-128"/>
              <a:cs typeface="+mn-cs"/>
            </a:endParaRPr>
          </a:p>
        </p:txBody>
      </p:sp>
      <p:sp>
        <p:nvSpPr>
          <p:cNvPr id="5123"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spcBef>
                <a:spcPct val="30000"/>
              </a:spcBef>
              <a:defRPr sz="1200">
                <a:solidFill>
                  <a:schemeClr val="tx1"/>
                </a:solidFill>
                <a:latin typeface="Times" pitchFamily="-106" charset="0"/>
                <a:ea typeface="ＭＳ Ｐゴシック" pitchFamily="-106" charset="-128"/>
              </a:defRPr>
            </a:lvl1pPr>
            <a:lvl2pPr marL="742950" indent="-285750">
              <a:spcBef>
                <a:spcPct val="30000"/>
              </a:spcBef>
              <a:defRPr sz="1200">
                <a:solidFill>
                  <a:schemeClr val="tx1"/>
                </a:solidFill>
                <a:latin typeface="Times" pitchFamily="-106" charset="0"/>
                <a:ea typeface="ＭＳ Ｐゴシック" pitchFamily="-106" charset="-128"/>
              </a:defRPr>
            </a:lvl2pPr>
            <a:lvl3pPr marL="1143000" indent="-228600">
              <a:spcBef>
                <a:spcPct val="30000"/>
              </a:spcBef>
              <a:defRPr sz="1200">
                <a:solidFill>
                  <a:schemeClr val="tx1"/>
                </a:solidFill>
                <a:latin typeface="Times" pitchFamily="-106" charset="0"/>
                <a:ea typeface="ＭＳ Ｐゴシック" pitchFamily="-106" charset="-128"/>
              </a:defRPr>
            </a:lvl3pPr>
            <a:lvl4pPr marL="1600200" indent="-228600">
              <a:spcBef>
                <a:spcPct val="30000"/>
              </a:spcBef>
              <a:defRPr sz="1200">
                <a:solidFill>
                  <a:schemeClr val="tx1"/>
                </a:solidFill>
                <a:latin typeface="Times" pitchFamily="-106" charset="0"/>
                <a:ea typeface="ＭＳ Ｐゴシック" pitchFamily="-106" charset="-128"/>
              </a:defRPr>
            </a:lvl4pPr>
            <a:lvl5pPr marL="2057400" indent="-228600">
              <a:spcBef>
                <a:spcPct val="30000"/>
              </a:spcBef>
              <a:defRPr sz="1200">
                <a:solidFill>
                  <a:schemeClr val="tx1"/>
                </a:solidFill>
                <a:latin typeface="Times" pitchFamily="-106" charset="0"/>
                <a:ea typeface="ＭＳ Ｐゴシック" pitchFamily="-106" charset="-128"/>
              </a:defRPr>
            </a:lvl5pPr>
            <a:lvl6pPr marL="25146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6pPr>
            <a:lvl7pPr marL="29718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7pPr>
            <a:lvl8pPr marL="34290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8pPr>
            <a:lvl9pPr marL="38862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DB0EE1A8-34CE-4F32-BF25-9D4E96A7F8DF}" type="slidenum">
              <a:rPr kumimoji="0" lang="en-US" altLang="en-US" sz="1200" b="0" i="0" u="none" strike="noStrike" kern="1200" cap="none" spc="0" normalizeH="0" baseline="0" noProof="0">
                <a:ln>
                  <a:noFill/>
                </a:ln>
                <a:solidFill>
                  <a:srgbClr val="000000"/>
                </a:solidFill>
                <a:effectLst/>
                <a:uLnTx/>
                <a:uFillTx/>
                <a:latin typeface="Arial" charset="0"/>
                <a:ea typeface="ＭＳ Ｐゴシック" pitchFamily="-106"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000000"/>
              </a:solidFill>
              <a:effectLst/>
              <a:uLnTx/>
              <a:uFillTx/>
              <a:latin typeface="Arial" charset="0"/>
              <a:ea typeface="ＭＳ Ｐゴシック" pitchFamily="-106" charset="-128"/>
              <a:cs typeface="+mn-cs"/>
            </a:endParaRPr>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dirty="0">
                <a:latin typeface="Times" pitchFamily="-106" charset="0"/>
                <a:ea typeface="ＭＳ Ｐゴシック" pitchFamily="-106" charset="-128"/>
              </a:rPr>
              <a:t>You may add comments here to clarify </a:t>
            </a:r>
            <a:r>
              <a:rPr lang="en-US" altLang="en-US">
                <a:latin typeface="Times" pitchFamily="-106" charset="0"/>
                <a:ea typeface="ＭＳ Ｐゴシック" pitchFamily="-106" charset="-128"/>
              </a:rPr>
              <a:t>the work</a:t>
            </a:r>
            <a:r>
              <a:rPr lang="en-US" altLang="en-US" baseline="0">
                <a:latin typeface="Times" pitchFamily="-106" charset="0"/>
                <a:ea typeface="ＭＳ Ｐゴシック" pitchFamily="-106" charset="-128"/>
              </a:rPr>
              <a:t> or the results.</a:t>
            </a:r>
            <a:endParaRPr lang="en-US" altLang="en-US">
              <a:latin typeface="Times" pitchFamily="-106" charset="0"/>
              <a:ea typeface="ＭＳ Ｐゴシック" pitchFamily="-106" charset="-128"/>
            </a:endParaRPr>
          </a:p>
        </p:txBody>
      </p:sp>
    </p:spTree>
    <p:extLst>
      <p:ext uri="{BB962C8B-B14F-4D97-AF65-F5344CB8AC3E}">
        <p14:creationId xmlns:p14="http://schemas.microsoft.com/office/powerpoint/2010/main" val="1658268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408820"/>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3716867" y="3176"/>
            <a:ext cx="8187267" cy="606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1284818" y="1290639"/>
            <a:ext cx="10460567" cy="4975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ChangeArrowheads="1"/>
          </p:cNvSpPr>
          <p:nvPr userDrawn="1"/>
        </p:nvSpPr>
        <p:spPr bwMode="auto">
          <a:xfrm>
            <a:off x="0" y="0"/>
            <a:ext cx="12192000" cy="685800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endParaRPr lang="en-US" altLang="en-US" sz="2400"/>
          </a:p>
        </p:txBody>
      </p:sp>
      <p:sp>
        <p:nvSpPr>
          <p:cNvPr id="1030" name="Rectangle 6">
            <a:hlinkClick r:id="" action="ppaction://hlinkshowjump?jump=lastslide"/>
          </p:cNvPr>
          <p:cNvSpPr>
            <a:spLocks noChangeArrowheads="1"/>
          </p:cNvSpPr>
          <p:nvPr userDrawn="1"/>
        </p:nvSpPr>
        <p:spPr bwMode="auto">
          <a:xfrm>
            <a:off x="11910485" y="0"/>
            <a:ext cx="281516" cy="254000"/>
          </a:xfrm>
          <a:prstGeom prst="rect">
            <a:avLst/>
          </a:prstGeom>
          <a:solidFill>
            <a:schemeClr val="accent1">
              <a:alpha val="0"/>
            </a:scheme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endParaRPr lang="en-US" altLang="en-US" sz="2400"/>
          </a:p>
        </p:txBody>
      </p:sp>
      <p:sp>
        <p:nvSpPr>
          <p:cNvPr id="1031" name="Rectangle 7"/>
          <p:cNvSpPr>
            <a:spLocks noChangeArrowheads="1"/>
          </p:cNvSpPr>
          <p:nvPr/>
        </p:nvSpPr>
        <p:spPr bwMode="auto">
          <a:xfrm>
            <a:off x="-836083" y="6259513"/>
            <a:ext cx="2540001" cy="3540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algn="r"/>
            <a:endParaRPr lang="en-US" altLang="en-US" sz="1400"/>
          </a:p>
        </p:txBody>
      </p:sp>
      <p:sp>
        <p:nvSpPr>
          <p:cNvPr id="8" name="Line 2"/>
          <p:cNvSpPr>
            <a:spLocks noChangeShapeType="1"/>
          </p:cNvSpPr>
          <p:nvPr userDrawn="1"/>
        </p:nvSpPr>
        <p:spPr bwMode="auto">
          <a:xfrm>
            <a:off x="86785" y="914400"/>
            <a:ext cx="12024783" cy="0"/>
          </a:xfrm>
          <a:prstGeom prst="line">
            <a:avLst/>
          </a:prstGeom>
          <a:noFill/>
          <a:ln w="38100" cmpd="dbl">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sz="1800"/>
          </a:p>
        </p:txBody>
      </p:sp>
    </p:spTree>
    <p:extLst>
      <p:ext uri="{BB962C8B-B14F-4D97-AF65-F5344CB8AC3E}">
        <p14:creationId xmlns:p14="http://schemas.microsoft.com/office/powerpoint/2010/main" val="2424574465"/>
      </p:ext>
    </p:extLst>
  </p:cSld>
  <p:clrMap bg1="lt1" tx1="dk1" bg2="lt2" tx2="dk2" accent1="accent1" accent2="accent2" accent3="accent3" accent4="accent4" accent5="accent5" accent6="accent6" hlink="hlink" folHlink="folHlink"/>
  <p:sldLayoutIdLst>
    <p:sldLayoutId id="2147483661" r:id="rId1"/>
  </p:sldLayoutIdLst>
  <p:transition>
    <p:wipe dir="d"/>
  </p:transition>
  <p:txStyles>
    <p:titleStyle>
      <a:lvl1pPr algn="r" rtl="0" eaLnBrk="0" fontAlgn="base" hangingPunct="0">
        <a:lnSpc>
          <a:spcPct val="85000"/>
        </a:lnSpc>
        <a:spcBef>
          <a:spcPct val="0"/>
        </a:spcBef>
        <a:spcAft>
          <a:spcPct val="0"/>
        </a:spcAft>
        <a:defRPr sz="3000" b="1">
          <a:solidFill>
            <a:schemeClr val="bg1"/>
          </a:solidFill>
          <a:latin typeface="+mj-lt"/>
          <a:ea typeface="ＭＳ Ｐゴシック" pitchFamily="-65" charset="-128"/>
          <a:cs typeface="ＭＳ Ｐゴシック" pitchFamily="-65" charset="-128"/>
        </a:defRPr>
      </a:lvl1pPr>
      <a:lvl2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2pPr>
      <a:lvl3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3pPr>
      <a:lvl4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4pPr>
      <a:lvl5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5pPr>
      <a:lvl6pPr marL="457200" algn="r" rtl="0" fontAlgn="base">
        <a:lnSpc>
          <a:spcPct val="85000"/>
        </a:lnSpc>
        <a:spcBef>
          <a:spcPct val="0"/>
        </a:spcBef>
        <a:spcAft>
          <a:spcPct val="0"/>
        </a:spcAft>
        <a:defRPr sz="3000" b="1">
          <a:solidFill>
            <a:schemeClr val="bg1"/>
          </a:solidFill>
          <a:latin typeface="Arial" pitchFamily="-65" charset="0"/>
        </a:defRPr>
      </a:lvl6pPr>
      <a:lvl7pPr marL="914400" algn="r" rtl="0" fontAlgn="base">
        <a:lnSpc>
          <a:spcPct val="85000"/>
        </a:lnSpc>
        <a:spcBef>
          <a:spcPct val="0"/>
        </a:spcBef>
        <a:spcAft>
          <a:spcPct val="0"/>
        </a:spcAft>
        <a:defRPr sz="3000" b="1">
          <a:solidFill>
            <a:schemeClr val="bg1"/>
          </a:solidFill>
          <a:latin typeface="Arial" pitchFamily="-65" charset="0"/>
        </a:defRPr>
      </a:lvl7pPr>
      <a:lvl8pPr marL="1371600" algn="r" rtl="0" fontAlgn="base">
        <a:lnSpc>
          <a:spcPct val="85000"/>
        </a:lnSpc>
        <a:spcBef>
          <a:spcPct val="0"/>
        </a:spcBef>
        <a:spcAft>
          <a:spcPct val="0"/>
        </a:spcAft>
        <a:defRPr sz="3000" b="1">
          <a:solidFill>
            <a:schemeClr val="bg1"/>
          </a:solidFill>
          <a:latin typeface="Arial" pitchFamily="-65" charset="0"/>
        </a:defRPr>
      </a:lvl8pPr>
      <a:lvl9pPr marL="1828800" algn="r" rtl="0" fontAlgn="base">
        <a:lnSpc>
          <a:spcPct val="85000"/>
        </a:lnSpc>
        <a:spcBef>
          <a:spcPct val="0"/>
        </a:spcBef>
        <a:spcAft>
          <a:spcPct val="0"/>
        </a:spcAft>
        <a:defRPr sz="3000" b="1">
          <a:solidFill>
            <a:schemeClr val="bg1"/>
          </a:solidFill>
          <a:latin typeface="Arial" pitchFamily="-65" charset="0"/>
        </a:defRPr>
      </a:lvl9pPr>
    </p:titleStyle>
    <p:bodyStyle>
      <a:lvl1pPr marL="282575" indent="-282575" algn="l" rtl="0" eaLnBrk="0" fontAlgn="base" hangingPunct="0">
        <a:lnSpc>
          <a:spcPct val="85000"/>
        </a:lnSpc>
        <a:spcBef>
          <a:spcPct val="20000"/>
        </a:spcBef>
        <a:spcAft>
          <a:spcPct val="0"/>
        </a:spcAft>
        <a:buClr>
          <a:schemeClr val="bg1"/>
        </a:buClr>
        <a:buFont typeface="Wingdings" pitchFamily="-106" charset="2"/>
        <a:defRPr sz="2000">
          <a:solidFill>
            <a:schemeClr val="tx1"/>
          </a:solidFill>
          <a:latin typeface="+mn-lt"/>
          <a:ea typeface="ＭＳ Ｐゴシック" pitchFamily="-65" charset="-128"/>
          <a:cs typeface="ＭＳ Ｐゴシック" pitchFamily="-65" charset="-128"/>
        </a:defRPr>
      </a:lvl1pPr>
      <a:lvl2pPr marL="636588" indent="-239713" algn="l" rtl="0" eaLnBrk="0" fontAlgn="base" hangingPunct="0">
        <a:lnSpc>
          <a:spcPct val="85000"/>
        </a:lnSpc>
        <a:spcBef>
          <a:spcPct val="20000"/>
        </a:spcBef>
        <a:spcAft>
          <a:spcPct val="0"/>
        </a:spcAft>
        <a:buFont typeface="Times" pitchFamily="-106" charset="0"/>
        <a:buChar char="•"/>
        <a:defRPr sz="2000">
          <a:solidFill>
            <a:schemeClr val="tx1"/>
          </a:solidFill>
          <a:latin typeface="+mn-lt"/>
          <a:ea typeface="ＭＳ Ｐゴシック" pitchFamily="-65" charset="-128"/>
        </a:defRPr>
      </a:lvl2pPr>
      <a:lvl3pPr marL="917575" indent="-16668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3pPr>
      <a:lvl4pPr marL="1255713" indent="-22383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4pPr>
      <a:lvl5pPr marL="1593850" indent="-22383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5pPr>
      <a:lvl6pPr marL="20510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6pPr>
      <a:lvl7pPr marL="25082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7pPr>
      <a:lvl8pPr marL="29654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8pPr>
      <a:lvl9pPr marL="34226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image" Target="../media/image2.png"/><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1000"/>
            <a:lum/>
          </a:blip>
          <a:srcRect/>
          <a:stretch>
            <a:fillRect/>
          </a:stretch>
        </a:blipFill>
        <a:effectLst/>
      </p:bgPr>
    </p:bg>
    <p:spTree>
      <p:nvGrpSpPr>
        <p:cNvPr id="1" name=""/>
        <p:cNvGrpSpPr/>
        <p:nvPr/>
      </p:nvGrpSpPr>
      <p:grpSpPr>
        <a:xfrm>
          <a:off x="0" y="0"/>
          <a:ext cx="0" cy="0"/>
          <a:chOff x="0" y="0"/>
          <a:chExt cx="0" cy="0"/>
        </a:xfrm>
      </p:grpSpPr>
      <p:sp>
        <p:nvSpPr>
          <p:cNvPr id="3074" name="Rectangle 4"/>
          <p:cNvSpPr>
            <a:spLocks noGrp="1" noChangeArrowheads="1"/>
          </p:cNvSpPr>
          <p:nvPr>
            <p:ph type="title" idx="4294967295"/>
          </p:nvPr>
        </p:nvSpPr>
        <p:spPr>
          <a:xfrm>
            <a:off x="4114799" y="211975"/>
            <a:ext cx="7099069" cy="606425"/>
          </a:xfrm>
        </p:spPr>
        <p:txBody>
          <a:bodyPr/>
          <a:lstStyle/>
          <a:p>
            <a:pPr algn="ctr" eaLnBrk="1" hangingPunct="1"/>
            <a:r>
              <a:rPr lang="en-US" altLang="en-US" sz="2400" dirty="0">
                <a:ea typeface="ＭＳ Ｐゴシック" pitchFamily="-106" charset="-128"/>
              </a:rPr>
              <a:t>Airfall on Comet 67P</a:t>
            </a:r>
            <a:br>
              <a:rPr lang="en-US" altLang="en-US" sz="2400" dirty="0">
                <a:ea typeface="ＭＳ Ｐゴシック" pitchFamily="-106" charset="-128"/>
              </a:rPr>
            </a:br>
            <a:r>
              <a:rPr lang="en-US" altLang="en-US" sz="1800" dirty="0">
                <a:ea typeface="ＭＳ Ｐゴシック" pitchFamily="-106" charset="-128"/>
              </a:rPr>
              <a:t>Prepared by Björn J. R. Davidsson (3224)</a:t>
            </a:r>
          </a:p>
        </p:txBody>
      </p:sp>
      <p:sp>
        <p:nvSpPr>
          <p:cNvPr id="3075" name="Text Box 7"/>
          <p:cNvSpPr txBox="1">
            <a:spLocks noChangeArrowheads="1"/>
          </p:cNvSpPr>
          <p:nvPr/>
        </p:nvSpPr>
        <p:spPr bwMode="auto">
          <a:xfrm>
            <a:off x="6215149" y="1195346"/>
            <a:ext cx="4419600" cy="5509200"/>
          </a:xfrm>
          <a:prstGeom prst="rect">
            <a:avLst/>
          </a:prstGeom>
          <a:solidFill>
            <a:schemeClr val="bg2">
              <a:lumMod val="60000"/>
              <a:lumOff val="40000"/>
              <a:alpha val="88000"/>
            </a:schemeClr>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1600" b="0" i="0" u="none" strike="noStrike" kern="1200" cap="none" spc="0" normalizeH="0" baseline="0" noProof="0" dirty="0">
                <a:ln>
                  <a:noFill/>
                </a:ln>
                <a:solidFill>
                  <a:srgbClr val="FFFFFF"/>
                </a:solidFill>
                <a:effectLst/>
                <a:uLnTx/>
                <a:uFillTx/>
                <a:latin typeface="Arial" charset="0"/>
                <a:ea typeface="ＭＳ Ｐゴシック" pitchFamily="-106" charset="-128"/>
                <a:cs typeface="+mn-cs"/>
              </a:rPr>
              <a:t>Comet 67P/</a:t>
            </a:r>
            <a:r>
              <a:rPr kumimoji="0" lang="en-US" altLang="en-US" sz="1600" b="0" i="0" u="none" strike="noStrike" kern="1200" cap="none" spc="0" normalizeH="0" baseline="0" noProof="0" dirty="0" err="1">
                <a:ln>
                  <a:noFill/>
                </a:ln>
                <a:solidFill>
                  <a:srgbClr val="FFFFFF"/>
                </a:solidFill>
                <a:effectLst/>
                <a:uLnTx/>
                <a:uFillTx/>
                <a:latin typeface="Arial" charset="0"/>
                <a:ea typeface="ＭＳ Ｐゴシック" pitchFamily="-106" charset="-128"/>
                <a:cs typeface="+mn-cs"/>
              </a:rPr>
              <a:t>Churyumov-Gerasimenko</a:t>
            </a:r>
            <a:r>
              <a:rPr kumimoji="0" lang="en-US" altLang="en-US" sz="1600" b="0" i="0" u="none" strike="noStrike" kern="1200" cap="none" spc="0" normalizeH="0" baseline="0" noProof="0" dirty="0">
                <a:ln>
                  <a:noFill/>
                </a:ln>
                <a:solidFill>
                  <a:srgbClr val="FFFFFF"/>
                </a:solidFill>
                <a:effectLst/>
                <a:uLnTx/>
                <a:uFillTx/>
                <a:latin typeface="Arial" charset="0"/>
                <a:ea typeface="ＭＳ Ｐゴシック" pitchFamily="-106" charset="-128"/>
                <a:cs typeface="+mn-cs"/>
              </a:rPr>
              <a:t> ejects particles from its southern hemisphere, of which some land on its northern hemisphere as “airfall”. The </a:t>
            </a:r>
            <a:r>
              <a:rPr kumimoji="0" lang="en-US" altLang="en-US" sz="1600" b="0" i="1" u="none" strike="noStrike" kern="1200" cap="none" spc="0" normalizeH="0" baseline="0" noProof="0" dirty="0">
                <a:ln>
                  <a:noFill/>
                </a:ln>
                <a:solidFill>
                  <a:srgbClr val="FFFFFF"/>
                </a:solidFill>
                <a:effectLst/>
                <a:uLnTx/>
                <a:uFillTx/>
                <a:latin typeface="Arial" charset="0"/>
                <a:ea typeface="ＭＳ Ｐゴシック" pitchFamily="-106" charset="-128"/>
                <a:cs typeface="+mn-cs"/>
              </a:rPr>
              <a:t>CAESAR </a:t>
            </a:r>
            <a:r>
              <a:rPr kumimoji="0" lang="en-US" altLang="en-US" sz="1600" b="0" u="none" strike="noStrike" kern="1200" cap="none" spc="0" normalizeH="0" baseline="0" noProof="0" dirty="0">
                <a:ln>
                  <a:noFill/>
                </a:ln>
                <a:solidFill>
                  <a:srgbClr val="FFFFFF"/>
                </a:solidFill>
                <a:effectLst/>
                <a:uLnTx/>
                <a:uFillTx/>
                <a:latin typeface="Arial" charset="0"/>
                <a:ea typeface="ＭＳ Ｐゴシック" pitchFamily="-106" charset="-128"/>
                <a:cs typeface="+mn-cs"/>
              </a:rPr>
              <a:t>mission, proposed to NASA’s New Frontier 4 program, would collect airfall material and return it to Earth. </a:t>
            </a:r>
            <a:endParaRPr kumimoji="0" lang="en-US" altLang="en-US" sz="1600" b="0" i="0" u="none" strike="noStrike" kern="1200" cap="none" spc="0" normalizeH="0" baseline="0" noProof="0" dirty="0">
              <a:ln>
                <a:noFill/>
              </a:ln>
              <a:solidFill>
                <a:srgbClr val="FFFFFF"/>
              </a:solidFill>
              <a:effectLst/>
              <a:uLnTx/>
              <a:uFillTx/>
              <a:latin typeface="Arial" charset="0"/>
              <a:ea typeface="ＭＳ Ｐゴシック" pitchFamily="-106" charset="-128"/>
              <a:cs typeface="+mn-cs"/>
            </a:endParaRP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1600" b="1" i="0" u="none" strike="noStrike" kern="1200" cap="none" spc="0" normalizeH="0" baseline="0" noProof="0" dirty="0">
                <a:ln>
                  <a:noFill/>
                </a:ln>
                <a:solidFill>
                  <a:srgbClr val="FFFFFF"/>
                </a:solidFill>
                <a:effectLst/>
                <a:uLnTx/>
                <a:uFillTx/>
                <a:latin typeface="Arial" charset="0"/>
                <a:ea typeface="ＭＳ Ｐゴシック" pitchFamily="-106" charset="-128"/>
                <a:cs typeface="+mn-cs"/>
              </a:rPr>
              <a:t>Data &amp; Results:</a:t>
            </a:r>
            <a:r>
              <a:rPr kumimoji="0" lang="en-US" altLang="en-US" sz="1600" b="0" i="0" u="none" strike="noStrike" kern="1200" cap="none" spc="0" normalizeH="0" baseline="0" noProof="0" dirty="0">
                <a:ln>
                  <a:noFill/>
                </a:ln>
                <a:solidFill>
                  <a:srgbClr val="FFFFFF"/>
                </a:solidFill>
                <a:effectLst/>
                <a:uLnTx/>
                <a:uFillTx/>
                <a:latin typeface="Arial" charset="0"/>
                <a:ea typeface="ＭＳ Ｐゴシック" pitchFamily="-106" charset="-128"/>
                <a:cs typeface="+mn-cs"/>
              </a:rPr>
              <a:t> We used computer models to calculate the amount of particles produced in the south, tracked their orbits in the gravity field of the comet nucleus, and estimated how much airfall that would land at each potential </a:t>
            </a:r>
            <a:r>
              <a:rPr kumimoji="0" lang="en-US" altLang="en-US" sz="1600" b="0" i="1" u="none" strike="noStrike" kern="1200" cap="none" spc="0" normalizeH="0" baseline="0" noProof="0" dirty="0">
                <a:ln>
                  <a:noFill/>
                </a:ln>
                <a:solidFill>
                  <a:srgbClr val="FFFFFF"/>
                </a:solidFill>
                <a:effectLst/>
                <a:uLnTx/>
                <a:uFillTx/>
                <a:latin typeface="Arial" charset="0"/>
                <a:ea typeface="ＭＳ Ｐゴシック" pitchFamily="-106" charset="-128"/>
                <a:cs typeface="+mn-cs"/>
              </a:rPr>
              <a:t>CAESAR </a:t>
            </a:r>
            <a:r>
              <a:rPr kumimoji="0" lang="en-US" altLang="en-US" sz="1600" b="0" u="none" strike="noStrike" kern="1200" cap="none" spc="0" normalizeH="0" baseline="0" noProof="0" dirty="0">
                <a:ln>
                  <a:noFill/>
                </a:ln>
                <a:solidFill>
                  <a:srgbClr val="FFFFFF"/>
                </a:solidFill>
                <a:effectLst/>
                <a:uLnTx/>
                <a:uFillTx/>
                <a:latin typeface="Arial" charset="0"/>
                <a:ea typeface="ＭＳ Ｐゴシック" pitchFamily="-106" charset="-128"/>
                <a:cs typeface="+mn-cs"/>
              </a:rPr>
              <a:t>landing site in the north. We found that a 0.9 meter thick layer is deposited on average each comet orbit. We also calculated the amount of solar heating at the sites, to identify locations where water ice may survive for long periods of time. </a:t>
            </a:r>
            <a:endParaRPr kumimoji="0" lang="en-US" altLang="en-US" sz="1600" b="0" i="0" u="none" strike="noStrike" kern="1200" cap="none" spc="0" normalizeH="0" baseline="0" noProof="0" dirty="0">
              <a:ln>
                <a:noFill/>
              </a:ln>
              <a:solidFill>
                <a:srgbClr val="FFFFFF"/>
              </a:solidFill>
              <a:effectLst/>
              <a:uLnTx/>
              <a:uFillTx/>
              <a:latin typeface="Arial" charset="0"/>
              <a:ea typeface="ＭＳ Ｐゴシック" pitchFamily="-106" charset="-128"/>
              <a:cs typeface="+mn-cs"/>
            </a:endParaRP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1600" b="1" i="0" u="none" strike="noStrike" kern="1200" cap="none" spc="0" normalizeH="0" baseline="0" noProof="0" dirty="0">
                <a:ln>
                  <a:noFill/>
                </a:ln>
                <a:solidFill>
                  <a:srgbClr val="FFFFFF"/>
                </a:solidFill>
                <a:effectLst/>
                <a:uLnTx/>
                <a:uFillTx/>
                <a:latin typeface="Arial" charset="0"/>
                <a:ea typeface="ＭＳ Ｐゴシック" pitchFamily="-106" charset="-128"/>
                <a:cs typeface="+mn-cs"/>
              </a:rPr>
              <a:t>Significance: </a:t>
            </a:r>
            <a:r>
              <a:rPr kumimoji="0" lang="en-US" altLang="en-US" sz="1600" b="0" i="0" u="none" strike="noStrike" kern="1200" cap="none" spc="0" normalizeH="0" baseline="0" noProof="0" dirty="0">
                <a:ln>
                  <a:noFill/>
                </a:ln>
                <a:solidFill>
                  <a:srgbClr val="FFFFFF"/>
                </a:solidFill>
                <a:effectLst/>
                <a:uLnTx/>
                <a:uFillTx/>
                <a:latin typeface="Arial" charset="0"/>
                <a:ea typeface="ＭＳ Ｐゴシック" pitchFamily="-106" charset="-128"/>
                <a:cs typeface="+mn-cs"/>
              </a:rPr>
              <a:t>In order to make an informed choice of the spacecraft landing site, this research told us where we would have the largest chance of finding plenty of fresh ice. </a:t>
            </a:r>
          </a:p>
        </p:txBody>
      </p:sp>
      <p:sp>
        <p:nvSpPr>
          <p:cNvPr id="3076" name="Text Box 8"/>
          <p:cNvSpPr txBox="1">
            <a:spLocks noChangeArrowheads="1"/>
          </p:cNvSpPr>
          <p:nvPr/>
        </p:nvSpPr>
        <p:spPr bwMode="auto">
          <a:xfrm>
            <a:off x="1401089" y="5780975"/>
            <a:ext cx="4223856" cy="10618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900" b="1" i="0" u="none" strike="noStrike" kern="1200" cap="none" spc="0" normalizeH="0" baseline="0" noProof="0" dirty="0">
                <a:ln>
                  <a:noFill/>
                </a:ln>
                <a:solidFill>
                  <a:srgbClr val="FFFFFF"/>
                </a:solidFill>
                <a:effectLst/>
                <a:uLnTx/>
                <a:uFillTx/>
                <a:latin typeface="Arial" charset="0"/>
                <a:ea typeface="ＭＳ Ｐゴシック" pitchFamily="-106" charset="-128"/>
                <a:cs typeface="+mn-cs"/>
              </a:rPr>
              <a:t>Davidsson </a:t>
            </a:r>
            <a:r>
              <a:rPr kumimoji="0" lang="en-US" altLang="en-US" sz="900" b="1" i="1" u="none" strike="noStrike" kern="1200" cap="none" spc="0" normalizeH="0" baseline="0" noProof="0" dirty="0">
                <a:ln>
                  <a:noFill/>
                </a:ln>
                <a:solidFill>
                  <a:srgbClr val="FFFFFF"/>
                </a:solidFill>
                <a:effectLst/>
                <a:uLnTx/>
                <a:uFillTx/>
                <a:latin typeface="Arial" charset="0"/>
                <a:ea typeface="ＭＳ Ｐゴシック" pitchFamily="-106" charset="-128"/>
                <a:cs typeface="+mn-cs"/>
              </a:rPr>
              <a:t>et al. </a:t>
            </a:r>
            <a:r>
              <a:rPr kumimoji="0" lang="en-US" altLang="en-US" sz="900" b="1" u="none" strike="noStrike" kern="1200" cap="none" spc="0" normalizeH="0" baseline="0" noProof="0" dirty="0">
                <a:ln>
                  <a:noFill/>
                </a:ln>
                <a:solidFill>
                  <a:srgbClr val="FFFFFF"/>
                </a:solidFill>
                <a:effectLst/>
                <a:uLnTx/>
                <a:uFillTx/>
                <a:latin typeface="Arial" charset="0"/>
                <a:ea typeface="ＭＳ Ｐゴシック" pitchFamily="-106" charset="-128"/>
                <a:cs typeface="+mn-cs"/>
              </a:rPr>
              <a:t>(2021). Airfall on Comet 67P/</a:t>
            </a:r>
            <a:r>
              <a:rPr kumimoji="0" lang="en-US" altLang="en-US" sz="900" b="1" u="none" strike="noStrike" kern="1200" cap="none" spc="0" normalizeH="0" baseline="0" noProof="0" dirty="0" err="1">
                <a:ln>
                  <a:noFill/>
                </a:ln>
                <a:solidFill>
                  <a:srgbClr val="FFFFFF"/>
                </a:solidFill>
                <a:effectLst/>
                <a:uLnTx/>
                <a:uFillTx/>
                <a:latin typeface="Arial" charset="0"/>
                <a:ea typeface="ＭＳ Ｐゴシック" pitchFamily="-106" charset="-128"/>
                <a:cs typeface="+mn-cs"/>
              </a:rPr>
              <a:t>Churyumov-Gerasimenko</a:t>
            </a:r>
            <a:r>
              <a:rPr kumimoji="0" lang="en-US" altLang="en-US" sz="900" b="1" u="none" strike="noStrike" kern="1200" cap="none" spc="0" normalizeH="0" baseline="0" noProof="0" dirty="0">
                <a:ln>
                  <a:noFill/>
                </a:ln>
                <a:solidFill>
                  <a:srgbClr val="FFFFFF"/>
                </a:solidFill>
                <a:effectLst/>
                <a:uLnTx/>
                <a:uFillTx/>
                <a:latin typeface="Arial" charset="0"/>
                <a:ea typeface="ＭＳ Ｐゴシック" pitchFamily="-106" charset="-128"/>
                <a:cs typeface="+mn-cs"/>
              </a:rPr>
              <a:t>.</a:t>
            </a:r>
          </a:p>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900" b="1" i="1" dirty="0">
                <a:solidFill>
                  <a:srgbClr val="FFFFFF"/>
                </a:solidFill>
              </a:rPr>
              <a:t>Icarus </a:t>
            </a:r>
            <a:r>
              <a:rPr lang="en-US" altLang="en-US" sz="900" b="1" dirty="0">
                <a:solidFill>
                  <a:srgbClr val="FFFFFF"/>
                </a:solidFill>
              </a:rPr>
              <a:t>354, 114004.</a:t>
            </a:r>
          </a:p>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900" b="1" dirty="0">
                <a:solidFill>
                  <a:srgbClr val="FFFFFF"/>
                </a:solidFill>
              </a:rPr>
              <a:t>DOI: https://</a:t>
            </a:r>
            <a:r>
              <a:rPr lang="en-US" altLang="en-US" sz="900" b="1" dirty="0" err="1">
                <a:solidFill>
                  <a:srgbClr val="FFFFFF"/>
                </a:solidFill>
              </a:rPr>
              <a:t>doi.org</a:t>
            </a:r>
            <a:r>
              <a:rPr lang="en-US" altLang="en-US" sz="900" b="1" dirty="0">
                <a:solidFill>
                  <a:srgbClr val="FFFFFF"/>
                </a:solidFill>
              </a:rPr>
              <a:t>/10.1016/j.icarus.2020.114004</a:t>
            </a:r>
            <a:endParaRPr kumimoji="0" lang="en-US" altLang="en-US" sz="900" b="1" u="none" strike="noStrike" kern="1200" cap="none" spc="0" normalizeH="0" baseline="0" noProof="0" dirty="0">
              <a:ln>
                <a:noFill/>
              </a:ln>
              <a:solidFill>
                <a:srgbClr val="FFFFFF"/>
              </a:solidFill>
              <a:effectLst/>
              <a:uLnTx/>
              <a:uFillTx/>
              <a:latin typeface="Arial" charset="0"/>
              <a:ea typeface="ＭＳ Ｐゴシック" pitchFamily="-106"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900" b="1" i="0" u="none" strike="noStrike" kern="1200" cap="none" spc="0" normalizeH="0" baseline="0" noProof="0" dirty="0">
              <a:ln>
                <a:noFill/>
              </a:ln>
              <a:solidFill>
                <a:srgbClr val="FFFFFF"/>
              </a:solidFill>
              <a:effectLst/>
              <a:uLnTx/>
              <a:uFillTx/>
              <a:latin typeface="Arial" charset="0"/>
              <a:ea typeface="ＭＳ Ｐゴシック" pitchFamily="-106"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900" b="1" i="0" u="none" strike="noStrike" kern="1200" cap="none" spc="0" normalizeH="0" baseline="0" noProof="0" dirty="0">
                <a:ln>
                  <a:noFill/>
                </a:ln>
                <a:solidFill>
                  <a:srgbClr val="FFFFFF"/>
                </a:solidFill>
                <a:effectLst/>
                <a:uLnTx/>
                <a:uFillTx/>
                <a:latin typeface="Arial" charset="0"/>
                <a:ea typeface="ＭＳ Ｐゴシック" pitchFamily="-106" charset="-128"/>
                <a:cs typeface="+mn-cs"/>
              </a:rPr>
              <a:t>This work was supported by an award to </a:t>
            </a:r>
            <a:r>
              <a:rPr lang="en-US" altLang="en-US" sz="900" b="1" dirty="0">
                <a:solidFill>
                  <a:srgbClr val="FFFFFF"/>
                </a:solidFill>
              </a:rPr>
              <a:t>B. J. R. Davidsson</a:t>
            </a:r>
            <a:r>
              <a:rPr kumimoji="0" lang="en-US" altLang="en-US" sz="900" b="1" i="0" u="none" strike="noStrike" kern="1200" cap="none" spc="0" normalizeH="0" baseline="0" noProof="0" dirty="0">
                <a:ln>
                  <a:noFill/>
                </a:ln>
                <a:solidFill>
                  <a:srgbClr val="FFFFFF"/>
                </a:solidFill>
                <a:effectLst/>
                <a:uLnTx/>
                <a:uFillTx/>
                <a:latin typeface="Arial" charset="0"/>
                <a:ea typeface="ＭＳ Ｐゴシック" pitchFamily="-106" charset="-128"/>
                <a:cs typeface="+mn-cs"/>
              </a:rPr>
              <a:t> from the </a:t>
            </a:r>
          </a:p>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900" b="1" dirty="0">
                <a:solidFill>
                  <a:srgbClr val="FFFFFF"/>
                </a:solidFill>
              </a:rPr>
              <a:t>Planetary Science Directorate (</a:t>
            </a:r>
            <a:r>
              <a:rPr kumimoji="0" lang="en-US" altLang="en-US" sz="900" b="1" i="0" u="none" strike="noStrike" kern="1200" cap="none" spc="0" normalizeH="0" baseline="0" noProof="0" dirty="0">
                <a:ln>
                  <a:noFill/>
                </a:ln>
                <a:solidFill>
                  <a:srgbClr val="FFFFFF"/>
                </a:solidFill>
                <a:effectLst/>
                <a:uLnTx/>
                <a:uFillTx/>
                <a:latin typeface="Arial" charset="0"/>
                <a:ea typeface="ＭＳ Ｐゴシック" pitchFamily="-106" charset="-128"/>
                <a:cs typeface="+mn-cs"/>
              </a:rPr>
              <a:t>4X) </a:t>
            </a:r>
            <a:r>
              <a:rPr lang="en-US" altLang="en-US" sz="900" b="1" dirty="0">
                <a:solidFill>
                  <a:srgbClr val="FFFFFF"/>
                </a:solidFill>
              </a:rPr>
              <a:t>at the Jet Propulsion Laboratory / California Institute of Technology</a:t>
            </a:r>
            <a:endParaRPr kumimoji="0" lang="en-US" altLang="en-US" sz="900" b="1" i="0" u="none" strike="noStrike" kern="1200" cap="none" spc="0" normalizeH="0" baseline="0" noProof="0" dirty="0">
              <a:ln>
                <a:noFill/>
              </a:ln>
              <a:solidFill>
                <a:srgbClr val="FFFFFF"/>
              </a:solidFill>
              <a:effectLst/>
              <a:uLnTx/>
              <a:uFillTx/>
              <a:latin typeface="Arial" charset="0"/>
              <a:ea typeface="ＭＳ Ｐゴシック" pitchFamily="-106" charset="-128"/>
              <a:cs typeface="+mn-cs"/>
            </a:endParaRPr>
          </a:p>
        </p:txBody>
      </p:sp>
      <p:sp>
        <p:nvSpPr>
          <p:cNvPr id="7" name="Text Box 8"/>
          <p:cNvSpPr txBox="1">
            <a:spLocks noChangeArrowheads="1"/>
          </p:cNvSpPr>
          <p:nvPr/>
        </p:nvSpPr>
        <p:spPr bwMode="auto">
          <a:xfrm>
            <a:off x="810885" y="4350512"/>
            <a:ext cx="4814060" cy="11695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dirty="0">
                <a:ln>
                  <a:noFill/>
                </a:ln>
                <a:solidFill>
                  <a:srgbClr val="FFFFFF"/>
                </a:solidFill>
                <a:effectLst/>
                <a:uLnTx/>
                <a:uFillTx/>
                <a:latin typeface="Arial" charset="0"/>
                <a:ea typeface="ＭＳ Ｐゴシック" pitchFamily="-106" charset="-128"/>
                <a:cs typeface="+mn-cs"/>
              </a:rPr>
              <a:t>We calculated the amount of airfall at potential landing sites of the </a:t>
            </a:r>
            <a:r>
              <a:rPr lang="en-US" altLang="en-US" sz="1400" b="1" i="1" dirty="0">
                <a:solidFill>
                  <a:srgbClr val="FFFFFF"/>
                </a:solidFill>
              </a:rPr>
              <a:t>CAESAR </a:t>
            </a:r>
            <a:r>
              <a:rPr lang="en-US" altLang="en-US" sz="1400" b="1" dirty="0">
                <a:solidFill>
                  <a:srgbClr val="FFFFFF"/>
                </a:solidFill>
              </a:rPr>
              <a:t>mission (left) and the temperature of the sites throughout the comet orbit (right) to understand how much ice that would be available for sampling by the spacecraft.</a:t>
            </a:r>
            <a:endParaRPr kumimoji="0" lang="en-US" altLang="en-US" sz="1400" b="1" i="0" u="none" strike="noStrike" kern="1200" cap="none" spc="0" normalizeH="0" baseline="0" noProof="0" dirty="0">
              <a:ln>
                <a:noFill/>
              </a:ln>
              <a:solidFill>
                <a:srgbClr val="FFFFFF"/>
              </a:solidFill>
              <a:effectLst/>
              <a:uLnTx/>
              <a:uFillTx/>
              <a:latin typeface="Arial" charset="0"/>
              <a:ea typeface="ＭＳ Ｐゴシック" pitchFamily="-106" charset="-128"/>
              <a:cs typeface="+mn-cs"/>
            </a:endParaRPr>
          </a:p>
        </p:txBody>
      </p:sp>
      <p:sp>
        <p:nvSpPr>
          <p:cNvPr id="8" name="Text Box 8"/>
          <p:cNvSpPr txBox="1">
            <a:spLocks noChangeArrowheads="1"/>
          </p:cNvSpPr>
          <p:nvPr/>
        </p:nvSpPr>
        <p:spPr bwMode="auto">
          <a:xfrm>
            <a:off x="6487147" y="6675842"/>
            <a:ext cx="4303764"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lvl="0" eaLnBrk="0" fontAlgn="base" hangingPunct="0">
              <a:spcBef>
                <a:spcPct val="0"/>
              </a:spcBef>
              <a:spcAft>
                <a:spcPct val="0"/>
              </a:spcAft>
              <a:defRPr/>
            </a:pPr>
            <a:r>
              <a:rPr lang="en-US" sz="800" dirty="0">
                <a:solidFill>
                  <a:schemeClr val="bg1"/>
                </a:solidFill>
              </a:rPr>
              <a:t>© 2022 California Institute of Technology. Government sponsorship acknowledged.</a:t>
            </a:r>
            <a:endParaRPr kumimoji="0" lang="en-US" altLang="en-US" sz="800" b="1" i="0" u="none" strike="noStrike" kern="1200" cap="none" spc="0" normalizeH="0" baseline="0" noProof="0" dirty="0">
              <a:ln>
                <a:noFill/>
              </a:ln>
              <a:solidFill>
                <a:schemeClr val="bg1"/>
              </a:solidFill>
              <a:effectLst/>
              <a:uLnTx/>
              <a:uFillTx/>
              <a:latin typeface="Arial" charset="0"/>
              <a:ea typeface="ＭＳ Ｐゴシック" pitchFamily="-106" charset="-128"/>
              <a:cs typeface="+mn-cs"/>
            </a:endParaRPr>
          </a:p>
        </p:txBody>
      </p:sp>
      <p:graphicFrame>
        <p:nvGraphicFramePr>
          <p:cNvPr id="9" name="Object 20"/>
          <p:cNvGraphicFramePr>
            <a:graphicFrameLocks noChangeAspect="1"/>
          </p:cNvGraphicFramePr>
          <p:nvPr>
            <p:extLst>
              <p:ext uri="{D42A27DB-BD31-4B8C-83A1-F6EECF244321}">
                <p14:modId xmlns:p14="http://schemas.microsoft.com/office/powerpoint/2010/main" val="2539429089"/>
              </p:ext>
            </p:extLst>
          </p:nvPr>
        </p:nvGraphicFramePr>
        <p:xfrm>
          <a:off x="1604902" y="124619"/>
          <a:ext cx="735013" cy="666750"/>
        </p:xfrm>
        <a:graphic>
          <a:graphicData uri="http://schemas.openxmlformats.org/presentationml/2006/ole">
            <mc:AlternateContent xmlns:mc="http://schemas.openxmlformats.org/markup-compatibility/2006">
              <mc:Choice xmlns:v="urn:schemas-microsoft-com:vml" Requires="v">
                <p:oleObj name="Photo Editor Photo" r:id="rId4" imgW="1523810" imgH="1380952" progId="">
                  <p:embed/>
                </p:oleObj>
              </mc:Choice>
              <mc:Fallback>
                <p:oleObj name="Photo Editor Photo" r:id="rId4" imgW="1523810" imgH="1380952" progId="">
                  <p:embed/>
                  <p:pic>
                    <p:nvPicPr>
                      <p:cNvPr id="9" name="Object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4902" y="124619"/>
                        <a:ext cx="735013" cy="666750"/>
                      </a:xfrm>
                      <a:prstGeom prst="rect">
                        <a:avLst/>
                      </a:prstGeom>
                      <a:noFill/>
                      <a:ln>
                        <a:noFill/>
                      </a:ln>
                      <a:extLst>
                        <a:ext uri="{909E8E84-426E-40dd-AFC4-6F175D3DCCD1}">
                          <a14:hiddenFill xmlns:a14="http://schemas.microsoft.com/office/drawing/2010/main" xmlns="">
                            <a:solidFill>
                              <a:srgbClr val="00CC99"/>
                            </a:solidFill>
                          </a14:hiddenFill>
                        </a:ext>
                        <a:ext uri="{91240B29-F687-4f45-9708-019B960494DF}">
                          <a14:hiddenLine xmlns:a14="http://schemas.microsoft.com/office/drawing/2010/main" xmlns="" w="9525">
                            <a:solidFill>
                              <a:schemeClr val="tx1"/>
                            </a:solidFill>
                            <a:miter lim="800000"/>
                            <a:headEnd/>
                            <a:tailEnd/>
                          </a14:hiddenLine>
                        </a:ext>
                      </a:extLst>
                    </p:spPr>
                  </p:pic>
                </p:oleObj>
              </mc:Fallback>
            </mc:AlternateContent>
          </a:graphicData>
        </a:graphic>
      </p:graphicFrame>
      <p:sp>
        <p:nvSpPr>
          <p:cNvPr id="10" name="Rectangle 3"/>
          <p:cNvSpPr>
            <a:spLocks noChangeArrowheads="1"/>
          </p:cNvSpPr>
          <p:nvPr/>
        </p:nvSpPr>
        <p:spPr bwMode="auto">
          <a:xfrm>
            <a:off x="2286000" y="221396"/>
            <a:ext cx="2324100" cy="458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24" tIns="45712" rIns="91424" bIns="45712">
            <a:spAutoFit/>
          </a:bodyPr>
          <a:lstStyle>
            <a:lvl1pPr eaLnBrk="0" hangingPunct="0">
              <a:defRPr sz="1300">
                <a:solidFill>
                  <a:schemeClr val="tx1"/>
                </a:solidFill>
                <a:latin typeface="Times New Roman" pitchFamily="18" charset="0"/>
                <a:ea typeface="MS PGothic" pitchFamily="34" charset="-128"/>
              </a:defRPr>
            </a:lvl1pPr>
            <a:lvl2pPr marL="742950" indent="-285750" eaLnBrk="0" hangingPunct="0">
              <a:defRPr sz="1300">
                <a:solidFill>
                  <a:schemeClr val="tx1"/>
                </a:solidFill>
                <a:latin typeface="Times New Roman" pitchFamily="18" charset="0"/>
                <a:ea typeface="MS PGothic" pitchFamily="34" charset="-128"/>
              </a:defRPr>
            </a:lvl2pPr>
            <a:lvl3pPr marL="1143000" indent="-228600" eaLnBrk="0" hangingPunct="0">
              <a:defRPr sz="1300">
                <a:solidFill>
                  <a:schemeClr val="tx1"/>
                </a:solidFill>
                <a:latin typeface="Times New Roman" pitchFamily="18" charset="0"/>
                <a:ea typeface="MS PGothic" pitchFamily="34" charset="-128"/>
              </a:defRPr>
            </a:lvl3pPr>
            <a:lvl4pPr marL="1600200" indent="-228600" eaLnBrk="0" hangingPunct="0">
              <a:defRPr sz="1300">
                <a:solidFill>
                  <a:schemeClr val="tx1"/>
                </a:solidFill>
                <a:latin typeface="Times New Roman" pitchFamily="18" charset="0"/>
                <a:ea typeface="MS PGothic" pitchFamily="34" charset="-128"/>
              </a:defRPr>
            </a:lvl4pPr>
            <a:lvl5pPr marL="2057400" indent="-228600" eaLnBrk="0" hangingPunct="0">
              <a:defRPr sz="13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3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3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3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300">
                <a:solidFill>
                  <a:schemeClr val="tx1"/>
                </a:solidFill>
                <a:latin typeface="Times New Roman" pitchFamily="18" charset="0"/>
                <a:ea typeface="MS PGothic"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800" b="0" i="0" u="none" strike="noStrike" kern="1200" cap="none" spc="0" normalizeH="0" baseline="0" noProof="0" dirty="0">
                <a:ln>
                  <a:noFill/>
                </a:ln>
                <a:solidFill>
                  <a:srgbClr val="FFFFFF"/>
                </a:solidFill>
                <a:effectLst/>
                <a:uLnTx/>
                <a:uFillTx/>
                <a:latin typeface="Helvetica" pitchFamily="1" charset="0"/>
                <a:ea typeface="MS PGothic" pitchFamily="34" charset="-128"/>
                <a:cs typeface="+mn-cs"/>
              </a:rPr>
              <a:t>National Aeronautics and Space Administration</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800" b="1" i="0" u="none" strike="noStrike" kern="1200" cap="none" spc="0" normalizeH="0" baseline="0" noProof="0" dirty="0">
                <a:ln>
                  <a:noFill/>
                </a:ln>
                <a:solidFill>
                  <a:srgbClr val="FFFFFF"/>
                </a:solidFill>
                <a:effectLst/>
                <a:uLnTx/>
                <a:uFillTx/>
                <a:latin typeface="Helvetica" pitchFamily="1" charset="0"/>
                <a:ea typeface="MS PGothic" pitchFamily="34" charset="-128"/>
                <a:cs typeface="+mn-cs"/>
              </a:rPr>
              <a:t>Jet Propulsion Laboratory</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800" b="1" i="0" u="none" strike="noStrike" kern="1200" cap="none" spc="0" normalizeH="0" baseline="0" noProof="0" dirty="0">
                <a:ln>
                  <a:noFill/>
                </a:ln>
                <a:solidFill>
                  <a:srgbClr val="FFFFFF"/>
                </a:solidFill>
                <a:effectLst/>
                <a:uLnTx/>
                <a:uFillTx/>
                <a:latin typeface="Helvetica" pitchFamily="1" charset="0"/>
                <a:ea typeface="MS PGothic" pitchFamily="34" charset="-128"/>
                <a:cs typeface="+mn-cs"/>
              </a:rPr>
              <a:t>California Institute of Technology</a:t>
            </a:r>
          </a:p>
        </p:txBody>
      </p:sp>
      <p:pic>
        <p:nvPicPr>
          <p:cNvPr id="4" name="Picture 3">
            <a:extLst>
              <a:ext uri="{FF2B5EF4-FFF2-40B4-BE49-F238E27FC236}">
                <a16:creationId xmlns:a16="http://schemas.microsoft.com/office/drawing/2014/main" id="{BB6CB43D-CD0A-2B47-B7B3-27C276343F1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74936" y="1743368"/>
            <a:ext cx="2292064" cy="2286000"/>
          </a:xfrm>
          <a:prstGeom prst="rect">
            <a:avLst/>
          </a:prstGeom>
        </p:spPr>
      </p:pic>
      <p:pic>
        <p:nvPicPr>
          <p:cNvPr id="6" name="Picture 5">
            <a:extLst>
              <a:ext uri="{FF2B5EF4-FFF2-40B4-BE49-F238E27FC236}">
                <a16:creationId xmlns:a16="http://schemas.microsoft.com/office/drawing/2014/main" id="{B97AE3CD-330D-CE45-87EA-7BFC4363482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829063" y="1743368"/>
            <a:ext cx="2901656" cy="2286000"/>
          </a:xfrm>
          <a:prstGeom prst="rect">
            <a:avLst/>
          </a:prstGeom>
        </p:spPr>
      </p:pic>
    </p:spTree>
    <p:extLst>
      <p:ext uri="{BB962C8B-B14F-4D97-AF65-F5344CB8AC3E}">
        <p14:creationId xmlns:p14="http://schemas.microsoft.com/office/powerpoint/2010/main" val="3559310209"/>
      </p:ext>
    </p:extLst>
  </p:cSld>
  <p:clrMapOvr>
    <a:masterClrMapping/>
  </p:clrMapOvr>
  <p:transition>
    <p:wipe dir="d"/>
  </p:transition>
</p:sld>
</file>

<file path=ppt/theme/theme1.xml><?xml version="1.0" encoding="utf-8"?>
<a:theme xmlns:a="http://schemas.openxmlformats.org/drawingml/2006/main" name="1_Blank">
  <a:themeElements>
    <a:clrScheme name="1_Blank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333399"/>
      </a:folHlink>
    </a:clrScheme>
    <a:fontScheme name="1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lnDef>
  </a:objectDefaults>
  <a:extraClrSchemeLst>
    <a:extraClrScheme>
      <a:clrScheme name="1_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Blank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335</Words>
  <Application>Microsoft Macintosh PowerPoint</Application>
  <PresentationFormat>Widescreen</PresentationFormat>
  <Paragraphs>18</Paragraphs>
  <Slides>1</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8" baseType="lpstr">
      <vt:lpstr>Arial</vt:lpstr>
      <vt:lpstr>Calibri</vt:lpstr>
      <vt:lpstr>Helvetica</vt:lpstr>
      <vt:lpstr>Times</vt:lpstr>
      <vt:lpstr>Wingdings</vt:lpstr>
      <vt:lpstr>1_Blank</vt:lpstr>
      <vt:lpstr>Photo Editor Photo</vt:lpstr>
      <vt:lpstr>Airfall on Comet 67P Prepared by Björn J. R. Davidsson (3224)</vt:lpstr>
    </vt:vector>
  </TitlesOfParts>
  <Company>JPL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Short title name of person submitting highlight</dc:title>
  <dc:creator>Buratti, Bonnie J (3220)</dc:creator>
  <cp:lastModifiedBy>Microsoft Office User</cp:lastModifiedBy>
  <cp:revision>10</cp:revision>
  <dcterms:created xsi:type="dcterms:W3CDTF">2019-05-13T04:20:12Z</dcterms:created>
  <dcterms:modified xsi:type="dcterms:W3CDTF">2022-08-02T23:09:38Z</dcterms:modified>
</cp:coreProperties>
</file>