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4660"/>
  </p:normalViewPr>
  <p:slideViewPr>
    <p:cSldViewPr snapToGrid="0">
      <p:cViewPr varScale="1">
        <p:scale>
          <a:sx n="131" d="100"/>
          <a:sy n="131" d="100"/>
        </p:scale>
        <p:origin x="3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BFE037-C929-41BA-BF3C-F0C042751747}" type="datetimeFigureOut">
              <a:rPr lang="en-US" smtClean="0"/>
              <a:t>8/8/22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D8FB9-68D0-4DE0-B147-C73955B16053}" type="slidenum">
              <a:rPr lang="en-US" smtClean="0"/>
              <a:t>‹#›</a:t>
            </a:fld>
            <a:endParaRPr lang="en-US"/>
          </a:p>
        </p:txBody>
      </p:sp>
    </p:spTree>
    <p:extLst>
      <p:ext uri="{BB962C8B-B14F-4D97-AF65-F5344CB8AC3E}">
        <p14:creationId xmlns:p14="http://schemas.microsoft.com/office/powerpoint/2010/main" val="2611456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101207D-5BDA-4BED-8240-D3FC29C8C655}" type="slidenum">
              <a:rPr kumimoji="0" lang="en-US" altLang="en-US" sz="1200" b="0" i="0" u="none" strike="noStrike" kern="1200" cap="none" spc="0" normalizeH="0" baseline="0" noProof="0" smtClean="0">
                <a:ln>
                  <a:noFill/>
                </a:ln>
                <a:solidFill>
                  <a:srgbClr val="000000"/>
                </a:solidFill>
                <a:effectLst/>
                <a:uLnTx/>
                <a:uFillTx/>
                <a:latin typeface="Arial" charset="0"/>
                <a:ea typeface="ＭＳ Ｐゴシック" pitchFamily="-106"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charset="0"/>
              <a:ea typeface="ＭＳ Ｐゴシック" pitchFamily="-106" charset="-128"/>
              <a:cs typeface="+mn-cs"/>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B0EE1A8-34CE-4F32-BF25-9D4E96A7F8DF}" type="slidenum">
              <a:rPr kumimoji="0" lang="en-US" altLang="en-US" sz="1200" b="0" i="0" u="none" strike="noStrike" kern="1200" cap="none" spc="0" normalizeH="0" baseline="0" noProof="0">
                <a:ln>
                  <a:noFill/>
                </a:ln>
                <a:solidFill>
                  <a:srgbClr val="000000"/>
                </a:solidFill>
                <a:effectLst/>
                <a:uLnTx/>
                <a:uFillTx/>
                <a:latin typeface="Arial" charset="0"/>
                <a:ea typeface="ＭＳ Ｐゴシック" pitchFamily="-106"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charset="0"/>
              <a:ea typeface="ＭＳ Ｐゴシック" pitchFamily="-106" charset="-128"/>
              <a:cs typeface="+mn-cs"/>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a:t>
            </a:r>
            <a:r>
              <a:rPr lang="en-US" altLang="en-US">
                <a:latin typeface="Times" pitchFamily="-106" charset="0"/>
                <a:ea typeface="ＭＳ Ｐゴシック" pitchFamily="-106" charset="-128"/>
              </a:rPr>
              <a:t>the work</a:t>
            </a:r>
            <a:r>
              <a:rPr lang="en-US" altLang="en-US" baseline="0">
                <a:latin typeface="Times" pitchFamily="-106" charset="0"/>
                <a:ea typeface="ＭＳ Ｐゴシック" pitchFamily="-106" charset="-128"/>
              </a:rPr>
              <a:t> or the results.</a:t>
            </a:r>
            <a:endParaRPr lang="en-US" altLang="en-US">
              <a:latin typeface="Times" pitchFamily="-106" charset="0"/>
              <a:ea typeface="ＭＳ Ｐゴシック" pitchFamily="-106" charset="-128"/>
            </a:endParaRPr>
          </a:p>
        </p:txBody>
      </p:sp>
    </p:spTree>
    <p:extLst>
      <p:ext uri="{BB962C8B-B14F-4D97-AF65-F5344CB8AC3E}">
        <p14:creationId xmlns:p14="http://schemas.microsoft.com/office/powerpoint/2010/main" val="1658268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408820"/>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3716867" y="3176"/>
            <a:ext cx="8187267" cy="606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1284818" y="1290639"/>
            <a:ext cx="10460567" cy="4975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12192000" cy="68580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sz="2400"/>
          </a:p>
        </p:txBody>
      </p:sp>
      <p:sp>
        <p:nvSpPr>
          <p:cNvPr id="1030" name="Rectangle 6">
            <a:hlinkClick r:id="" action="ppaction://hlinkshowjump?jump=lastslide"/>
          </p:cNvPr>
          <p:cNvSpPr>
            <a:spLocks noChangeArrowheads="1"/>
          </p:cNvSpPr>
          <p:nvPr userDrawn="1"/>
        </p:nvSpPr>
        <p:spPr bwMode="auto">
          <a:xfrm>
            <a:off x="11910485" y="0"/>
            <a:ext cx="281516" cy="254000"/>
          </a:xfrm>
          <a:prstGeom prst="rect">
            <a:avLst/>
          </a:prstGeom>
          <a:solidFill>
            <a:schemeClr val="accent1">
              <a:alpha val="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sz="2400"/>
          </a:p>
        </p:txBody>
      </p:sp>
      <p:sp>
        <p:nvSpPr>
          <p:cNvPr id="1031" name="Rectangle 7"/>
          <p:cNvSpPr>
            <a:spLocks noChangeArrowheads="1"/>
          </p:cNvSpPr>
          <p:nvPr/>
        </p:nvSpPr>
        <p:spPr bwMode="auto">
          <a:xfrm>
            <a:off x="-836083" y="6259513"/>
            <a:ext cx="2540001" cy="3540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86785" y="914400"/>
            <a:ext cx="12024783" cy="0"/>
          </a:xfrm>
          <a:prstGeom prst="line">
            <a:avLst/>
          </a:prstGeom>
          <a:noFill/>
          <a:ln w="38100" cmpd="dbl">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sz="1800"/>
          </a:p>
        </p:txBody>
      </p:sp>
    </p:spTree>
    <p:extLst>
      <p:ext uri="{BB962C8B-B14F-4D97-AF65-F5344CB8AC3E}">
        <p14:creationId xmlns:p14="http://schemas.microsoft.com/office/powerpoint/2010/main" val="2424574465"/>
      </p:ext>
    </p:extLst>
  </p:cSld>
  <p:clrMap bg1="lt1" tx1="dk1" bg2="lt2" tx2="dk2" accent1="accent1" accent2="accent2" accent3="accent3" accent4="accent4" accent5="accent5" accent6="accent6" hlink="hlink" folHlink="folHlink"/>
  <p:sldLayoutIdLst>
    <p:sldLayoutId id="2147483661"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jp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51000"/>
            <a:lum/>
          </a:blip>
          <a:srcRect/>
          <a:stretch>
            <a:fillRect/>
          </a:stretch>
        </a:blipFill>
        <a:effectLst/>
      </p:bgPr>
    </p:bg>
    <p:spTree>
      <p:nvGrpSpPr>
        <p:cNvPr id="1" name=""/>
        <p:cNvGrpSpPr/>
        <p:nvPr/>
      </p:nvGrpSpPr>
      <p:grpSpPr>
        <a:xfrm>
          <a:off x="0" y="0"/>
          <a:ext cx="0" cy="0"/>
          <a:chOff x="0" y="0"/>
          <a:chExt cx="0" cy="0"/>
        </a:xfrm>
      </p:grpSpPr>
      <p:sp>
        <p:nvSpPr>
          <p:cNvPr id="3074" name="Rectangle 4"/>
          <p:cNvSpPr>
            <a:spLocks noGrp="1" noChangeArrowheads="1"/>
          </p:cNvSpPr>
          <p:nvPr>
            <p:ph type="title" idx="4294967295"/>
          </p:nvPr>
        </p:nvSpPr>
        <p:spPr>
          <a:xfrm>
            <a:off x="4114799" y="211975"/>
            <a:ext cx="7099069" cy="606425"/>
          </a:xfrm>
        </p:spPr>
        <p:txBody>
          <a:bodyPr/>
          <a:lstStyle/>
          <a:p>
            <a:pPr algn="ctr" eaLnBrk="1" hangingPunct="1"/>
            <a:r>
              <a:rPr lang="en-US" altLang="en-US" sz="2400" dirty="0">
                <a:ea typeface="ＭＳ Ｐゴシック" pitchFamily="-106" charset="-128"/>
              </a:rPr>
              <a:t>Water on the Rough Lunar Surface</a:t>
            </a:r>
            <a:br>
              <a:rPr lang="en-US" altLang="en-US" sz="2400" dirty="0">
                <a:ea typeface="ＭＳ Ｐゴシック" pitchFamily="-106" charset="-128"/>
              </a:rPr>
            </a:br>
            <a:r>
              <a:rPr lang="en-US" altLang="en-US" sz="1800" dirty="0">
                <a:ea typeface="ＭＳ Ｐゴシック" pitchFamily="-106" charset="-128"/>
              </a:rPr>
              <a:t>Björn J. R. Davidsson &amp; Sona Hosseini (3224)</a:t>
            </a:r>
          </a:p>
        </p:txBody>
      </p:sp>
      <p:sp>
        <p:nvSpPr>
          <p:cNvPr id="3075" name="Text Box 7"/>
          <p:cNvSpPr txBox="1">
            <a:spLocks noChangeArrowheads="1"/>
          </p:cNvSpPr>
          <p:nvPr/>
        </p:nvSpPr>
        <p:spPr bwMode="auto">
          <a:xfrm>
            <a:off x="6215149" y="1057782"/>
            <a:ext cx="4419600" cy="5016758"/>
          </a:xfrm>
          <a:prstGeom prst="rect">
            <a:avLst/>
          </a:prstGeom>
          <a:solidFill>
            <a:schemeClr val="bg2">
              <a:lumMod val="60000"/>
              <a:lumOff val="40000"/>
              <a:alpha val="88000"/>
            </a:scheme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1600" b="0"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Spacecraft observations have revealed small amounts of water on the lunar day-time surface. But is it strongly bound within the rock, or free to move around?</a:t>
            </a:r>
            <a:endParaRPr kumimoji="0" lang="en-US" altLang="en-US" sz="16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endParaRPr>
          </a:p>
          <a:p>
            <a:pPr eaLnBrk="0" fontAlgn="base" hangingPunct="0">
              <a:spcBef>
                <a:spcPct val="50000"/>
              </a:spcBef>
              <a:spcAft>
                <a:spcPct val="0"/>
              </a:spcAft>
              <a:defRPr/>
            </a:pPr>
            <a:r>
              <a:rPr kumimoji="0" lang="en-US" altLang="en-US" sz="16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Data &amp; Results:</a:t>
            </a:r>
            <a:r>
              <a:rPr kumimoji="0" lang="en-US" altLang="en-US" sz="1600" b="0"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 </a:t>
            </a:r>
            <a:r>
              <a:rPr lang="en-US" sz="1600" dirty="0">
                <a:solidFill>
                  <a:schemeClr val="bg1"/>
                </a:solidFill>
                <a:latin typeface="+mn-lt"/>
                <a:ea typeface="Calibri" panose="020F0502020204030204" pitchFamily="34" charset="0"/>
              </a:rPr>
              <a:t>We present a new thermal model of the lunar surface, reporting water may not be trapped within impact glass, as previously assumed. Instead, frost can persist on the surface due to low temperatures caused by shadowing. The molecules are released when sunlight illuminates the shadows, thus feeding the exosphere.</a:t>
            </a:r>
            <a:endParaRPr kumimoji="0" lang="en-US" altLang="en-US" sz="16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Significance: </a:t>
            </a:r>
            <a:r>
              <a:rPr kumimoji="0" lang="en-US" altLang="en-US" sz="1600" b="0"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This research adds to an ongoing debate on how water is produced or released, transported, and stored on the Moon. </a:t>
            </a:r>
            <a:r>
              <a:rPr lang="en-US" altLang="en-US" sz="1600" dirty="0">
                <a:solidFill>
                  <a:srgbClr val="FFFFFF"/>
                </a:solidFill>
              </a:rPr>
              <a:t>It</a:t>
            </a:r>
            <a:r>
              <a:rPr kumimoji="0" lang="en-US" altLang="en-US" sz="1600" b="0"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 helps us understand how the Moon works as a natural body, </a:t>
            </a:r>
            <a:r>
              <a:rPr lang="en-US" altLang="en-US" sz="1600" dirty="0">
                <a:solidFill>
                  <a:srgbClr val="FFFFFF"/>
                </a:solidFill>
              </a:rPr>
              <a:t>and also </a:t>
            </a:r>
            <a:r>
              <a:rPr kumimoji="0" lang="en-US" altLang="en-US" sz="1600" b="0"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what resources are available for human lunar exploration.</a:t>
            </a:r>
          </a:p>
        </p:txBody>
      </p:sp>
      <p:sp>
        <p:nvSpPr>
          <p:cNvPr id="3076" name="Text Box 8"/>
          <p:cNvSpPr txBox="1">
            <a:spLocks noChangeArrowheads="1"/>
          </p:cNvSpPr>
          <p:nvPr/>
        </p:nvSpPr>
        <p:spPr bwMode="auto">
          <a:xfrm>
            <a:off x="838210" y="5936330"/>
            <a:ext cx="4223856"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900" b="1" dirty="0">
                <a:solidFill>
                  <a:srgbClr val="FFFFFF"/>
                </a:solidFill>
              </a:rPr>
              <a:t>Davidsson, B. J. R., and Hosseini, S. (2021). Implications of surface roughness in models of water desorption on the Moon. </a:t>
            </a:r>
            <a:r>
              <a:rPr lang="en-US" altLang="en-US" sz="900" b="1" i="1" dirty="0">
                <a:solidFill>
                  <a:srgbClr val="FFFFFF"/>
                </a:solidFill>
              </a:rPr>
              <a:t>Mon. Not. R. Astron. Soc. </a:t>
            </a:r>
            <a:r>
              <a:rPr lang="en-US" altLang="en-US" sz="900" b="1" dirty="0">
                <a:solidFill>
                  <a:srgbClr val="FFFFFF"/>
                </a:solidFill>
              </a:rPr>
              <a:t>506, 3421-3429. </a:t>
            </a:r>
            <a:r>
              <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DOI: https://</a:t>
            </a:r>
            <a:r>
              <a:rPr kumimoji="0" lang="en-US" altLang="en-US" sz="900" b="1" i="0" u="none" strike="noStrike" kern="1200" cap="none" spc="0" normalizeH="0" baseline="0" noProof="0" dirty="0" err="1">
                <a:ln>
                  <a:noFill/>
                </a:ln>
                <a:solidFill>
                  <a:srgbClr val="FFFFFF"/>
                </a:solidFill>
                <a:effectLst/>
                <a:uLnTx/>
                <a:uFillTx/>
                <a:latin typeface="Arial" charset="0"/>
                <a:ea typeface="ＭＳ Ｐゴシック" pitchFamily="-106" charset="-128"/>
                <a:cs typeface="+mn-cs"/>
              </a:rPr>
              <a:t>doi.org</a:t>
            </a:r>
            <a:r>
              <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/10.1093/</a:t>
            </a:r>
            <a:r>
              <a:rPr kumimoji="0" lang="en-US" altLang="en-US" sz="900" b="1" i="0" u="none" strike="noStrike" kern="1200" cap="none" spc="0" normalizeH="0" baseline="0" noProof="0" dirty="0" err="1">
                <a:ln>
                  <a:noFill/>
                </a:ln>
                <a:solidFill>
                  <a:srgbClr val="FFFFFF"/>
                </a:solidFill>
                <a:effectLst/>
                <a:uLnTx/>
                <a:uFillTx/>
                <a:latin typeface="Arial" charset="0"/>
                <a:ea typeface="ＭＳ Ｐゴシック" pitchFamily="-106" charset="-128"/>
                <a:cs typeface="+mn-cs"/>
              </a:rPr>
              <a:t>mnras</a:t>
            </a:r>
            <a:r>
              <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/stab1360</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This work was supported by </a:t>
            </a:r>
            <a:r>
              <a:rPr lang="en-US" altLang="en-US" sz="900" b="1" dirty="0">
                <a:solidFill>
                  <a:srgbClr val="FFFFFF"/>
                </a:solidFill>
              </a:rPr>
              <a:t>funding from the Space Technology Office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the Jet Propulsion Laboratory, California Institute of Technology</a:t>
            </a:r>
          </a:p>
        </p:txBody>
      </p:sp>
      <p:sp>
        <p:nvSpPr>
          <p:cNvPr id="7" name="Text Box 8"/>
          <p:cNvSpPr txBox="1">
            <a:spLocks noChangeArrowheads="1"/>
          </p:cNvSpPr>
          <p:nvPr/>
        </p:nvSpPr>
        <p:spPr bwMode="auto">
          <a:xfrm>
            <a:off x="1401089" y="4350512"/>
            <a:ext cx="3429000" cy="738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Caption to graphic, use action words e.g. note hot spot over Asia caused by xyz.</a:t>
            </a:r>
          </a:p>
        </p:txBody>
      </p:sp>
      <p:sp>
        <p:nvSpPr>
          <p:cNvPr id="8" name="Text Box 8"/>
          <p:cNvSpPr txBox="1">
            <a:spLocks noChangeArrowheads="1"/>
          </p:cNvSpPr>
          <p:nvPr/>
        </p:nvSpPr>
        <p:spPr bwMode="auto">
          <a:xfrm>
            <a:off x="2667000" y="6477001"/>
            <a:ext cx="3429000"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400" b="1" i="0" u="none" strike="noStrike" kern="1200" cap="none" spc="0" normalizeH="0" baseline="0" noProof="0" dirty="0">
              <a:ln>
                <a:noFill/>
              </a:ln>
              <a:solidFill>
                <a:srgbClr val="003399"/>
              </a:solidFill>
              <a:effectLst/>
              <a:uLnTx/>
              <a:uFillTx/>
              <a:latin typeface="Arial" charset="0"/>
              <a:ea typeface="ＭＳ Ｐゴシック" pitchFamily="-106" charset="-128"/>
              <a:cs typeface="+mn-cs"/>
            </a:endParaRPr>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1604902" y="124619"/>
          <a:ext cx="735013" cy="666750"/>
        </p:xfrm>
        <a:graphic>
          <a:graphicData uri="http://schemas.openxmlformats.org/presentationml/2006/ole">
            <mc:AlternateContent xmlns:mc="http://schemas.openxmlformats.org/markup-compatibility/2006">
              <mc:Choice xmlns:v="urn:schemas-microsoft-com:vml" Requires="v">
                <p:oleObj spid="_x0000_s1038" name="Photo Editor Photo" r:id="rId5" imgW="1523810" imgH="1380952" progId="">
                  <p:embed/>
                </p:oleObj>
              </mc:Choice>
              <mc:Fallback>
                <p:oleObj name="Photo Editor Photo" r:id="rId5" imgW="1523810" imgH="1380952" progId="">
                  <p:embed/>
                  <p:pic>
                    <p:nvPicPr>
                      <p:cNvPr id="9"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4902" y="124619"/>
                        <a:ext cx="735013" cy="666750"/>
                      </a:xfrm>
                      <a:prstGeom prst="rect">
                        <a:avLst/>
                      </a:prstGeom>
                      <a:noFill/>
                      <a:ln>
                        <a:noFill/>
                      </a:ln>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3"/>
          <p:cNvSpPr>
            <a:spLocks noChangeArrowheads="1"/>
          </p:cNvSpPr>
          <p:nvPr/>
        </p:nvSpPr>
        <p:spPr bwMode="auto">
          <a:xfrm>
            <a:off x="2286000" y="221396"/>
            <a:ext cx="2324100" cy="458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800" b="0" i="0" u="none" strike="noStrike" kern="1200" cap="none" spc="0" normalizeH="0" baseline="0" noProof="0" dirty="0">
                <a:ln>
                  <a:noFill/>
                </a:ln>
                <a:solidFill>
                  <a:srgbClr val="FFFFFF"/>
                </a:solidFill>
                <a:effectLst/>
                <a:uLnTx/>
                <a:uFillTx/>
                <a:latin typeface="Helvetica" pitchFamily="1" charset="0"/>
                <a:ea typeface="MS PGothic" pitchFamily="34" charset="-128"/>
                <a:cs typeface="+mn-cs"/>
              </a:rPr>
              <a:t>National Aeronautics and Space Administration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800" b="1" i="0" u="none" strike="noStrike" kern="1200" cap="none" spc="0" normalizeH="0" baseline="0" noProof="0" dirty="0">
                <a:ln>
                  <a:noFill/>
                </a:ln>
                <a:solidFill>
                  <a:srgbClr val="FFFFFF"/>
                </a:solidFill>
                <a:effectLst/>
                <a:uLnTx/>
                <a:uFillTx/>
                <a:latin typeface="Helvetica" pitchFamily="1" charset="0"/>
                <a:ea typeface="MS PGothic" pitchFamily="34" charset="-128"/>
                <a:cs typeface="+mn-cs"/>
              </a:rPr>
              <a:t>Jet Propulsion Laboratory</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800" b="1" i="0" u="none" strike="noStrike" kern="1200" cap="none" spc="0" normalizeH="0" baseline="0" noProof="0" dirty="0">
                <a:ln>
                  <a:noFill/>
                </a:ln>
                <a:solidFill>
                  <a:srgbClr val="FFFFFF"/>
                </a:solidFill>
                <a:effectLst/>
                <a:uLnTx/>
                <a:uFillTx/>
                <a:latin typeface="Helvetica" pitchFamily="1" charset="0"/>
                <a:ea typeface="MS PGothic" pitchFamily="34" charset="-128"/>
                <a:cs typeface="+mn-cs"/>
              </a:rPr>
              <a:t>California Institute of Technology</a:t>
            </a:r>
          </a:p>
        </p:txBody>
      </p:sp>
      <p:sp>
        <p:nvSpPr>
          <p:cNvPr id="11" name="Text Box 8">
            <a:extLst>
              <a:ext uri="{FF2B5EF4-FFF2-40B4-BE49-F238E27FC236}">
                <a16:creationId xmlns:a16="http://schemas.microsoft.com/office/drawing/2014/main" id="{BFC41657-0CB5-DA45-940D-5D30DA903F53}"/>
              </a:ext>
            </a:extLst>
          </p:cNvPr>
          <p:cNvSpPr txBox="1">
            <a:spLocks noChangeArrowheads="1"/>
          </p:cNvSpPr>
          <p:nvPr/>
        </p:nvSpPr>
        <p:spPr bwMode="auto">
          <a:xfrm>
            <a:off x="6061558" y="6498011"/>
            <a:ext cx="4921181"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sz="900" b="1" dirty="0">
                <a:solidFill>
                  <a:schemeClr val="bg1"/>
                </a:solidFill>
                <a:latin typeface="Arial" panose="020B0604020202020204" pitchFamily="34" charset="0"/>
                <a:cs typeface="Arial" panose="020B0604020202020204" pitchFamily="34" charset="0"/>
              </a:rPr>
              <a:t> © 2022 California Institute of Technology. Government sponsorship acknowledged.</a:t>
            </a:r>
            <a:endParaRPr lang="en-US" sz="1000" b="1" dirty="0">
              <a:solidFill>
                <a:schemeClr val="bg1"/>
              </a:solidFill>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3235D179-3A6E-DE47-BF34-10AFE313086D}"/>
              </a:ext>
            </a:extLst>
          </p:cNvPr>
          <p:cNvPicPr>
            <a:picLocks noChangeAspect="1"/>
          </p:cNvPicPr>
          <p:nvPr/>
        </p:nvPicPr>
        <p:blipFill rotWithShape="1">
          <a:blip r:embed="rId7">
            <a:extLst>
              <a:ext uri="{28A0092B-C50C-407E-A947-70E740481C1C}">
                <a14:useLocalDpi xmlns:a14="http://schemas.microsoft.com/office/drawing/2010/main" val="0"/>
              </a:ext>
            </a:extLst>
          </a:blip>
          <a:srcRect l="21024" t="5464" r="30533" b="2077"/>
          <a:stretch/>
        </p:blipFill>
        <p:spPr>
          <a:xfrm>
            <a:off x="805842" y="972091"/>
            <a:ext cx="4514067" cy="4846320"/>
          </a:xfrm>
          <a:prstGeom prst="rect">
            <a:avLst/>
          </a:prstGeom>
        </p:spPr>
      </p:pic>
      <p:sp>
        <p:nvSpPr>
          <p:cNvPr id="4" name="TextBox 3">
            <a:extLst>
              <a:ext uri="{FF2B5EF4-FFF2-40B4-BE49-F238E27FC236}">
                <a16:creationId xmlns:a16="http://schemas.microsoft.com/office/drawing/2014/main" id="{1F7F7C5E-56B6-B147-8604-41F4FCD91976}"/>
              </a:ext>
            </a:extLst>
          </p:cNvPr>
          <p:cNvSpPr txBox="1"/>
          <p:nvPr/>
        </p:nvSpPr>
        <p:spPr>
          <a:xfrm>
            <a:off x="5373472" y="6096311"/>
            <a:ext cx="6102953" cy="369332"/>
          </a:xfrm>
          <a:prstGeom prst="rect">
            <a:avLst/>
          </a:prstGeom>
          <a:noFill/>
        </p:spPr>
        <p:txBody>
          <a:bodyPr wrap="none" rtlCol="0">
            <a:spAutoFit/>
          </a:bodyPr>
          <a:lstStyle/>
          <a:p>
            <a:pPr algn="ctr"/>
            <a:r>
              <a:rPr lang="en-US" sz="900" b="1" dirty="0">
                <a:solidFill>
                  <a:schemeClr val="bg1"/>
                </a:solidFill>
              </a:rPr>
              <a:t>NASA press release: </a:t>
            </a:r>
          </a:p>
          <a:p>
            <a:pPr algn="ctr"/>
            <a:r>
              <a:rPr lang="en-US" sz="900" b="1" dirty="0">
                <a:solidFill>
                  <a:schemeClr val="bg1"/>
                </a:solidFill>
              </a:rPr>
              <a:t>https://</a:t>
            </a:r>
            <a:r>
              <a:rPr lang="en-US" sz="900" b="1" dirty="0" err="1">
                <a:solidFill>
                  <a:schemeClr val="bg1"/>
                </a:solidFill>
              </a:rPr>
              <a:t>www.jpl.nasa.gov</a:t>
            </a:r>
            <a:r>
              <a:rPr lang="en-US" sz="900" b="1" dirty="0">
                <a:solidFill>
                  <a:schemeClr val="bg1"/>
                </a:solidFill>
              </a:rPr>
              <a:t>/news/nasa-study-highlights-importance-of-surface-shadows-in-moon-water-puzzle</a:t>
            </a:r>
          </a:p>
        </p:txBody>
      </p:sp>
    </p:spTree>
    <p:extLst>
      <p:ext uri="{BB962C8B-B14F-4D97-AF65-F5344CB8AC3E}">
        <p14:creationId xmlns:p14="http://schemas.microsoft.com/office/powerpoint/2010/main" val="3559310209"/>
      </p:ext>
    </p:extLst>
  </p:cSld>
  <p:clrMapOvr>
    <a:masterClrMapping/>
  </p:clrMapOvr>
  <p:transition>
    <p:wipe dir="d"/>
  </p:transition>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1829</TotalTime>
  <Words>310</Words>
  <Application>Microsoft Macintosh PowerPoint</Application>
  <PresentationFormat>Widescreen</PresentationFormat>
  <Paragraphs>18</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Helvetica</vt:lpstr>
      <vt:lpstr>Times</vt:lpstr>
      <vt:lpstr>Wingdings</vt:lpstr>
      <vt:lpstr>1_Blank</vt:lpstr>
      <vt:lpstr>Photo Editor Photo</vt:lpstr>
      <vt:lpstr>Water on the Rough Lunar Surface Björn J. R. Davidsson &amp; Sona Hosseini (3224)</vt:lpstr>
    </vt:vector>
  </TitlesOfParts>
  <Company>JPL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title name of person submitting highlight</dc:title>
  <dc:creator>Buratti, Bonnie J (3220)</dc:creator>
  <cp:lastModifiedBy>Bjorn Davidsson</cp:lastModifiedBy>
  <cp:revision>9</cp:revision>
  <dcterms:created xsi:type="dcterms:W3CDTF">2019-05-13T04:20:12Z</dcterms:created>
  <dcterms:modified xsi:type="dcterms:W3CDTF">2022-08-09T22:07:36Z</dcterms:modified>
</cp:coreProperties>
</file>