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30" autoAdjust="0"/>
    <p:restoredTop sz="94660"/>
  </p:normalViewPr>
  <p:slideViewPr>
    <p:cSldViewPr snapToGrid="0">
      <p:cViewPr varScale="1">
        <p:scale>
          <a:sx n="180" d="100"/>
          <a:sy n="180" d="100"/>
        </p:scale>
        <p:origin x="20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BFE037-C929-41BA-BF3C-F0C042751747}" type="datetimeFigureOut">
              <a:rPr lang="en-US" smtClean="0"/>
              <a:t>9/19/23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D8FB9-68D0-4DE0-B147-C73955B16053}" type="slidenum">
              <a:rPr lang="en-US" smtClean="0"/>
              <a:t>‹#›</a:t>
            </a:fld>
            <a:endParaRPr lang="en-US"/>
          </a:p>
        </p:txBody>
      </p:sp>
    </p:spTree>
    <p:extLst>
      <p:ext uri="{BB962C8B-B14F-4D97-AF65-F5344CB8AC3E}">
        <p14:creationId xmlns:p14="http://schemas.microsoft.com/office/powerpoint/2010/main" val="261145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101207D-5BDA-4BED-8240-D3FC29C8C655}" type="slidenum">
              <a:rPr kumimoji="0" lang="en-US" altLang="en-US" sz="1200" b="0" i="0" u="none" strike="noStrike" kern="1200" cap="none" spc="0" normalizeH="0" baseline="0" noProof="0" smtClean="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B0EE1A8-34CE-4F32-BF25-9D4E96A7F8DF}" type="slidenum">
              <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ＭＳ Ｐゴシック" pitchFamily="-106" charset="-128"/>
              <a:cs typeface="+mn-cs"/>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1658268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8820"/>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716867" y="3176"/>
            <a:ext cx="8187267"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1284818" y="1290639"/>
            <a:ext cx="10460567"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12192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0" name="Rectangle 6">
            <a:hlinkClick r:id="" action="ppaction://hlinkshowjump?jump=lastslide"/>
          </p:cNvPr>
          <p:cNvSpPr>
            <a:spLocks noChangeArrowheads="1"/>
          </p:cNvSpPr>
          <p:nvPr userDrawn="1"/>
        </p:nvSpPr>
        <p:spPr bwMode="auto">
          <a:xfrm>
            <a:off x="11910485" y="0"/>
            <a:ext cx="281516"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sz="2400"/>
          </a:p>
        </p:txBody>
      </p:sp>
      <p:sp>
        <p:nvSpPr>
          <p:cNvPr id="1031" name="Rectangle 7"/>
          <p:cNvSpPr>
            <a:spLocks noChangeArrowheads="1"/>
          </p:cNvSpPr>
          <p:nvPr/>
        </p:nvSpPr>
        <p:spPr bwMode="auto">
          <a:xfrm>
            <a:off x="-836083" y="6259513"/>
            <a:ext cx="2540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86785" y="914400"/>
            <a:ext cx="12024783"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p>
        </p:txBody>
      </p:sp>
    </p:spTree>
    <p:extLst>
      <p:ext uri="{BB962C8B-B14F-4D97-AF65-F5344CB8AC3E}">
        <p14:creationId xmlns:p14="http://schemas.microsoft.com/office/powerpoint/2010/main" val="2424574465"/>
      </p:ext>
    </p:extLst>
  </p:cSld>
  <p:clrMap bg1="lt1" tx1="dk1" bg2="lt2" tx2="dk2" accent1="accent1" accent2="accent2" accent3="accent3" accent4="accent4" accent5="accent5" accent6="accent6" hlink="hlink" folHlink="folHlink"/>
  <p:sldLayoutIdLst>
    <p:sldLayoutId id="2147483661"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1000"/>
            <a:lum/>
          </a:blip>
          <a:srcRect/>
          <a:stretch>
            <a:fillRect/>
          </a:stretch>
        </a:blipFill>
        <a:effectLst/>
      </p:bgPr>
    </p:bg>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114799" y="211975"/>
            <a:ext cx="8077201" cy="606425"/>
          </a:xfrm>
        </p:spPr>
        <p:txBody>
          <a:bodyPr/>
          <a:lstStyle/>
          <a:p>
            <a:pPr algn="ctr" eaLnBrk="1" hangingPunct="1"/>
            <a:r>
              <a:rPr lang="en-US" altLang="en-US" sz="2400" dirty="0">
                <a:ea typeface="ＭＳ Ｐゴシック" pitchFamily="-106" charset="-128"/>
              </a:rPr>
              <a:t>Heating of icy bodies in catastrophic collisions</a:t>
            </a:r>
            <a:br>
              <a:rPr lang="en-US" altLang="en-US" sz="2400" dirty="0">
                <a:ea typeface="ＭＳ Ｐゴシック" pitchFamily="-106" charset="-128"/>
              </a:rPr>
            </a:br>
            <a:r>
              <a:rPr lang="en-US" altLang="en-US" sz="1800" dirty="0">
                <a:ea typeface="ＭＳ Ｐゴシック" pitchFamily="-106" charset="-128"/>
              </a:rPr>
              <a:t>Björn J. R. Davidsson (3224)</a:t>
            </a:r>
          </a:p>
        </p:txBody>
      </p:sp>
      <p:sp>
        <p:nvSpPr>
          <p:cNvPr id="3075" name="Text Box 7"/>
          <p:cNvSpPr txBox="1">
            <a:spLocks noChangeArrowheads="1"/>
          </p:cNvSpPr>
          <p:nvPr/>
        </p:nvSpPr>
        <p:spPr bwMode="auto">
          <a:xfrm>
            <a:off x="6215148" y="1110343"/>
            <a:ext cx="5776852" cy="5262979"/>
          </a:xfrm>
          <a:prstGeom prst="rect">
            <a:avLst/>
          </a:prstGeom>
          <a:solidFill>
            <a:schemeClr val="bg2">
              <a:lumMod val="60000"/>
              <a:lumOff val="40000"/>
              <a:alpha val="88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Violent collisions between small icy bodies in the outer Solar System lead to heating. The</a:t>
            </a:r>
            <a:r>
              <a:rPr lang="en-US" altLang="en-US" sz="1600" dirty="0">
                <a:solidFill>
                  <a:srgbClr val="FFFFFF"/>
                </a:solidFill>
              </a:rPr>
              <a:t> heating triggers</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loss of highly volatile carbon monoxide (CO) ice to space, and relocates less volatile carbon dioxide (CO</a:t>
            </a:r>
            <a:r>
              <a:rPr kumimoji="0" lang="en-US" altLang="en-US" sz="1600" b="0" i="0" u="none" strike="noStrike" kern="1200" cap="none" spc="0" normalizeH="0" baseline="-25000" noProof="0" dirty="0">
                <a:ln>
                  <a:noFill/>
                </a:ln>
                <a:solidFill>
                  <a:srgbClr val="FFFFFF"/>
                </a:solidFill>
                <a:effectLst/>
                <a:uLnTx/>
                <a:uFillTx/>
                <a:latin typeface="Arial" charset="0"/>
                <a:ea typeface="ＭＳ Ｐゴシック" pitchFamily="-106" charset="-128"/>
                <a:cs typeface="+mn-cs"/>
              </a:rPr>
              <a:t>2</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ice from the body centers to their surfaces. But comet nuclei, supposedly being the remaining km-sized fragments after collisional activity, are CO-rich. The question is therefore how energetic collisions the comet’s ancestors possibly could have endured?  </a:t>
            </a:r>
            <a:endPar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Data &amp; Results:</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The </a:t>
            </a:r>
            <a:r>
              <a:rPr kumimoji="0" lang="en-US" altLang="en-US" sz="1600" b="0" i="0"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thermophysics</a:t>
            </a:r>
            <a:r>
              <a:rPr kumimoji="0" lang="en-US" altLang="en-US" sz="1600" b="0"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modeling tool NIMBUS was used to calculate compositional changes within icy bodies, as the result of global collisional heating. It was found that the comet nucleus ancestors may have been at most 20-60 km in diameter. If larger bodies were grinded down to form comets, the CO loss would have been too large.   </a:t>
            </a:r>
            <a:endPar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Significance: </a:t>
            </a:r>
            <a:r>
              <a:rPr lang="en-US" altLang="en-US" sz="1600" dirty="0">
                <a:solidFill>
                  <a:srgbClr val="FFFFFF"/>
                </a:solidFill>
              </a:rPr>
              <a:t>Scientists debate the age and size of the `Primordial Disk’ – the structure where comets formed, and that was dispersed when the giant planets migrated to their current orbits. The current research supports a short collision era and helps constraining the epoch of planetary migration to the first 10-70 million years of Solar System history.</a:t>
            </a:r>
            <a:endParaRPr lang="en-US" altLang="en-US" sz="1600" b="1" dirty="0">
              <a:solidFill>
                <a:srgbClr val="FFFFFF"/>
              </a:solidFill>
            </a:endParaRPr>
          </a:p>
        </p:txBody>
      </p:sp>
      <p:sp>
        <p:nvSpPr>
          <p:cNvPr id="3076" name="Text Box 8"/>
          <p:cNvSpPr txBox="1">
            <a:spLocks noChangeArrowheads="1"/>
          </p:cNvSpPr>
          <p:nvPr/>
        </p:nvSpPr>
        <p:spPr bwMode="auto">
          <a:xfrm>
            <a:off x="200000" y="5976897"/>
            <a:ext cx="5406284" cy="8156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Davidsson, B. J. R. (2023). Collisional heating of icy planetesimals – I. Catastrophic collisions. </a:t>
            </a:r>
            <a:r>
              <a:rPr lang="en-US" altLang="en-US" sz="900" b="1" i="1" dirty="0">
                <a:solidFill>
                  <a:srgbClr val="FFFFFF"/>
                </a:solidFill>
              </a:rPr>
              <a:t>Mon. Not. R. Astron. Soc. </a:t>
            </a:r>
            <a:r>
              <a:rPr lang="en-US" altLang="en-US" sz="900" b="1" dirty="0">
                <a:solidFill>
                  <a:srgbClr val="FFFFFF"/>
                </a:solidFill>
              </a:rPr>
              <a:t>521, 2484-2503. DOI: https://</a:t>
            </a:r>
            <a:r>
              <a:rPr lang="en-US" altLang="en-US" sz="900" b="1" dirty="0" err="1">
                <a:solidFill>
                  <a:srgbClr val="FFFFFF"/>
                </a:solidFill>
              </a:rPr>
              <a:t>doi.org</a:t>
            </a:r>
            <a:r>
              <a:rPr lang="en-US" altLang="en-US" sz="900" b="1" dirty="0">
                <a:solidFill>
                  <a:srgbClr val="FFFFFF"/>
                </a:solidFill>
              </a:rPr>
              <a:t>/10.1093/</a:t>
            </a:r>
            <a:r>
              <a:rPr lang="en-US" altLang="en-US" sz="900" b="1" dirty="0" err="1">
                <a:solidFill>
                  <a:srgbClr val="FFFFFF"/>
                </a:solidFill>
              </a:rPr>
              <a:t>mnras</a:t>
            </a:r>
            <a:r>
              <a:rPr lang="en-US" altLang="en-US" sz="900" b="1" dirty="0">
                <a:solidFill>
                  <a:srgbClr val="FFFFFF"/>
                </a:solidFill>
              </a:rPr>
              <a:t>/stad679</a:t>
            </a: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This work was supported by an award to </a:t>
            </a:r>
            <a:r>
              <a:rPr lang="en-US" altLang="en-US" sz="900" b="1" dirty="0">
                <a:solidFill>
                  <a:srgbClr val="FFFFFF"/>
                </a:solidFill>
              </a:rPr>
              <a:t>the author under the ROSES 2018 Emerging Worlds Program</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a:t>
            </a:r>
            <a:r>
              <a:rPr kumimoji="0" lang="en-US" altLang="en-US" sz="1000" b="1" i="1"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a:t>
            </a:r>
            <a:r>
              <a:rPr lang="en-US" altLang="en-US" sz="1000" b="1" i="1" dirty="0">
                <a:solidFill>
                  <a:srgbClr val="FFFFFF"/>
                </a:solidFill>
              </a:rPr>
              <a:t>Dr. Kathleen Vander </a:t>
            </a:r>
            <a:r>
              <a:rPr lang="en-US" altLang="en-US" sz="1000" b="1" i="1" dirty="0" err="1">
                <a:solidFill>
                  <a:srgbClr val="FFFFFF"/>
                </a:solidFill>
              </a:rPr>
              <a:t>Kaaden</a:t>
            </a:r>
            <a:r>
              <a:rPr kumimoji="0" lang="en-US" altLang="en-US" sz="9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a:t>
            </a:r>
          </a:p>
        </p:txBody>
      </p:sp>
      <p:sp>
        <p:nvSpPr>
          <p:cNvPr id="7" name="Text Box 8"/>
          <p:cNvSpPr txBox="1">
            <a:spLocks noChangeArrowheads="1"/>
          </p:cNvSpPr>
          <p:nvPr/>
        </p:nvSpPr>
        <p:spPr bwMode="auto">
          <a:xfrm>
            <a:off x="120391" y="4768841"/>
            <a:ext cx="5856462"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Here, impact heating has triggered crystallization of amorphous water ice, a process that releases even more energy, enough to vaporize CO</a:t>
            </a:r>
            <a:r>
              <a:rPr kumimoji="0" lang="en-US" altLang="en-US" sz="1400" b="1" i="0" u="none" strike="noStrike" kern="1200" cap="none" spc="0" normalizeH="0" baseline="-25000" noProof="0" dirty="0">
                <a:ln>
                  <a:noFill/>
                </a:ln>
                <a:solidFill>
                  <a:srgbClr val="FFFFFF"/>
                </a:solidFill>
                <a:effectLst/>
                <a:uLnTx/>
                <a:uFillTx/>
                <a:latin typeface="Arial" charset="0"/>
                <a:ea typeface="ＭＳ Ｐゴシック" pitchFamily="-106" charset="-128"/>
                <a:cs typeface="+mn-cs"/>
              </a:rPr>
              <a:t>2</a:t>
            </a:r>
            <a:r>
              <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ice. </a:t>
            </a:r>
            <a:r>
              <a:rPr lang="en-US" altLang="en-US" sz="1400" b="1" dirty="0">
                <a:solidFill>
                  <a:srgbClr val="FFFFFF"/>
                </a:solidFill>
              </a:rPr>
              <a:t>The picture shows a snapshot map of the CO</a:t>
            </a:r>
            <a:r>
              <a:rPr lang="en-US" altLang="en-US" sz="1400" b="1" baseline="-25000" dirty="0">
                <a:solidFill>
                  <a:srgbClr val="FFFFFF"/>
                </a:solidFill>
              </a:rPr>
              <a:t>2</a:t>
            </a:r>
            <a:r>
              <a:rPr lang="en-US" altLang="en-US" sz="1400" b="1" dirty="0">
                <a:solidFill>
                  <a:srgbClr val="FFFFFF"/>
                </a:solidFill>
              </a:rPr>
              <a:t> vapor gas pressure w</a:t>
            </a:r>
            <a:r>
              <a:rPr kumimoji="0" lang="en-US" altLang="en-US" sz="1400" b="1" i="0" u="none" strike="noStrike" kern="1200" cap="none" spc="0" normalizeH="0" baseline="0" noProof="0" dirty="0" err="1">
                <a:ln>
                  <a:noFill/>
                </a:ln>
                <a:solidFill>
                  <a:srgbClr val="FFFFFF"/>
                </a:solidFill>
                <a:effectLst/>
                <a:uLnTx/>
                <a:uFillTx/>
                <a:latin typeface="Arial" charset="0"/>
                <a:ea typeface="ＭＳ Ｐゴシック" pitchFamily="-106" charset="-128"/>
                <a:cs typeface="+mn-cs"/>
              </a:rPr>
              <a:t>ithin</a:t>
            </a:r>
            <a:r>
              <a:rPr kumimoji="0" lang="en-US" altLang="en-US" sz="1400" b="1" i="0" u="none" strike="noStrike" kern="1200" cap="none" spc="0" normalizeH="0" baseline="0" noProof="0" dirty="0">
                <a:ln>
                  <a:noFill/>
                </a:ln>
                <a:solidFill>
                  <a:srgbClr val="FFFFFF"/>
                </a:solidFill>
                <a:effectLst/>
                <a:uLnTx/>
                <a:uFillTx/>
                <a:latin typeface="Arial" charset="0"/>
                <a:ea typeface="ＭＳ Ｐゴシック" pitchFamily="-106" charset="-128"/>
                <a:cs typeface="+mn-cs"/>
              </a:rPr>
              <a:t> the largest surviving fragment after the collision that destroyed the parent body.</a:t>
            </a:r>
          </a:p>
        </p:txBody>
      </p:sp>
      <p:sp>
        <p:nvSpPr>
          <p:cNvPr id="8" name="Text Box 8"/>
          <p:cNvSpPr txBox="1">
            <a:spLocks noChangeArrowheads="1"/>
          </p:cNvSpPr>
          <p:nvPr/>
        </p:nvSpPr>
        <p:spPr bwMode="auto">
          <a:xfrm>
            <a:off x="2667000" y="6477001"/>
            <a:ext cx="34290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srgbClr val="003399"/>
              </a:solidFill>
              <a:effectLst/>
              <a:uLnTx/>
              <a:uFillTx/>
              <a:latin typeface="Arial" charset="0"/>
              <a:ea typeface="ＭＳ Ｐゴシック" pitchFamily="-106" charset="-128"/>
              <a:cs typeface="+mn-cs"/>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1604902" y="124619"/>
          <a:ext cx="735013" cy="666750"/>
        </p:xfrm>
        <a:graphic>
          <a:graphicData uri="http://schemas.openxmlformats.org/presentationml/2006/ole">
            <mc:AlternateContent xmlns:mc="http://schemas.openxmlformats.org/markup-compatibility/2006">
              <mc:Choice xmlns:v="urn:schemas-microsoft-com:vml" Requires="v">
                <p:oleObj name="Photo Editor Photo" r:id="rId4" imgW="1523810" imgH="1380952" progId="">
                  <p:embed/>
                </p:oleObj>
              </mc:Choice>
              <mc:Fallback>
                <p:oleObj name="Photo Editor Photo" r:id="rId4" imgW="1523810" imgH="1380952" progId="">
                  <p:embed/>
                  <p:pic>
                    <p:nvPicPr>
                      <p:cNvPr id="9"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4902"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2286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National Aeronautics and Space Administration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Jet Propulsion Laboratory</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1" i="0" u="none" strike="noStrike" kern="1200" cap="none" spc="0" normalizeH="0" baseline="0" noProof="0" dirty="0">
                <a:ln>
                  <a:noFill/>
                </a:ln>
                <a:solidFill>
                  <a:srgbClr val="FFFFFF"/>
                </a:solidFill>
                <a:effectLst/>
                <a:uLnTx/>
                <a:uFillTx/>
                <a:latin typeface="Helvetica" pitchFamily="1" charset="0"/>
                <a:ea typeface="MS PGothic" pitchFamily="34" charset="-128"/>
                <a:cs typeface="+mn-cs"/>
              </a:rPr>
              <a:t>California Institute of Technology</a:t>
            </a:r>
          </a:p>
        </p:txBody>
      </p:sp>
      <p:sp>
        <p:nvSpPr>
          <p:cNvPr id="11" name="Text Box 8">
            <a:extLst>
              <a:ext uri="{FF2B5EF4-FFF2-40B4-BE49-F238E27FC236}">
                <a16:creationId xmlns:a16="http://schemas.microsoft.com/office/drawing/2014/main" id="{BFC41657-0CB5-DA45-940D-5D30DA903F53}"/>
              </a:ext>
            </a:extLst>
          </p:cNvPr>
          <p:cNvSpPr txBox="1">
            <a:spLocks noChangeArrowheads="1"/>
          </p:cNvSpPr>
          <p:nvPr/>
        </p:nvSpPr>
        <p:spPr bwMode="auto">
          <a:xfrm>
            <a:off x="6061558" y="6498011"/>
            <a:ext cx="492118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sz="900" b="1" dirty="0">
                <a:solidFill>
                  <a:schemeClr val="bg1"/>
                </a:solidFill>
                <a:latin typeface="Arial" panose="020B0604020202020204" pitchFamily="34" charset="0"/>
                <a:cs typeface="Arial" panose="020B0604020202020204" pitchFamily="34" charset="0"/>
              </a:rPr>
              <a:t> © 2023 California Institute of Technology. Government sponsorship acknowledged.</a:t>
            </a:r>
            <a:endParaRPr lang="en-US" sz="1000" b="1" dirty="0">
              <a:solidFill>
                <a:schemeClr val="bg1"/>
              </a:solidFill>
              <a:latin typeface="Arial" panose="020B0604020202020204" pitchFamily="34" charset="0"/>
              <a:cs typeface="Arial" panose="020B0604020202020204" pitchFamily="34" charset="0"/>
            </a:endParaRPr>
          </a:p>
        </p:txBody>
      </p:sp>
      <p:pic>
        <p:nvPicPr>
          <p:cNvPr id="4" name="Picture 3" descr="A blue circle with a blue circle with a blue circle with a blue circle with a blue circle with a blue circle with a blue circle with a blue circle with a blue circle with a blue circle&#10;&#10;Description automatically generated">
            <a:extLst>
              <a:ext uri="{FF2B5EF4-FFF2-40B4-BE49-F238E27FC236}">
                <a16:creationId xmlns:a16="http://schemas.microsoft.com/office/drawing/2014/main" id="{F12C32C6-8628-6D4E-AD43-DAAED46D0C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390" y="1037302"/>
            <a:ext cx="4625142" cy="3657600"/>
          </a:xfrm>
          <a:prstGeom prst="rect">
            <a:avLst/>
          </a:prstGeom>
        </p:spPr>
      </p:pic>
    </p:spTree>
    <p:extLst>
      <p:ext uri="{BB962C8B-B14F-4D97-AF65-F5344CB8AC3E}">
        <p14:creationId xmlns:p14="http://schemas.microsoft.com/office/powerpoint/2010/main" val="3559310209"/>
      </p:ext>
    </p:extLst>
  </p:cSld>
  <p:clrMapOvr>
    <a:masterClrMapping/>
  </p:clrMapOvr>
  <p:transition>
    <p:wipe dir="d"/>
  </p:transition>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388</Words>
  <Application>Microsoft Macintosh PowerPoint</Application>
  <PresentationFormat>Widescreen</PresentationFormat>
  <Paragraphs>15</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Helvetica</vt:lpstr>
      <vt:lpstr>Times</vt:lpstr>
      <vt:lpstr>Wingdings</vt:lpstr>
      <vt:lpstr>1_Blank</vt:lpstr>
      <vt:lpstr>Photo Editor Photo</vt:lpstr>
      <vt:lpstr>Heating of icy bodies in catastrophic collisions Björn J. R. Davidsson (3224)</vt:lpstr>
    </vt:vector>
  </TitlesOfParts>
  <Company>JPL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title name of person submitting highlight</dc:title>
  <dc:creator>Buratti, Bonnie J (3220)</dc:creator>
  <cp:lastModifiedBy>Davidsson, Bjorn J (US 3224)</cp:lastModifiedBy>
  <cp:revision>15</cp:revision>
  <dcterms:created xsi:type="dcterms:W3CDTF">2019-05-13T04:20:12Z</dcterms:created>
  <dcterms:modified xsi:type="dcterms:W3CDTF">2023-09-19T19:45:16Z</dcterms:modified>
</cp:coreProperties>
</file>