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126" d="100"/>
          <a:sy n="126" d="100"/>
        </p:scale>
        <p:origin x="20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FE037-C929-41BA-BF3C-F0C042751747}" type="datetimeFigureOut">
              <a:rPr lang="en-US" smtClean="0"/>
              <a:t>10/24/23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D8FB9-68D0-4DE0-B147-C73955B16053}" type="slidenum">
              <a:rPr lang="en-US" smtClean="0"/>
              <a:t>‹#›</a:t>
            </a:fld>
            <a:endParaRPr lang="en-US"/>
          </a:p>
        </p:txBody>
      </p:sp>
    </p:spTree>
    <p:extLst>
      <p:ext uri="{BB962C8B-B14F-4D97-AF65-F5344CB8AC3E}">
        <p14:creationId xmlns:p14="http://schemas.microsoft.com/office/powerpoint/2010/main" val="261145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01207D-5BDA-4BED-8240-D3FC29C8C655}"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0EE1A8-34CE-4F32-BF25-9D4E96A7F8DF}"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pitchFamily="-106" charset="-128"/>
              <a:cs typeface="+mn-cs"/>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a:t>
            </a:r>
            <a:r>
              <a:rPr lang="en-US" altLang="en-US">
                <a:latin typeface="Times" pitchFamily="-106" charset="0"/>
                <a:ea typeface="ＭＳ Ｐゴシック" pitchFamily="-106" charset="-128"/>
              </a:rPr>
              <a:t>the work</a:t>
            </a:r>
            <a:r>
              <a:rPr lang="en-US" altLang="en-US" baseline="0">
                <a:latin typeface="Times" pitchFamily="-106" charset="0"/>
                <a:ea typeface="ＭＳ Ｐゴシック" pitchFamily="-106" charset="-128"/>
              </a:rPr>
              <a:t> or the results.</a:t>
            </a:r>
            <a:endParaRPr lang="en-US" altLang="en-US">
              <a:latin typeface="Times" pitchFamily="-106" charset="0"/>
              <a:ea typeface="ＭＳ Ｐゴシック" pitchFamily="-106" charset="-128"/>
            </a:endParaRPr>
          </a:p>
        </p:txBody>
      </p:sp>
    </p:spTree>
    <p:extLst>
      <p:ext uri="{BB962C8B-B14F-4D97-AF65-F5344CB8AC3E}">
        <p14:creationId xmlns:p14="http://schemas.microsoft.com/office/powerpoint/2010/main" val="165826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0882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716867" y="3176"/>
            <a:ext cx="8187267"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284818" y="1290639"/>
            <a:ext cx="10460567" cy="497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12192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0" name="Rectangle 6">
            <a:hlinkClick r:id="" action="ppaction://hlinkshowjump?jump=lastslide"/>
          </p:cNvPr>
          <p:cNvSpPr>
            <a:spLocks noChangeArrowheads="1"/>
          </p:cNvSpPr>
          <p:nvPr userDrawn="1"/>
        </p:nvSpPr>
        <p:spPr bwMode="auto">
          <a:xfrm>
            <a:off x="11910485" y="0"/>
            <a:ext cx="281516" cy="254000"/>
          </a:xfrm>
          <a:prstGeom prst="rect">
            <a:avLst/>
          </a:prstGeom>
          <a:solidFill>
            <a:schemeClr val="accent1">
              <a:alpha val="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sz="2400"/>
          </a:p>
        </p:txBody>
      </p:sp>
      <p:sp>
        <p:nvSpPr>
          <p:cNvPr id="1031" name="Rectangle 7"/>
          <p:cNvSpPr>
            <a:spLocks noChangeArrowheads="1"/>
          </p:cNvSpPr>
          <p:nvPr/>
        </p:nvSpPr>
        <p:spPr bwMode="auto">
          <a:xfrm>
            <a:off x="-836083" y="6259513"/>
            <a:ext cx="2540001"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Tree>
    <p:extLst>
      <p:ext uri="{BB962C8B-B14F-4D97-AF65-F5344CB8AC3E}">
        <p14:creationId xmlns:p14="http://schemas.microsoft.com/office/powerpoint/2010/main" val="2424574465"/>
      </p:ext>
    </p:extLst>
  </p:cSld>
  <p:clrMap bg1="lt1" tx1="dk1" bg2="lt2" tx2="dk2" accent1="accent1" accent2="accent2" accent3="accent3" accent4="accent4" accent5="accent5" accent6="accent6" hlink="hlink" folHlink="folHlink"/>
  <p:sldLayoutIdLst>
    <p:sldLayoutId id="2147483661"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5092700" y="165100"/>
            <a:ext cx="6961316" cy="906463"/>
          </a:xfrm>
          <a:solidFill>
            <a:schemeClr val="bg2">
              <a:lumMod val="75000"/>
              <a:alpha val="80000"/>
            </a:schemeClr>
          </a:solidFill>
        </p:spPr>
        <p:txBody>
          <a:bodyPr/>
          <a:lstStyle/>
          <a:p>
            <a:pPr algn="ctr" eaLnBrk="1" hangingPunct="1"/>
            <a:r>
              <a:rPr lang="en-US" altLang="en-US" sz="2400" dirty="0">
                <a:ea typeface="ＭＳ Ｐゴシック" pitchFamily="-106" charset="-128"/>
              </a:rPr>
              <a:t>Evidence for Fine-Grained Material at Lunar Red Spots</a:t>
            </a:r>
            <a:br>
              <a:rPr lang="en-US" altLang="en-US" sz="2400" dirty="0">
                <a:ea typeface="ＭＳ Ｐゴシック" pitchFamily="-106" charset="-128"/>
              </a:rPr>
            </a:br>
            <a:r>
              <a:rPr lang="en-US" altLang="en-US" sz="1800" dirty="0">
                <a:ea typeface="ＭＳ Ｐゴシック" pitchFamily="-106" charset="-128"/>
              </a:rPr>
              <a:t>Ben Byron</a:t>
            </a:r>
          </a:p>
        </p:txBody>
      </p:sp>
      <p:sp>
        <p:nvSpPr>
          <p:cNvPr id="3075" name="Text Box 7"/>
          <p:cNvSpPr txBox="1">
            <a:spLocks noChangeArrowheads="1"/>
          </p:cNvSpPr>
          <p:nvPr/>
        </p:nvSpPr>
        <p:spPr bwMode="auto">
          <a:xfrm>
            <a:off x="5092701" y="1138721"/>
            <a:ext cx="6961316" cy="5078313"/>
          </a:xfrm>
          <a:prstGeom prst="rect">
            <a:avLst/>
          </a:prstGeom>
          <a:solidFill>
            <a:schemeClr val="bg2">
              <a:lumMod val="75000"/>
              <a:alpha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Lunar Red Spots are volcanic features on the Moon that appear to be the product of silicic volcanism. Their formation mechanism is unclear, as the Moon lacks the water and plate tectonics needed to enable the silicic volcanism we see on Earth. In this work, we investigate the material properties of lunar red spots to provide context for their formation.</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Data &amp; Results:</a:t>
            </a:r>
            <a:r>
              <a:rPr kumimoji="0" lang="en-US" altLang="en-US" sz="16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 </a:t>
            </a:r>
            <a:r>
              <a:rPr lang="en-US" altLang="en-US" sz="1600" dirty="0">
                <a:solidFill>
                  <a:srgbClr val="FFFFFF"/>
                </a:solidFill>
              </a:rPr>
              <a:t>Using thermal infrared data and radar datasets from lunar orbital and Earth-based instruments, we found that the red spots were generally rock-poor and displayed low thermal inertia. This suggests that the regolith at certain locations within the red spots is relatively finer-grained and contains fewer rocks than typical regolith.</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eaLnBrk="0" fontAlgn="base" hangingPunct="0">
              <a:spcBef>
                <a:spcPct val="50000"/>
              </a:spcBef>
              <a:spcAft>
                <a:spcPct val="0"/>
              </a:spcAft>
              <a:defRPr/>
            </a:pPr>
            <a:r>
              <a:rPr kumimoji="0" lang="en-US" altLang="en-US" sz="16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Significance: </a:t>
            </a:r>
            <a:r>
              <a:rPr lang="en-US" altLang="en-US" sz="1600" dirty="0">
                <a:solidFill>
                  <a:srgbClr val="FFFFFF"/>
                </a:solidFill>
              </a:rPr>
              <a:t>In some cases, the fine-grained regolith is likely related to the presence of volcanic deposits (e.g., Lassell Massif). In others, it could be related to the unique physical properties of the rocks that make up the red spots, and how those properties affect the way the rocks break down over time due to space weathering. Red spots are compositionally unique features on the Moon, and their material properties indicate that they are different from the maria surrounding them.</a:t>
            </a:r>
            <a:endParaRPr kumimoji="0" lang="en-US" altLang="en-US" sz="1600" b="0"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p:txBody>
      </p:sp>
      <p:sp>
        <p:nvSpPr>
          <p:cNvPr id="3076" name="Text Box 8"/>
          <p:cNvSpPr txBox="1">
            <a:spLocks noChangeArrowheads="1"/>
          </p:cNvSpPr>
          <p:nvPr/>
        </p:nvSpPr>
        <p:spPr bwMode="auto">
          <a:xfrm>
            <a:off x="311522" y="5917196"/>
            <a:ext cx="4861903"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0" fontAlgn="base" hangingPunct="0">
              <a:spcBef>
                <a:spcPct val="0"/>
              </a:spcBef>
              <a:spcAft>
                <a:spcPct val="0"/>
              </a:spcAft>
              <a:defRPr/>
            </a:pPr>
            <a:r>
              <a:rPr lang="en-US" altLang="en-US" sz="900" b="1" dirty="0">
                <a:solidFill>
                  <a:srgbClr val="FFFFFF"/>
                </a:solidFill>
              </a:rPr>
              <a:t>Byron, B. D., et al., (2023). Evidence for Fine-Grained Material at Lunar Red Spots: Insights from Thermal Infrared and Radar Data Sets. </a:t>
            </a:r>
            <a:r>
              <a:rPr lang="en-US" altLang="en-US" sz="900" b="1" i="1" dirty="0">
                <a:solidFill>
                  <a:srgbClr val="FFFFFF"/>
                </a:solidFill>
              </a:rPr>
              <a:t>The Planetary Science Journal</a:t>
            </a:r>
            <a:r>
              <a:rPr lang="en-US" altLang="en-US" sz="900" b="1" dirty="0">
                <a:solidFill>
                  <a:srgbClr val="FFFFFF"/>
                </a:solidFill>
              </a:rPr>
              <a:t>, Vol. 4, No. 9. 10.3847/PSJ/acf134</a:t>
            </a:r>
            <a:endParaRPr lang="en-US" sz="9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6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This work was supported by the Lunar Reconnaissance Orbiter Diviner Lunar Radiometer Experiment</a:t>
            </a:r>
          </a:p>
        </p:txBody>
      </p:sp>
      <p:sp>
        <p:nvSpPr>
          <p:cNvPr id="7" name="Text Box 8"/>
          <p:cNvSpPr txBox="1">
            <a:spLocks noChangeArrowheads="1"/>
          </p:cNvSpPr>
          <p:nvPr/>
        </p:nvSpPr>
        <p:spPr bwMode="auto">
          <a:xfrm>
            <a:off x="432836" y="4956425"/>
            <a:ext cx="4452879" cy="892552"/>
          </a:xfrm>
          <a:prstGeom prst="rect">
            <a:avLst/>
          </a:prstGeom>
          <a:solidFill>
            <a:schemeClr val="bg2">
              <a:lumMod val="75000"/>
              <a:alpha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FFFFFF"/>
                </a:solidFill>
                <a:effectLst/>
                <a:uLnTx/>
                <a:uFillTx/>
                <a:latin typeface="Arial" charset="0"/>
                <a:ea typeface="ＭＳ Ｐゴシック" pitchFamily="-106" charset="-128"/>
                <a:cs typeface="+mn-cs"/>
              </a:rPr>
              <a:t>A number of lunar red spots such as Lassell Massif (above) have low rock abundance, thermal inertia, and radar return, indicating an abundance of rock-poor, fine-grained regolith</a:t>
            </a:r>
          </a:p>
        </p:txBody>
      </p:sp>
      <p:pic>
        <p:nvPicPr>
          <p:cNvPr id="11" name="Picture 10">
            <a:extLst>
              <a:ext uri="{FF2B5EF4-FFF2-40B4-BE49-F238E27FC236}">
                <a16:creationId xmlns:a16="http://schemas.microsoft.com/office/drawing/2014/main" id="{3F30DF00-8003-A642-B7A6-42066A27A486}"/>
              </a:ext>
            </a:extLst>
          </p:cNvPr>
          <p:cNvPicPr>
            <a:picLocks noChangeAspect="1"/>
          </p:cNvPicPr>
          <p:nvPr/>
        </p:nvPicPr>
        <p:blipFill>
          <a:blip r:embed="rId4"/>
          <a:stretch>
            <a:fillRect/>
          </a:stretch>
        </p:blipFill>
        <p:spPr>
          <a:xfrm>
            <a:off x="816421" y="69536"/>
            <a:ext cx="3695700" cy="698500"/>
          </a:xfrm>
          <a:prstGeom prst="rect">
            <a:avLst/>
          </a:prstGeom>
        </p:spPr>
      </p:pic>
      <p:sp>
        <p:nvSpPr>
          <p:cNvPr id="9" name="Rectangle 8">
            <a:extLst>
              <a:ext uri="{FF2B5EF4-FFF2-40B4-BE49-F238E27FC236}">
                <a16:creationId xmlns:a16="http://schemas.microsoft.com/office/drawing/2014/main" id="{6936654C-FAB5-C345-B038-07FB572BE751}"/>
              </a:ext>
            </a:extLst>
          </p:cNvPr>
          <p:cNvSpPr/>
          <p:nvPr/>
        </p:nvSpPr>
        <p:spPr>
          <a:xfrm>
            <a:off x="5173425" y="6497269"/>
            <a:ext cx="6880591" cy="261610"/>
          </a:xfrm>
          <a:prstGeom prst="rect">
            <a:avLst/>
          </a:prstGeom>
          <a:solidFill>
            <a:schemeClr val="bg2">
              <a:lumMod val="75000"/>
              <a:alpha val="80000"/>
            </a:schemeClr>
          </a:solidFill>
        </p:spPr>
        <p:txBody>
          <a:bodyPr wrap="square">
            <a:spAutoFit/>
          </a:bodyPr>
          <a:lstStyle/>
          <a:p>
            <a:r>
              <a:rPr lang="en-US" sz="1100" dirty="0">
                <a:solidFill>
                  <a:schemeClr val="bg1"/>
                </a:solidFill>
              </a:rPr>
              <a:t>© 2023 California Institute of Technology. Government sponsorship acknowledged.</a:t>
            </a:r>
          </a:p>
        </p:txBody>
      </p:sp>
      <p:pic>
        <p:nvPicPr>
          <p:cNvPr id="15" name="Picture 14">
            <a:extLst>
              <a:ext uri="{FF2B5EF4-FFF2-40B4-BE49-F238E27FC236}">
                <a16:creationId xmlns:a16="http://schemas.microsoft.com/office/drawing/2014/main" id="{BA2C1A8B-5438-4F08-82CB-7EA29F2AD473}"/>
              </a:ext>
            </a:extLst>
          </p:cNvPr>
          <p:cNvPicPr>
            <a:picLocks noChangeAspect="1"/>
          </p:cNvPicPr>
          <p:nvPr/>
        </p:nvPicPr>
        <p:blipFill>
          <a:blip r:embed="rId5"/>
          <a:stretch>
            <a:fillRect/>
          </a:stretch>
        </p:blipFill>
        <p:spPr>
          <a:xfrm>
            <a:off x="819154" y="834789"/>
            <a:ext cx="3504271" cy="4065242"/>
          </a:xfrm>
          <a:prstGeom prst="rect">
            <a:avLst/>
          </a:prstGeom>
        </p:spPr>
      </p:pic>
      <p:sp>
        <p:nvSpPr>
          <p:cNvPr id="4" name="Rectangle 3">
            <a:extLst>
              <a:ext uri="{FF2B5EF4-FFF2-40B4-BE49-F238E27FC236}">
                <a16:creationId xmlns:a16="http://schemas.microsoft.com/office/drawing/2014/main" id="{60ACC589-052F-E61A-5505-F78679DA8EC6}"/>
              </a:ext>
            </a:extLst>
          </p:cNvPr>
          <p:cNvSpPr/>
          <p:nvPr/>
        </p:nvSpPr>
        <p:spPr bwMode="auto">
          <a:xfrm>
            <a:off x="1917125" y="4726253"/>
            <a:ext cx="300251" cy="1364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pic>
        <p:nvPicPr>
          <p:cNvPr id="2" name="Picture 1">
            <a:extLst>
              <a:ext uri="{FF2B5EF4-FFF2-40B4-BE49-F238E27FC236}">
                <a16:creationId xmlns:a16="http://schemas.microsoft.com/office/drawing/2014/main" id="{9C40F725-E8A7-4958-88E9-AE220274EE30}"/>
              </a:ext>
            </a:extLst>
          </p:cNvPr>
          <p:cNvPicPr>
            <a:picLocks noChangeAspect="1"/>
          </p:cNvPicPr>
          <p:nvPr/>
        </p:nvPicPr>
        <p:blipFill rotWithShape="1">
          <a:blip r:embed="rId5"/>
          <a:srcRect l="14895" t="94859" r="68144" b="2424"/>
          <a:stretch/>
        </p:blipFill>
        <p:spPr>
          <a:xfrm>
            <a:off x="1472891" y="4709460"/>
            <a:ext cx="594360" cy="110506"/>
          </a:xfrm>
          <a:prstGeom prst="rect">
            <a:avLst/>
          </a:prstGeom>
        </p:spPr>
      </p:pic>
      <p:sp>
        <p:nvSpPr>
          <p:cNvPr id="5" name="Rectangle 4">
            <a:extLst>
              <a:ext uri="{FF2B5EF4-FFF2-40B4-BE49-F238E27FC236}">
                <a16:creationId xmlns:a16="http://schemas.microsoft.com/office/drawing/2014/main" id="{3CD1118B-A6A5-3C29-698E-CE1E5CBC71A9}"/>
              </a:ext>
            </a:extLst>
          </p:cNvPr>
          <p:cNvSpPr/>
          <p:nvPr/>
        </p:nvSpPr>
        <p:spPr bwMode="auto">
          <a:xfrm>
            <a:off x="3522052" y="4714181"/>
            <a:ext cx="300251" cy="1364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pic>
        <p:nvPicPr>
          <p:cNvPr id="3" name="Picture 2">
            <a:extLst>
              <a:ext uri="{FF2B5EF4-FFF2-40B4-BE49-F238E27FC236}">
                <a16:creationId xmlns:a16="http://schemas.microsoft.com/office/drawing/2014/main" id="{85CEF75C-B921-2D72-7962-B532B4F78DB8}"/>
              </a:ext>
            </a:extLst>
          </p:cNvPr>
          <p:cNvPicPr>
            <a:picLocks noChangeAspect="1"/>
          </p:cNvPicPr>
          <p:nvPr/>
        </p:nvPicPr>
        <p:blipFill rotWithShape="1">
          <a:blip r:embed="rId5"/>
          <a:srcRect l="59731" t="94180" r="23163" b="2222"/>
          <a:stretch/>
        </p:blipFill>
        <p:spPr>
          <a:xfrm>
            <a:off x="3021993" y="4676139"/>
            <a:ext cx="599440" cy="146304"/>
          </a:xfrm>
          <a:prstGeom prst="rect">
            <a:avLst/>
          </a:prstGeom>
        </p:spPr>
      </p:pic>
      <p:sp>
        <p:nvSpPr>
          <p:cNvPr id="6" name="TextBox 5">
            <a:extLst>
              <a:ext uri="{FF2B5EF4-FFF2-40B4-BE49-F238E27FC236}">
                <a16:creationId xmlns:a16="http://schemas.microsoft.com/office/drawing/2014/main" id="{D26115E1-4BD3-ADAF-522F-2859F0D95418}"/>
              </a:ext>
            </a:extLst>
          </p:cNvPr>
          <p:cNvSpPr txBox="1"/>
          <p:nvPr/>
        </p:nvSpPr>
        <p:spPr>
          <a:xfrm>
            <a:off x="2994697" y="834789"/>
            <a:ext cx="914400" cy="164592"/>
          </a:xfrm>
          <a:prstGeom prst="rect">
            <a:avLst/>
          </a:prstGeom>
          <a:solidFill>
            <a:schemeClr val="bg1"/>
          </a:solidFill>
        </p:spPr>
        <p:txBody>
          <a:bodyPr wrap="square" rtlCol="0">
            <a:spAutoFit/>
          </a:bodyPr>
          <a:lstStyle/>
          <a:p>
            <a:r>
              <a:rPr lang="en-US" sz="800" dirty="0">
                <a:latin typeface="Helvetica Neue" panose="02000503000000020004" pitchFamily="2" charset="0"/>
                <a:ea typeface="Helvetica Neue" panose="02000503000000020004" pitchFamily="2" charset="0"/>
                <a:cs typeface="Helvetica Neue" panose="02000503000000020004" pitchFamily="2" charset="0"/>
              </a:rPr>
              <a:t>Thermal inertia</a:t>
            </a:r>
          </a:p>
        </p:txBody>
      </p:sp>
    </p:spTree>
    <p:extLst>
      <p:ext uri="{BB962C8B-B14F-4D97-AF65-F5344CB8AC3E}">
        <p14:creationId xmlns:p14="http://schemas.microsoft.com/office/powerpoint/2010/main" val="3559310209"/>
      </p:ext>
    </p:extLst>
  </p:cSld>
  <p:clrMapOvr>
    <a:masterClrMapping/>
  </p:clrMapOvr>
  <p:transition>
    <p:wipe dir="d"/>
  </p:transition>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1426</TotalTime>
  <Words>345</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Helvetica Neue</vt:lpstr>
      <vt:lpstr>Times</vt:lpstr>
      <vt:lpstr>Wingdings</vt:lpstr>
      <vt:lpstr>1_Blank</vt:lpstr>
      <vt:lpstr>Evidence for Fine-Grained Material at Lunar Red Spots Ben Byron</vt:lpstr>
    </vt:vector>
  </TitlesOfParts>
  <Company>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title name of person submitting highlight</dc:title>
  <dc:creator>Buratti, Bonnie J (3220)</dc:creator>
  <cp:lastModifiedBy>Elder, Catherine M (US 3226)</cp:lastModifiedBy>
  <cp:revision>30</cp:revision>
  <dcterms:created xsi:type="dcterms:W3CDTF">2019-05-13T04:20:12Z</dcterms:created>
  <dcterms:modified xsi:type="dcterms:W3CDTF">2023-10-24T21:19:17Z</dcterms:modified>
</cp:coreProperties>
</file>