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7" r:id="rId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8" autoAdjust="0"/>
    <p:restoredTop sz="94660"/>
  </p:normalViewPr>
  <p:slideViewPr>
    <p:cSldViewPr snapToGrid="0">
      <p:cViewPr varScale="1">
        <p:scale>
          <a:sx n="102" d="100"/>
          <a:sy n="102" d="100"/>
        </p:scale>
        <p:origin x="198"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BFE037-C929-41BA-BF3C-F0C042751747}" type="datetimeFigureOut">
              <a:rPr lang="en-US" smtClean="0"/>
              <a:t>12/1/2022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7D8FB9-68D0-4DE0-B147-C73955B16053}" type="slidenum">
              <a:rPr lang="en-US" smtClean="0"/>
              <a:t>‹#›</a:t>
            </a:fld>
            <a:endParaRPr lang="en-US"/>
          </a:p>
        </p:txBody>
      </p:sp>
    </p:spTree>
    <p:extLst>
      <p:ext uri="{BB962C8B-B14F-4D97-AF65-F5344CB8AC3E}">
        <p14:creationId xmlns:p14="http://schemas.microsoft.com/office/powerpoint/2010/main" val="2611456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106" charset="0"/>
                <a:ea typeface="ＭＳ Ｐゴシック" pitchFamily="-106" charset="-128"/>
              </a:defRPr>
            </a:lvl1pPr>
            <a:lvl2pPr marL="757066" indent="-291179">
              <a:spcBef>
                <a:spcPct val="30000"/>
              </a:spcBef>
              <a:defRPr sz="1200">
                <a:solidFill>
                  <a:schemeClr val="tx1"/>
                </a:solidFill>
                <a:latin typeface="Times" pitchFamily="-106" charset="0"/>
                <a:ea typeface="ＭＳ Ｐゴシック" pitchFamily="-106" charset="-128"/>
              </a:defRPr>
            </a:lvl2pPr>
            <a:lvl3pPr marL="1164717" indent="-232943">
              <a:spcBef>
                <a:spcPct val="30000"/>
              </a:spcBef>
              <a:defRPr sz="1200">
                <a:solidFill>
                  <a:schemeClr val="tx1"/>
                </a:solidFill>
                <a:latin typeface="Times" pitchFamily="-106" charset="0"/>
                <a:ea typeface="ＭＳ Ｐゴシック" pitchFamily="-106" charset="-128"/>
              </a:defRPr>
            </a:lvl3pPr>
            <a:lvl4pPr marL="1630604" indent="-232943">
              <a:spcBef>
                <a:spcPct val="30000"/>
              </a:spcBef>
              <a:defRPr sz="1200">
                <a:solidFill>
                  <a:schemeClr val="tx1"/>
                </a:solidFill>
                <a:latin typeface="Times" pitchFamily="-106" charset="0"/>
                <a:ea typeface="ＭＳ Ｐゴシック" pitchFamily="-106" charset="-128"/>
              </a:defRPr>
            </a:lvl4pPr>
            <a:lvl5pPr marL="2096491" indent="-232943">
              <a:spcBef>
                <a:spcPct val="30000"/>
              </a:spcBef>
              <a:defRPr sz="1200">
                <a:solidFill>
                  <a:schemeClr val="tx1"/>
                </a:solidFill>
                <a:latin typeface="Times" pitchFamily="-106" charset="0"/>
                <a:ea typeface="ＭＳ Ｐゴシック" pitchFamily="-106" charset="-128"/>
              </a:defRPr>
            </a:lvl5pPr>
            <a:lvl6pPr marL="2562377" indent="-232943" eaLnBrk="0" fontAlgn="base" hangingPunct="0">
              <a:spcBef>
                <a:spcPct val="30000"/>
              </a:spcBef>
              <a:spcAft>
                <a:spcPct val="0"/>
              </a:spcAft>
              <a:defRPr sz="1200">
                <a:solidFill>
                  <a:schemeClr val="tx1"/>
                </a:solidFill>
                <a:latin typeface="Times" pitchFamily="-106" charset="0"/>
                <a:ea typeface="ＭＳ Ｐゴシック" pitchFamily="-106" charset="-128"/>
              </a:defRPr>
            </a:lvl6pPr>
            <a:lvl7pPr marL="3028264" indent="-232943" eaLnBrk="0" fontAlgn="base" hangingPunct="0">
              <a:spcBef>
                <a:spcPct val="30000"/>
              </a:spcBef>
              <a:spcAft>
                <a:spcPct val="0"/>
              </a:spcAft>
              <a:defRPr sz="1200">
                <a:solidFill>
                  <a:schemeClr val="tx1"/>
                </a:solidFill>
                <a:latin typeface="Times" pitchFamily="-106" charset="0"/>
                <a:ea typeface="ＭＳ Ｐゴシック" pitchFamily="-106" charset="-128"/>
              </a:defRPr>
            </a:lvl7pPr>
            <a:lvl8pPr marL="3494151" indent="-232943" eaLnBrk="0" fontAlgn="base" hangingPunct="0">
              <a:spcBef>
                <a:spcPct val="30000"/>
              </a:spcBef>
              <a:spcAft>
                <a:spcPct val="0"/>
              </a:spcAft>
              <a:defRPr sz="1200">
                <a:solidFill>
                  <a:schemeClr val="tx1"/>
                </a:solidFill>
                <a:latin typeface="Times" pitchFamily="-106" charset="0"/>
                <a:ea typeface="ＭＳ Ｐゴシック" pitchFamily="-106" charset="-128"/>
              </a:defRPr>
            </a:lvl8pPr>
            <a:lvl9pPr marL="3960038" indent="-232943" eaLnBrk="0" fontAlgn="base" hangingPunct="0">
              <a:spcBef>
                <a:spcPct val="30000"/>
              </a:spcBef>
              <a:spcAft>
                <a:spcPct val="0"/>
              </a:spcAft>
              <a:defRPr sz="1200">
                <a:solidFill>
                  <a:schemeClr val="tx1"/>
                </a:solidFill>
                <a:latin typeface="Times" pitchFamily="-106" charset="0"/>
                <a:ea typeface="ＭＳ Ｐゴシック" pitchFamily="-106" charset="-128"/>
              </a:defRPr>
            </a:lvl9pPr>
          </a:lstStyle>
          <a:p>
            <a:pPr defTabSz="931774" eaLnBrk="0" fontAlgn="base" hangingPunct="0">
              <a:spcBef>
                <a:spcPct val="0"/>
              </a:spcBef>
              <a:spcAft>
                <a:spcPct val="0"/>
              </a:spcAft>
              <a:defRPr/>
            </a:pPr>
            <a:fld id="{B101207D-5BDA-4BED-8240-D3FC29C8C655}" type="slidenum">
              <a:rPr lang="en-US" altLang="en-US">
                <a:solidFill>
                  <a:srgbClr val="000000"/>
                </a:solidFill>
                <a:latin typeface="Arial" charset="0"/>
              </a:rPr>
              <a:pPr defTabSz="931774" eaLnBrk="0" fontAlgn="base" hangingPunct="0">
                <a:spcBef>
                  <a:spcPct val="0"/>
                </a:spcBef>
                <a:spcAft>
                  <a:spcPct val="0"/>
                </a:spcAft>
                <a:defRPr/>
              </a:pPr>
              <a:t>1</a:t>
            </a:fld>
            <a:endParaRPr lang="en-US" altLang="en-US">
              <a:solidFill>
                <a:srgbClr val="000000"/>
              </a:solidFill>
              <a:latin typeface="Arial" charset="0"/>
            </a:endParaRPr>
          </a:p>
        </p:txBody>
      </p:sp>
      <p:sp>
        <p:nvSpPr>
          <p:cNvPr id="5123" name="Rectangle 7"/>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Times" pitchFamily="-106" charset="0"/>
                <a:ea typeface="ＭＳ Ｐゴシック" pitchFamily="-106" charset="-128"/>
              </a:defRPr>
            </a:lvl1pPr>
            <a:lvl2pPr marL="742950" indent="-285750">
              <a:spcBef>
                <a:spcPct val="30000"/>
              </a:spcBef>
              <a:defRPr sz="1200">
                <a:solidFill>
                  <a:schemeClr val="tx1"/>
                </a:solidFill>
                <a:latin typeface="Times" pitchFamily="-106" charset="0"/>
                <a:ea typeface="ＭＳ Ｐゴシック" pitchFamily="-106" charset="-128"/>
              </a:defRPr>
            </a:lvl2pPr>
            <a:lvl3pPr marL="1143000" indent="-228600">
              <a:spcBef>
                <a:spcPct val="30000"/>
              </a:spcBef>
              <a:defRPr sz="1200">
                <a:solidFill>
                  <a:schemeClr val="tx1"/>
                </a:solidFill>
                <a:latin typeface="Times" pitchFamily="-106" charset="0"/>
                <a:ea typeface="ＭＳ Ｐゴシック" pitchFamily="-106" charset="-128"/>
              </a:defRPr>
            </a:lvl3pPr>
            <a:lvl4pPr marL="1600200" indent="-228600">
              <a:spcBef>
                <a:spcPct val="30000"/>
              </a:spcBef>
              <a:defRPr sz="1200">
                <a:solidFill>
                  <a:schemeClr val="tx1"/>
                </a:solidFill>
                <a:latin typeface="Times" pitchFamily="-106" charset="0"/>
                <a:ea typeface="ＭＳ Ｐゴシック" pitchFamily="-106" charset="-128"/>
              </a:defRPr>
            </a:lvl4pPr>
            <a:lvl5pPr marL="2057400" indent="-228600">
              <a:spcBef>
                <a:spcPct val="30000"/>
              </a:spcBef>
              <a:defRPr sz="1200">
                <a:solidFill>
                  <a:schemeClr val="tx1"/>
                </a:solidFill>
                <a:latin typeface="Times" pitchFamily="-106" charset="0"/>
                <a:ea typeface="ＭＳ Ｐゴシック" pitchFamily="-106" charset="-128"/>
              </a:defRPr>
            </a:lvl5pPr>
            <a:lvl6pPr marL="2514600" indent="-228600" eaLnBrk="0" fontAlgn="base" hangingPunct="0">
              <a:spcBef>
                <a:spcPct val="30000"/>
              </a:spcBef>
              <a:spcAft>
                <a:spcPct val="0"/>
              </a:spcAft>
              <a:defRPr sz="1200">
                <a:solidFill>
                  <a:schemeClr val="tx1"/>
                </a:solidFill>
                <a:latin typeface="Times" pitchFamily="-106" charset="0"/>
                <a:ea typeface="ＭＳ Ｐゴシック" pitchFamily="-106" charset="-128"/>
              </a:defRPr>
            </a:lvl6pPr>
            <a:lvl7pPr marL="2971800" indent="-228600" eaLnBrk="0" fontAlgn="base" hangingPunct="0">
              <a:spcBef>
                <a:spcPct val="30000"/>
              </a:spcBef>
              <a:spcAft>
                <a:spcPct val="0"/>
              </a:spcAft>
              <a:defRPr sz="1200">
                <a:solidFill>
                  <a:schemeClr val="tx1"/>
                </a:solidFill>
                <a:latin typeface="Times" pitchFamily="-106" charset="0"/>
                <a:ea typeface="ＭＳ Ｐゴシック" pitchFamily="-106" charset="-128"/>
              </a:defRPr>
            </a:lvl7pPr>
            <a:lvl8pPr marL="3429000" indent="-228600" eaLnBrk="0" fontAlgn="base" hangingPunct="0">
              <a:spcBef>
                <a:spcPct val="30000"/>
              </a:spcBef>
              <a:spcAft>
                <a:spcPct val="0"/>
              </a:spcAft>
              <a:defRPr sz="1200">
                <a:solidFill>
                  <a:schemeClr val="tx1"/>
                </a:solidFill>
                <a:latin typeface="Times" pitchFamily="-106" charset="0"/>
                <a:ea typeface="ＭＳ Ｐゴシック" pitchFamily="-106" charset="-128"/>
              </a:defRPr>
            </a:lvl8pPr>
            <a:lvl9pPr marL="3886200" indent="-228600" eaLnBrk="0" fontAlgn="base" hangingPunct="0">
              <a:spcBef>
                <a:spcPct val="30000"/>
              </a:spcBef>
              <a:spcAft>
                <a:spcPct val="0"/>
              </a:spcAft>
              <a:defRPr sz="1200">
                <a:solidFill>
                  <a:schemeClr val="tx1"/>
                </a:solidFill>
                <a:latin typeface="Times" pitchFamily="-106" charset="0"/>
                <a:ea typeface="ＭＳ Ｐゴシック" pitchFamily="-106" charset="-128"/>
              </a:defRPr>
            </a:lvl9pPr>
          </a:lstStyle>
          <a:p>
            <a:pPr algn="r" defTabSz="931774" eaLnBrk="0" fontAlgn="base" hangingPunct="0">
              <a:spcBef>
                <a:spcPct val="0"/>
              </a:spcBef>
              <a:spcAft>
                <a:spcPct val="0"/>
              </a:spcAft>
              <a:defRPr/>
            </a:pPr>
            <a:fld id="{DB0EE1A8-34CE-4F32-BF25-9D4E96A7F8DF}" type="slidenum">
              <a:rPr lang="en-US" altLang="en-US">
                <a:solidFill>
                  <a:srgbClr val="000000"/>
                </a:solidFill>
                <a:latin typeface="Arial" charset="0"/>
              </a:rPr>
              <a:pPr algn="r" defTabSz="931774" eaLnBrk="0" fontAlgn="base" hangingPunct="0">
                <a:spcBef>
                  <a:spcPct val="0"/>
                </a:spcBef>
                <a:spcAft>
                  <a:spcPct val="0"/>
                </a:spcAft>
                <a:defRPr/>
              </a:pPr>
              <a:t>1</a:t>
            </a:fld>
            <a:endParaRPr lang="en-US" altLang="en-US">
              <a:solidFill>
                <a:srgbClr val="000000"/>
              </a:solidFill>
              <a:latin typeface="Arial" charset="0"/>
            </a:endParaRPr>
          </a:p>
        </p:txBody>
      </p:sp>
      <p:sp>
        <p:nvSpPr>
          <p:cNvPr id="5124" name="Rectangle 2"/>
          <p:cNvSpPr>
            <a:spLocks noGrp="1" noRot="1" noChangeAspect="1" noChangeArrowheads="1" noTextEdit="1"/>
          </p:cNvSpPr>
          <p:nvPr>
            <p:ph type="sldImg"/>
          </p:nvPr>
        </p:nvSpPr>
        <p:spPr>
          <a:ln/>
        </p:spPr>
      </p:sp>
      <p:sp>
        <p:nvSpPr>
          <p:cNvPr id="51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pitchFamily="-106" charset="0"/>
                <a:ea typeface="ＭＳ Ｐゴシック" pitchFamily="-106" charset="-128"/>
              </a:rPr>
              <a:t>You may add comments here to clarify </a:t>
            </a:r>
            <a:r>
              <a:rPr lang="en-US" altLang="en-US">
                <a:latin typeface="Times" pitchFamily="-106" charset="0"/>
                <a:ea typeface="ＭＳ Ｐゴシック" pitchFamily="-106" charset="-128"/>
              </a:rPr>
              <a:t>the work</a:t>
            </a:r>
            <a:r>
              <a:rPr lang="en-US" altLang="en-US" baseline="0">
                <a:latin typeface="Times" pitchFamily="-106" charset="0"/>
                <a:ea typeface="ＭＳ Ｐゴシック" pitchFamily="-106" charset="-128"/>
              </a:rPr>
              <a:t> or the results.</a:t>
            </a:r>
            <a:endParaRPr lang="en-US" altLang="en-US">
              <a:latin typeface="Times" pitchFamily="-106" charset="0"/>
              <a:ea typeface="ＭＳ Ｐゴシック" pitchFamily="-106" charset="-128"/>
            </a:endParaRPr>
          </a:p>
        </p:txBody>
      </p:sp>
    </p:spTree>
    <p:extLst>
      <p:ext uri="{BB962C8B-B14F-4D97-AF65-F5344CB8AC3E}">
        <p14:creationId xmlns:p14="http://schemas.microsoft.com/office/powerpoint/2010/main" val="165826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08820"/>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3716867" y="3176"/>
            <a:ext cx="8187267"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1284818" y="1290639"/>
            <a:ext cx="10460567" cy="497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ChangeArrowheads="1"/>
          </p:cNvSpPr>
          <p:nvPr userDrawn="1"/>
        </p:nvSpPr>
        <p:spPr bwMode="auto">
          <a:xfrm>
            <a:off x="0" y="0"/>
            <a:ext cx="12192000" cy="6858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06" charset="-128"/>
              </a:defRPr>
            </a:lvl1pPr>
            <a:lvl2pPr marL="742950" indent="-285750">
              <a:defRPr sz="2400">
                <a:solidFill>
                  <a:schemeClr val="tx1"/>
                </a:solidFill>
                <a:latin typeface="Arial" charset="0"/>
                <a:ea typeface="ＭＳ Ｐゴシック" pitchFamily="-106" charset="-128"/>
              </a:defRPr>
            </a:lvl2pPr>
            <a:lvl3pPr marL="1143000" indent="-228600">
              <a:defRPr sz="2400">
                <a:solidFill>
                  <a:schemeClr val="tx1"/>
                </a:solidFill>
                <a:latin typeface="Arial" charset="0"/>
                <a:ea typeface="ＭＳ Ｐゴシック" pitchFamily="-106" charset="-128"/>
              </a:defRPr>
            </a:lvl3pPr>
            <a:lvl4pPr marL="1600200" indent="-228600">
              <a:defRPr sz="2400">
                <a:solidFill>
                  <a:schemeClr val="tx1"/>
                </a:solidFill>
                <a:latin typeface="Arial" charset="0"/>
                <a:ea typeface="ＭＳ Ｐゴシック" pitchFamily="-106" charset="-128"/>
              </a:defRPr>
            </a:lvl4pPr>
            <a:lvl5pPr marL="2057400" indent="-22860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endParaRPr lang="en-US" altLang="en-US" sz="2400"/>
          </a:p>
        </p:txBody>
      </p:sp>
      <p:sp>
        <p:nvSpPr>
          <p:cNvPr id="1030" name="Rectangle 6">
            <a:hlinkClick r:id="" action="ppaction://hlinkshowjump?jump=lastslide"/>
          </p:cNvPr>
          <p:cNvSpPr>
            <a:spLocks noChangeArrowheads="1"/>
          </p:cNvSpPr>
          <p:nvPr userDrawn="1"/>
        </p:nvSpPr>
        <p:spPr bwMode="auto">
          <a:xfrm>
            <a:off x="11910485" y="0"/>
            <a:ext cx="281516" cy="254000"/>
          </a:xfrm>
          <a:prstGeom prst="rect">
            <a:avLst/>
          </a:prstGeom>
          <a:solidFill>
            <a:schemeClr val="accent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06" charset="-128"/>
              </a:defRPr>
            </a:lvl1pPr>
            <a:lvl2pPr marL="742950" indent="-285750">
              <a:defRPr sz="2400">
                <a:solidFill>
                  <a:schemeClr val="tx1"/>
                </a:solidFill>
                <a:latin typeface="Arial" charset="0"/>
                <a:ea typeface="ＭＳ Ｐゴシック" pitchFamily="-106" charset="-128"/>
              </a:defRPr>
            </a:lvl2pPr>
            <a:lvl3pPr marL="1143000" indent="-228600">
              <a:defRPr sz="2400">
                <a:solidFill>
                  <a:schemeClr val="tx1"/>
                </a:solidFill>
                <a:latin typeface="Arial" charset="0"/>
                <a:ea typeface="ＭＳ Ｐゴシック" pitchFamily="-106" charset="-128"/>
              </a:defRPr>
            </a:lvl3pPr>
            <a:lvl4pPr marL="1600200" indent="-228600">
              <a:defRPr sz="2400">
                <a:solidFill>
                  <a:schemeClr val="tx1"/>
                </a:solidFill>
                <a:latin typeface="Arial" charset="0"/>
                <a:ea typeface="ＭＳ Ｐゴシック" pitchFamily="-106" charset="-128"/>
              </a:defRPr>
            </a:lvl4pPr>
            <a:lvl5pPr marL="2057400" indent="-22860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endParaRPr lang="en-US" altLang="en-US" sz="2400"/>
          </a:p>
        </p:txBody>
      </p:sp>
      <p:sp>
        <p:nvSpPr>
          <p:cNvPr id="1031" name="Rectangle 7"/>
          <p:cNvSpPr>
            <a:spLocks noChangeArrowheads="1"/>
          </p:cNvSpPr>
          <p:nvPr/>
        </p:nvSpPr>
        <p:spPr bwMode="auto">
          <a:xfrm>
            <a:off x="-836083" y="6259513"/>
            <a:ext cx="2540001"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06" charset="-128"/>
              </a:defRPr>
            </a:lvl1pPr>
            <a:lvl2pPr marL="742950" indent="-285750">
              <a:defRPr sz="2400">
                <a:solidFill>
                  <a:schemeClr val="tx1"/>
                </a:solidFill>
                <a:latin typeface="Arial" charset="0"/>
                <a:ea typeface="ＭＳ Ｐゴシック" pitchFamily="-106" charset="-128"/>
              </a:defRPr>
            </a:lvl2pPr>
            <a:lvl3pPr marL="1143000" indent="-228600">
              <a:defRPr sz="2400">
                <a:solidFill>
                  <a:schemeClr val="tx1"/>
                </a:solidFill>
                <a:latin typeface="Arial" charset="0"/>
                <a:ea typeface="ＭＳ Ｐゴシック" pitchFamily="-106" charset="-128"/>
              </a:defRPr>
            </a:lvl3pPr>
            <a:lvl4pPr marL="1600200" indent="-228600">
              <a:defRPr sz="2400">
                <a:solidFill>
                  <a:schemeClr val="tx1"/>
                </a:solidFill>
                <a:latin typeface="Arial" charset="0"/>
                <a:ea typeface="ＭＳ Ｐゴシック" pitchFamily="-106" charset="-128"/>
              </a:defRPr>
            </a:lvl4pPr>
            <a:lvl5pPr marL="2057400" indent="-22860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r"/>
            <a:endParaRPr lang="en-US" altLang="en-US" sz="1400"/>
          </a:p>
        </p:txBody>
      </p:sp>
      <p:sp>
        <p:nvSpPr>
          <p:cNvPr id="8" name="Line 2"/>
          <p:cNvSpPr>
            <a:spLocks noChangeShapeType="1"/>
          </p:cNvSpPr>
          <p:nvPr userDrawn="1"/>
        </p:nvSpPr>
        <p:spPr bwMode="auto">
          <a:xfrm>
            <a:off x="86785" y="914400"/>
            <a:ext cx="12024783" cy="0"/>
          </a:xfrm>
          <a:prstGeom prst="line">
            <a:avLst/>
          </a:prstGeom>
          <a:noFill/>
          <a:ln w="38100" cmpd="dbl">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1800"/>
          </a:p>
        </p:txBody>
      </p:sp>
    </p:spTree>
    <p:extLst>
      <p:ext uri="{BB962C8B-B14F-4D97-AF65-F5344CB8AC3E}">
        <p14:creationId xmlns:p14="http://schemas.microsoft.com/office/powerpoint/2010/main" val="2424574465"/>
      </p:ext>
    </p:extLst>
  </p:cSld>
  <p:clrMap bg1="lt1" tx1="dk1" bg2="lt2" tx2="dk2" accent1="accent1" accent2="accent2" accent3="accent3" accent4="accent4" accent5="accent5" accent6="accent6" hlink="hlink" folHlink="folHlink"/>
  <p:sldLayoutIdLst>
    <p:sldLayoutId id="2147483661" r:id="rId1"/>
  </p:sldLayoutIdLst>
  <p:transition>
    <p:wipe dir="d"/>
  </p:transition>
  <p:txStyles>
    <p:titleStyle>
      <a:lvl1pPr algn="r" rtl="0" eaLnBrk="0" fontAlgn="base" hangingPunct="0">
        <a:lnSpc>
          <a:spcPct val="85000"/>
        </a:lnSpc>
        <a:spcBef>
          <a:spcPct val="0"/>
        </a:spcBef>
        <a:spcAft>
          <a:spcPct val="0"/>
        </a:spcAft>
        <a:defRPr sz="3000" b="1">
          <a:solidFill>
            <a:schemeClr val="bg1"/>
          </a:solidFill>
          <a:latin typeface="+mj-lt"/>
          <a:ea typeface="ＭＳ Ｐゴシック" pitchFamily="-65" charset="-128"/>
          <a:cs typeface="ＭＳ Ｐゴシック" pitchFamily="-65" charset="-128"/>
        </a:defRPr>
      </a:lvl1pPr>
      <a:lvl2pPr algn="r" rtl="0" eaLnBrk="0" fontAlgn="base" hangingPunct="0">
        <a:lnSpc>
          <a:spcPct val="85000"/>
        </a:lnSpc>
        <a:spcBef>
          <a:spcPct val="0"/>
        </a:spcBef>
        <a:spcAft>
          <a:spcPct val="0"/>
        </a:spcAft>
        <a:defRPr sz="3000" b="1">
          <a:solidFill>
            <a:schemeClr val="bg1"/>
          </a:solidFill>
          <a:latin typeface="Arial" pitchFamily="-65" charset="0"/>
          <a:ea typeface="ＭＳ Ｐゴシック" pitchFamily="-65" charset="-128"/>
          <a:cs typeface="ＭＳ Ｐゴシック" pitchFamily="-65" charset="-128"/>
        </a:defRPr>
      </a:lvl2pPr>
      <a:lvl3pPr algn="r" rtl="0" eaLnBrk="0" fontAlgn="base" hangingPunct="0">
        <a:lnSpc>
          <a:spcPct val="85000"/>
        </a:lnSpc>
        <a:spcBef>
          <a:spcPct val="0"/>
        </a:spcBef>
        <a:spcAft>
          <a:spcPct val="0"/>
        </a:spcAft>
        <a:defRPr sz="3000" b="1">
          <a:solidFill>
            <a:schemeClr val="bg1"/>
          </a:solidFill>
          <a:latin typeface="Arial" pitchFamily="-65" charset="0"/>
          <a:ea typeface="ＭＳ Ｐゴシック" pitchFamily="-65" charset="-128"/>
          <a:cs typeface="ＭＳ Ｐゴシック" pitchFamily="-65" charset="-128"/>
        </a:defRPr>
      </a:lvl3pPr>
      <a:lvl4pPr algn="r" rtl="0" eaLnBrk="0" fontAlgn="base" hangingPunct="0">
        <a:lnSpc>
          <a:spcPct val="85000"/>
        </a:lnSpc>
        <a:spcBef>
          <a:spcPct val="0"/>
        </a:spcBef>
        <a:spcAft>
          <a:spcPct val="0"/>
        </a:spcAft>
        <a:defRPr sz="3000" b="1">
          <a:solidFill>
            <a:schemeClr val="bg1"/>
          </a:solidFill>
          <a:latin typeface="Arial" pitchFamily="-65" charset="0"/>
          <a:ea typeface="ＭＳ Ｐゴシック" pitchFamily="-65" charset="-128"/>
          <a:cs typeface="ＭＳ Ｐゴシック" pitchFamily="-65" charset="-128"/>
        </a:defRPr>
      </a:lvl4pPr>
      <a:lvl5pPr algn="r" rtl="0" eaLnBrk="0" fontAlgn="base" hangingPunct="0">
        <a:lnSpc>
          <a:spcPct val="85000"/>
        </a:lnSpc>
        <a:spcBef>
          <a:spcPct val="0"/>
        </a:spcBef>
        <a:spcAft>
          <a:spcPct val="0"/>
        </a:spcAft>
        <a:defRPr sz="3000" b="1">
          <a:solidFill>
            <a:schemeClr val="bg1"/>
          </a:solidFill>
          <a:latin typeface="Arial" pitchFamily="-65" charset="0"/>
          <a:ea typeface="ＭＳ Ｐゴシック" pitchFamily="-65" charset="-128"/>
          <a:cs typeface="ＭＳ Ｐゴシック" pitchFamily="-65" charset="-128"/>
        </a:defRPr>
      </a:lvl5pPr>
      <a:lvl6pPr marL="457200" algn="r" rtl="0" fontAlgn="base">
        <a:lnSpc>
          <a:spcPct val="85000"/>
        </a:lnSpc>
        <a:spcBef>
          <a:spcPct val="0"/>
        </a:spcBef>
        <a:spcAft>
          <a:spcPct val="0"/>
        </a:spcAft>
        <a:defRPr sz="3000" b="1">
          <a:solidFill>
            <a:schemeClr val="bg1"/>
          </a:solidFill>
          <a:latin typeface="Arial" pitchFamily="-65" charset="0"/>
        </a:defRPr>
      </a:lvl6pPr>
      <a:lvl7pPr marL="914400" algn="r" rtl="0" fontAlgn="base">
        <a:lnSpc>
          <a:spcPct val="85000"/>
        </a:lnSpc>
        <a:spcBef>
          <a:spcPct val="0"/>
        </a:spcBef>
        <a:spcAft>
          <a:spcPct val="0"/>
        </a:spcAft>
        <a:defRPr sz="3000" b="1">
          <a:solidFill>
            <a:schemeClr val="bg1"/>
          </a:solidFill>
          <a:latin typeface="Arial" pitchFamily="-65" charset="0"/>
        </a:defRPr>
      </a:lvl7pPr>
      <a:lvl8pPr marL="1371600" algn="r" rtl="0" fontAlgn="base">
        <a:lnSpc>
          <a:spcPct val="85000"/>
        </a:lnSpc>
        <a:spcBef>
          <a:spcPct val="0"/>
        </a:spcBef>
        <a:spcAft>
          <a:spcPct val="0"/>
        </a:spcAft>
        <a:defRPr sz="3000" b="1">
          <a:solidFill>
            <a:schemeClr val="bg1"/>
          </a:solidFill>
          <a:latin typeface="Arial" pitchFamily="-65" charset="0"/>
        </a:defRPr>
      </a:lvl8pPr>
      <a:lvl9pPr marL="1828800" algn="r" rtl="0" fontAlgn="base">
        <a:lnSpc>
          <a:spcPct val="85000"/>
        </a:lnSpc>
        <a:spcBef>
          <a:spcPct val="0"/>
        </a:spcBef>
        <a:spcAft>
          <a:spcPct val="0"/>
        </a:spcAft>
        <a:defRPr sz="3000" b="1">
          <a:solidFill>
            <a:schemeClr val="bg1"/>
          </a:solidFill>
          <a:latin typeface="Arial" pitchFamily="-65"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pitchFamily="-106" charset="2"/>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pitchFamily="-106" charset="0"/>
        <a:buChar char="•"/>
        <a:defRPr sz="2000">
          <a:solidFill>
            <a:schemeClr val="tx1"/>
          </a:solidFill>
          <a:latin typeface="+mn-lt"/>
          <a:ea typeface="ＭＳ Ｐゴシック" pitchFamily="-65"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ＭＳ Ｐゴシック" pitchFamily="-65"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65" charset="-128"/>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65"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65"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65"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65"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3074" name="Rectangle 4"/>
          <p:cNvSpPr>
            <a:spLocks noGrp="1" noChangeArrowheads="1"/>
          </p:cNvSpPr>
          <p:nvPr>
            <p:ph type="title" idx="4294967295"/>
          </p:nvPr>
        </p:nvSpPr>
        <p:spPr>
          <a:xfrm>
            <a:off x="3773547" y="99653"/>
            <a:ext cx="7981526" cy="664453"/>
          </a:xfrm>
          <a:solidFill>
            <a:schemeClr val="accent1">
              <a:lumMod val="75000"/>
            </a:schemeClr>
          </a:solidFill>
        </p:spPr>
        <p:txBody>
          <a:bodyPr/>
          <a:lstStyle/>
          <a:p>
            <a:pPr algn="l" eaLnBrk="1" hangingPunct="1">
              <a:lnSpc>
                <a:spcPct val="100000"/>
              </a:lnSpc>
              <a:spcBef>
                <a:spcPts val="0"/>
              </a:spcBef>
            </a:pPr>
            <a:r>
              <a:rPr lang="en-US" sz="1400" i="1" dirty="0">
                <a:solidFill>
                  <a:schemeClr val="tx1"/>
                </a:solidFill>
              </a:rPr>
              <a:t>“Observations and modeling of the opposition surges of the icy moons of Saturn</a:t>
            </a:r>
            <a:br>
              <a:rPr lang="en-US" sz="1400" i="1" dirty="0">
                <a:solidFill>
                  <a:schemeClr val="tx1"/>
                </a:solidFill>
              </a:rPr>
            </a:br>
            <a:r>
              <a:rPr lang="en-US" sz="1400" i="1" dirty="0">
                <a:solidFill>
                  <a:schemeClr val="tx1"/>
                </a:solidFill>
              </a:rPr>
              <a:t> based on Cassini Visual Infrared Mapping Spectrometer (VIMS) data”, B. Buratti et al., 2022</a:t>
            </a:r>
            <a:r>
              <a:rPr lang="en-US" sz="1800" i="1" dirty="0">
                <a:solidFill>
                  <a:schemeClr val="tx1"/>
                </a:solidFill>
              </a:rPr>
              <a:t> </a:t>
            </a:r>
            <a:endParaRPr lang="en-US" altLang="en-US" sz="1800" i="1" dirty="0">
              <a:solidFill>
                <a:schemeClr val="tx1"/>
              </a:solidFill>
              <a:ea typeface="ＭＳ Ｐゴシック" pitchFamily="-106" charset="-128"/>
            </a:endParaRPr>
          </a:p>
        </p:txBody>
      </p:sp>
      <p:sp>
        <p:nvSpPr>
          <p:cNvPr id="3075" name="Text Box 7"/>
          <p:cNvSpPr txBox="1">
            <a:spLocks noChangeArrowheads="1"/>
          </p:cNvSpPr>
          <p:nvPr/>
        </p:nvSpPr>
        <p:spPr bwMode="auto">
          <a:xfrm>
            <a:off x="6661707" y="864426"/>
            <a:ext cx="5371284" cy="5893921"/>
          </a:xfrm>
          <a:prstGeom prst="rect">
            <a:avLst/>
          </a:prstGeom>
          <a:solidFill>
            <a:srgbClr val="0070C0">
              <a:alpha val="88000"/>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106" charset="-128"/>
              </a:defRPr>
            </a:lvl1pPr>
            <a:lvl2pPr marL="742950" indent="-285750">
              <a:defRPr sz="2400">
                <a:solidFill>
                  <a:schemeClr val="tx1"/>
                </a:solidFill>
                <a:latin typeface="Arial" charset="0"/>
                <a:ea typeface="ＭＳ Ｐゴシック" pitchFamily="-106" charset="-128"/>
              </a:defRPr>
            </a:lvl2pPr>
            <a:lvl3pPr marL="1143000" indent="-228600">
              <a:defRPr sz="2400">
                <a:solidFill>
                  <a:schemeClr val="tx1"/>
                </a:solidFill>
                <a:latin typeface="Arial" charset="0"/>
                <a:ea typeface="ＭＳ Ｐゴシック" pitchFamily="-106" charset="-128"/>
              </a:defRPr>
            </a:lvl3pPr>
            <a:lvl4pPr marL="1600200" indent="-228600">
              <a:defRPr sz="2400">
                <a:solidFill>
                  <a:schemeClr val="tx1"/>
                </a:solidFill>
                <a:latin typeface="Arial" charset="0"/>
                <a:ea typeface="ＭＳ Ｐゴシック" pitchFamily="-106" charset="-128"/>
              </a:defRPr>
            </a:lvl4pPr>
            <a:lvl5pPr marL="2057400" indent="-22860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just" eaLnBrk="0" fontAlgn="base" hangingPunct="0">
              <a:spcAft>
                <a:spcPct val="0"/>
              </a:spcAft>
              <a:defRPr/>
            </a:pPr>
            <a:r>
              <a:rPr kumimoji="0" lang="en-US" altLang="en-US" sz="1450" b="1" i="0" u="sng" strike="noStrike" kern="1200" cap="none" spc="0" normalizeH="0" baseline="0" noProof="0" dirty="0">
                <a:ln>
                  <a:noFill/>
                </a:ln>
                <a:solidFill>
                  <a:schemeClr val="bg1"/>
                </a:solidFill>
                <a:effectLst/>
                <a:uLnTx/>
                <a:uFillTx/>
              </a:rPr>
              <a:t>Background</a:t>
            </a:r>
            <a:r>
              <a:rPr kumimoji="0" lang="en-US" altLang="en-US" sz="1450" b="1" i="0" strike="noStrike" kern="1200" cap="none" spc="0" normalizeH="0" baseline="0" noProof="0" dirty="0">
                <a:ln>
                  <a:noFill/>
                </a:ln>
                <a:solidFill>
                  <a:srgbClr val="FFFF00"/>
                </a:solidFill>
                <a:effectLst/>
                <a:uLnTx/>
                <a:uFillTx/>
              </a:rPr>
              <a:t>: Most airless bodies in the </a:t>
            </a:r>
            <a:r>
              <a:rPr lang="en-US" altLang="en-US" sz="1450" b="1" dirty="0">
                <a:solidFill>
                  <a:srgbClr val="FFFF00"/>
                </a:solidFill>
              </a:rPr>
              <a:t>Solar System show a large increase in brightness as they become fully illuminated to an observer. This phenomenon, known as the opposition effect, is due to the rapid disappearance of shadows cast by particles comprising the regolith, and by coherent backscatter. The effect can be modeled to understand the textural processes, and thus the geological evolution, of planetary surfaces. The </a:t>
            </a:r>
            <a:r>
              <a:rPr lang="en-US" altLang="en-US" sz="1450" b="1" i="1" dirty="0">
                <a:solidFill>
                  <a:srgbClr val="FFFF00"/>
                </a:solidFill>
              </a:rPr>
              <a:t>Cassini</a:t>
            </a:r>
            <a:r>
              <a:rPr lang="en-US" altLang="en-US" sz="1450" b="1" dirty="0">
                <a:solidFill>
                  <a:srgbClr val="FFFF00"/>
                </a:solidFill>
              </a:rPr>
              <a:t> spacecraft’s remote sensing instruments gathered an unprecedented collection of observations of Saturn’s moons.</a:t>
            </a:r>
          </a:p>
          <a:p>
            <a:pPr algn="just" eaLnBrk="0" fontAlgn="base" hangingPunct="0">
              <a:spcAft>
                <a:spcPct val="0"/>
              </a:spcAft>
              <a:defRPr/>
            </a:pPr>
            <a:r>
              <a:rPr kumimoji="0" lang="en-US" altLang="en-US" sz="1450" b="1" i="0" u="sng" strike="noStrike" kern="1200" cap="none" spc="0" normalizeH="0" baseline="0" noProof="0" dirty="0">
                <a:ln>
                  <a:noFill/>
                </a:ln>
                <a:solidFill>
                  <a:schemeClr val="bg1"/>
                </a:solidFill>
                <a:effectLst/>
                <a:uLnTx/>
                <a:uFillTx/>
              </a:rPr>
              <a:t>Data &amp; Results</a:t>
            </a:r>
            <a:r>
              <a:rPr kumimoji="0" lang="en-US" altLang="en-US" sz="1450" b="1" i="0" u="none" strike="noStrike" kern="1200" cap="none" spc="0" normalizeH="0" baseline="0" noProof="0" dirty="0">
                <a:ln>
                  <a:noFill/>
                </a:ln>
                <a:solidFill>
                  <a:srgbClr val="FFFF00"/>
                </a:solidFill>
                <a:effectLst/>
                <a:uLnTx/>
                <a:uFillTx/>
              </a:rPr>
              <a:t>: Infrared and visible data were reduced and modeled to find that the solar phase curves of Mimas</a:t>
            </a:r>
            <a:r>
              <a:rPr lang="en-US" altLang="en-US" sz="1450" b="1" dirty="0">
                <a:solidFill>
                  <a:srgbClr val="FFFF00"/>
                </a:solidFill>
              </a:rPr>
              <a:t>, Enceladus, Tethys, Dione, Rhea, and Iapetus change markedly at 3 µm. This unexpected behavior can be due to the absence of multiple scattering at longer wavelengths where the albedo is lower, or to the non-interaction of micron-sized particles, making the surface appear to be “fluffier”. Both effects could be contributing.</a:t>
            </a:r>
            <a:endParaRPr kumimoji="0" lang="en-US" altLang="en-US" sz="1450" b="1" i="0" u="none" strike="noStrike" kern="1200" cap="none" spc="0" normalizeH="0" baseline="0" noProof="0" dirty="0">
              <a:ln>
                <a:noFill/>
              </a:ln>
              <a:solidFill>
                <a:srgbClr val="FFFF00"/>
              </a:solidFill>
              <a:effectLst/>
              <a:uLnTx/>
              <a:uFillTx/>
            </a:endParaRPr>
          </a:p>
          <a:p>
            <a:pPr algn="just" eaLnBrk="0" fontAlgn="base" hangingPunct="0">
              <a:spcAft>
                <a:spcPct val="0"/>
              </a:spcAft>
              <a:defRPr/>
            </a:pPr>
            <a:r>
              <a:rPr kumimoji="0" lang="en-US" altLang="en-US" sz="1450" b="1" i="0" u="sng" strike="noStrike" kern="1200" cap="none" spc="0" normalizeH="0" baseline="0" noProof="0" dirty="0">
                <a:ln>
                  <a:noFill/>
                </a:ln>
                <a:solidFill>
                  <a:schemeClr val="bg1"/>
                </a:solidFill>
                <a:effectLst/>
                <a:uLnTx/>
                <a:uFillTx/>
              </a:rPr>
              <a:t>Significance</a:t>
            </a:r>
            <a:r>
              <a:rPr lang="en-US" altLang="en-US" sz="1450" b="1" dirty="0">
                <a:solidFill>
                  <a:schemeClr val="bg1"/>
                </a:solidFill>
              </a:rPr>
              <a:t>: </a:t>
            </a:r>
            <a:r>
              <a:rPr lang="en-US" sz="1450" b="1" dirty="0">
                <a:solidFill>
                  <a:srgbClr val="FFFF00"/>
                </a:solidFill>
              </a:rPr>
              <a:t>The direct measurement of surface “fluffiness” is possible in a low albedo surface, as shown by the black curve in the Figure, with a texture similar to new terrestrial snow. This finding suggests coating of the surface by the E-Ring. This finding also enables a new method for detecting micron-sized particles on icy bodies that might be deposited by recent activity.</a:t>
            </a:r>
          </a:p>
          <a:p>
            <a:pPr algn="just" eaLnBrk="0" fontAlgn="base" hangingPunct="0">
              <a:spcAft>
                <a:spcPct val="0"/>
              </a:spcAft>
              <a:defRPr/>
            </a:pPr>
            <a:endParaRPr lang="en-US" sz="1450" b="1" dirty="0">
              <a:solidFill>
                <a:srgbClr val="FFFF00"/>
              </a:solidFill>
            </a:endParaRPr>
          </a:p>
        </p:txBody>
      </p:sp>
      <p:sp>
        <p:nvSpPr>
          <p:cNvPr id="3076" name="Text Box 8"/>
          <p:cNvSpPr txBox="1">
            <a:spLocks noChangeArrowheads="1"/>
          </p:cNvSpPr>
          <p:nvPr/>
        </p:nvSpPr>
        <p:spPr bwMode="auto">
          <a:xfrm>
            <a:off x="85202" y="5574912"/>
            <a:ext cx="6344356" cy="1107996"/>
          </a:xfrm>
          <a:prstGeom prst="rect">
            <a:avLst/>
          </a:prstGeom>
          <a:solidFill>
            <a:srgbClr val="00B0F0">
              <a:alpha val="50000"/>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106" charset="-128"/>
              </a:defRPr>
            </a:lvl1pPr>
            <a:lvl2pPr marL="742950" indent="-285750">
              <a:defRPr sz="2400">
                <a:solidFill>
                  <a:schemeClr val="tx1"/>
                </a:solidFill>
                <a:latin typeface="Arial" charset="0"/>
                <a:ea typeface="ＭＳ Ｐゴシック" pitchFamily="-106" charset="-128"/>
              </a:defRPr>
            </a:lvl2pPr>
            <a:lvl3pPr marL="1143000" indent="-228600">
              <a:defRPr sz="2400">
                <a:solidFill>
                  <a:schemeClr val="tx1"/>
                </a:solidFill>
                <a:latin typeface="Arial" charset="0"/>
                <a:ea typeface="ＭＳ Ｐゴシック" pitchFamily="-106" charset="-128"/>
              </a:defRPr>
            </a:lvl3pPr>
            <a:lvl4pPr marL="1600200" indent="-228600">
              <a:defRPr sz="2400">
                <a:solidFill>
                  <a:schemeClr val="tx1"/>
                </a:solidFill>
                <a:latin typeface="Arial" charset="0"/>
                <a:ea typeface="ＭＳ Ｐゴシック" pitchFamily="-106" charset="-128"/>
              </a:defRPr>
            </a:lvl4pPr>
            <a:lvl5pPr marL="2057400" indent="-22860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eaLnBrk="0" fontAlgn="base" hangingPunct="0">
              <a:spcBef>
                <a:spcPct val="0"/>
              </a:spcBef>
              <a:spcAft>
                <a:spcPct val="0"/>
              </a:spcAft>
              <a:defRPr/>
            </a:pPr>
            <a:r>
              <a:rPr lang="en-US" sz="1100" dirty="0">
                <a:solidFill>
                  <a:schemeClr val="bg1"/>
                </a:solidFill>
              </a:rPr>
              <a:t>B. J. Buratti, J. H. Hillier, P. A. Dalba, M. D. Hicks, J. A. Mosher, A. R. Hendrix, L. Abramson, N. Akhter</a:t>
            </a:r>
            <a:r>
              <a:rPr lang="en-US" sz="1100" i="1" dirty="0">
                <a:solidFill>
                  <a:schemeClr val="bg1"/>
                </a:solidFill>
              </a:rPr>
              <a:t>, Observations and modeling of the opposition surges of the icy moons of Saturn</a:t>
            </a:r>
            <a:br>
              <a:rPr lang="en-US" sz="1100" i="1" dirty="0">
                <a:solidFill>
                  <a:schemeClr val="bg1"/>
                </a:solidFill>
              </a:rPr>
            </a:br>
            <a:r>
              <a:rPr lang="en-US" sz="1100" i="1" dirty="0">
                <a:solidFill>
                  <a:schemeClr val="bg1"/>
                </a:solidFill>
              </a:rPr>
              <a:t>based on Cassini Visual Infrared Mapping Spectrometer (VIMS) data</a:t>
            </a:r>
            <a:r>
              <a:rPr lang="en-US" sz="1100" dirty="0">
                <a:solidFill>
                  <a:schemeClr val="bg1"/>
                </a:solidFill>
              </a:rPr>
              <a:t> (2022). </a:t>
            </a:r>
            <a:r>
              <a:rPr lang="en-US" sz="1100" b="1" i="1" dirty="0">
                <a:solidFill>
                  <a:schemeClr val="bg1"/>
                </a:solidFill>
              </a:rPr>
              <a:t>Planet. Sci. J</a:t>
            </a:r>
            <a:r>
              <a:rPr lang="en-US" sz="1100" b="1" dirty="0">
                <a:solidFill>
                  <a:schemeClr val="bg1"/>
                </a:solidFill>
              </a:rPr>
              <a:t>. 3, 200. DOI:</a:t>
            </a:r>
            <a:r>
              <a:rPr lang="en-US" sz="1100" dirty="0">
                <a:solidFill>
                  <a:schemeClr val="bg1"/>
                </a:solidFill>
              </a:rPr>
              <a:t> 10.3847/PSJ/ac867e</a:t>
            </a:r>
            <a:endParaRPr lang="en-US" sz="1100" b="1"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chemeClr val="bg1"/>
                </a:solidFill>
                <a:effectLst/>
                <a:uLnTx/>
                <a:uFillTx/>
              </a:rPr>
              <a:t>This work was supported by the  NASA Cassini Data Analysis Program and the Cassini Project.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000" b="1" dirty="0">
                <a:solidFill>
                  <a:schemeClr val="bg1"/>
                </a:solidFill>
              </a:rPr>
              <a:t>© 2022 California Institute of Technology. Government sponsorship acknowledged.</a:t>
            </a:r>
            <a:endParaRPr kumimoji="0" lang="en-US" altLang="en-US" sz="1000" b="1" i="0" u="none" strike="noStrike" kern="1200" cap="none" spc="0" normalizeH="0" baseline="0" noProof="0" dirty="0">
              <a:ln>
                <a:noFill/>
              </a:ln>
              <a:solidFill>
                <a:schemeClr val="bg1"/>
              </a:solidFill>
              <a:effectLst/>
              <a:uLnTx/>
              <a:uFillTx/>
            </a:endParaRPr>
          </a:p>
        </p:txBody>
      </p:sp>
      <p:sp>
        <p:nvSpPr>
          <p:cNvPr id="7" name="Text Box 8"/>
          <p:cNvSpPr txBox="1">
            <a:spLocks noChangeArrowheads="1"/>
          </p:cNvSpPr>
          <p:nvPr/>
        </p:nvSpPr>
        <p:spPr bwMode="auto">
          <a:xfrm>
            <a:off x="159009" y="4650424"/>
            <a:ext cx="6196742" cy="830997"/>
          </a:xfrm>
          <a:prstGeom prst="rect">
            <a:avLst/>
          </a:prstGeom>
          <a:solidFill>
            <a:srgbClr val="00B0F0">
              <a:alpha val="50000"/>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106" charset="-128"/>
              </a:defRPr>
            </a:lvl1pPr>
            <a:lvl2pPr marL="742950" indent="-285750">
              <a:defRPr sz="2400">
                <a:solidFill>
                  <a:schemeClr val="tx1"/>
                </a:solidFill>
                <a:latin typeface="Arial" charset="0"/>
                <a:ea typeface="ＭＳ Ｐゴシック" pitchFamily="-106" charset="-128"/>
              </a:defRPr>
            </a:lvl2pPr>
            <a:lvl3pPr marL="1143000" indent="-228600">
              <a:defRPr sz="2400">
                <a:solidFill>
                  <a:schemeClr val="tx1"/>
                </a:solidFill>
                <a:latin typeface="Arial" charset="0"/>
                <a:ea typeface="ＭＳ Ｐゴシック" pitchFamily="-106" charset="-128"/>
              </a:defRPr>
            </a:lvl3pPr>
            <a:lvl4pPr marL="1600200" indent="-228600">
              <a:defRPr sz="2400">
                <a:solidFill>
                  <a:schemeClr val="tx1"/>
                </a:solidFill>
                <a:latin typeface="Arial" charset="0"/>
                <a:ea typeface="ＭＳ Ｐゴシック" pitchFamily="-106" charset="-128"/>
              </a:defRPr>
            </a:lvl4pPr>
            <a:lvl5pPr marL="2057400" indent="-22860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lvl="0" algn="just" eaLnBrk="0" fontAlgn="base" hangingPunct="0">
              <a:spcBef>
                <a:spcPct val="0"/>
              </a:spcBef>
              <a:spcAft>
                <a:spcPct val="0"/>
              </a:spcAft>
              <a:defRPr/>
            </a:pPr>
            <a:r>
              <a:rPr lang="en-US" sz="1200" b="1" dirty="0">
                <a:solidFill>
                  <a:schemeClr val="bg1"/>
                </a:solidFill>
              </a:rPr>
              <a:t>Observations of Mimas, Enceladus, Tethys, Dione, Rhea, and Iapetus from the </a:t>
            </a:r>
            <a:r>
              <a:rPr lang="en-US" sz="1200" b="1" i="1" dirty="0">
                <a:solidFill>
                  <a:schemeClr val="bg1"/>
                </a:solidFill>
              </a:rPr>
              <a:t>Cassini</a:t>
            </a:r>
            <a:r>
              <a:rPr lang="en-US" sz="1200" b="1" dirty="0">
                <a:solidFill>
                  <a:schemeClr val="bg1"/>
                </a:solidFill>
              </a:rPr>
              <a:t> Visual Infrared Mapping Spectrometer (VIMS) were reduced and modeled to create new solar phase curves and physical photometric parameters. The solar phase curve of all these icy moons changes markedly around three µm. </a:t>
            </a:r>
            <a:endParaRPr kumimoji="0" lang="en-US" altLang="en-US" sz="1200" b="1" i="0" u="none" strike="noStrike" kern="1200" cap="none" spc="0" normalizeH="0" baseline="0" noProof="0" dirty="0">
              <a:ln>
                <a:noFill/>
              </a:ln>
              <a:solidFill>
                <a:schemeClr val="bg1"/>
              </a:solidFill>
              <a:effectLst/>
              <a:uLnTx/>
              <a:uFillTx/>
            </a:endParaRPr>
          </a:p>
        </p:txBody>
      </p:sp>
      <p:graphicFrame>
        <p:nvGraphicFramePr>
          <p:cNvPr id="9" name="Object 20"/>
          <p:cNvGraphicFramePr>
            <a:graphicFrameLocks noChangeAspect="1"/>
          </p:cNvGraphicFramePr>
          <p:nvPr>
            <p:extLst>
              <p:ext uri="{D42A27DB-BD31-4B8C-83A1-F6EECF244321}">
                <p14:modId xmlns:p14="http://schemas.microsoft.com/office/powerpoint/2010/main" val="2095526132"/>
              </p:ext>
            </p:extLst>
          </p:nvPr>
        </p:nvGraphicFramePr>
        <p:xfrm>
          <a:off x="110390" y="112895"/>
          <a:ext cx="735013" cy="666750"/>
        </p:xfrm>
        <a:graphic>
          <a:graphicData uri="http://schemas.openxmlformats.org/presentationml/2006/ole">
            <mc:AlternateContent xmlns:mc="http://schemas.openxmlformats.org/markup-compatibility/2006">
              <mc:Choice xmlns:v="urn:schemas-microsoft-com:vml" Requires="v">
                <p:oleObj spid="_x0000_s1512" name="Photo Editor Photo" r:id="rId5" imgW="1523810" imgH="1380952" progId="">
                  <p:embed/>
                </p:oleObj>
              </mc:Choice>
              <mc:Fallback>
                <p:oleObj name="Photo Editor Photo" r:id="rId5" imgW="1523810" imgH="1380952" progId="">
                  <p:embed/>
                  <p:pic>
                    <p:nvPicPr>
                      <p:cNvPr id="9"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90" y="112895"/>
                        <a:ext cx="735013" cy="666750"/>
                      </a:xfrm>
                      <a:prstGeom prst="rect">
                        <a:avLst/>
                      </a:prstGeom>
                      <a:noFill/>
                      <a:ln>
                        <a:noFill/>
                      </a:ln>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0" name="Rectangle 3"/>
          <p:cNvSpPr>
            <a:spLocks noChangeArrowheads="1"/>
          </p:cNvSpPr>
          <p:nvPr/>
        </p:nvSpPr>
        <p:spPr bwMode="auto">
          <a:xfrm>
            <a:off x="845403" y="175092"/>
            <a:ext cx="2837833" cy="55398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4" tIns="45712" rIns="91424" bIns="45712">
            <a:spAutoFit/>
          </a:bodyPr>
          <a:lstStyle>
            <a:lvl1pPr eaLnBrk="0" hangingPunct="0">
              <a:defRPr sz="1300">
                <a:solidFill>
                  <a:schemeClr val="tx1"/>
                </a:solidFill>
                <a:latin typeface="Times New Roman" pitchFamily="18" charset="0"/>
                <a:ea typeface="MS PGothic" pitchFamily="34" charset="-128"/>
              </a:defRPr>
            </a:lvl1pPr>
            <a:lvl2pPr marL="742950" indent="-285750" eaLnBrk="0" hangingPunct="0">
              <a:defRPr sz="1300">
                <a:solidFill>
                  <a:schemeClr val="tx1"/>
                </a:solidFill>
                <a:latin typeface="Times New Roman" pitchFamily="18" charset="0"/>
                <a:ea typeface="MS PGothic" pitchFamily="34" charset="-128"/>
              </a:defRPr>
            </a:lvl2pPr>
            <a:lvl3pPr marL="1143000" indent="-228600" eaLnBrk="0" hangingPunct="0">
              <a:defRPr sz="1300">
                <a:solidFill>
                  <a:schemeClr val="tx1"/>
                </a:solidFill>
                <a:latin typeface="Times New Roman" pitchFamily="18" charset="0"/>
                <a:ea typeface="MS PGothic" pitchFamily="34" charset="-128"/>
              </a:defRPr>
            </a:lvl3pPr>
            <a:lvl4pPr marL="1600200" indent="-228600" eaLnBrk="0" hangingPunct="0">
              <a:defRPr sz="1300">
                <a:solidFill>
                  <a:schemeClr val="tx1"/>
                </a:solidFill>
                <a:latin typeface="Times New Roman" pitchFamily="18" charset="0"/>
                <a:ea typeface="MS PGothic" pitchFamily="34" charset="-128"/>
              </a:defRPr>
            </a:lvl4pPr>
            <a:lvl5pPr marL="2057400" indent="-228600" eaLnBrk="0" hangingPunct="0">
              <a:defRPr sz="13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3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3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3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3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FFFFFF"/>
                </a:solidFill>
                <a:effectLst/>
                <a:uLnTx/>
                <a:uFillTx/>
                <a:latin typeface="Helvetica" pitchFamily="1" charset="0"/>
                <a:ea typeface="MS PGothic" pitchFamily="34" charset="-128"/>
                <a:cs typeface="+mn-cs"/>
              </a:rPr>
              <a:t>National Aeronautics and Space Administration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FFFFFF"/>
                </a:solidFill>
                <a:effectLst/>
                <a:uLnTx/>
                <a:uFillTx/>
                <a:latin typeface="Helvetica" pitchFamily="1" charset="0"/>
                <a:ea typeface="MS PGothic" pitchFamily="34" charset="-128"/>
                <a:cs typeface="+mn-cs"/>
              </a:rPr>
              <a:t>Jet Propulsion Laboratory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FFFFFF"/>
                </a:solidFill>
                <a:effectLst/>
                <a:uLnTx/>
                <a:uFillTx/>
                <a:latin typeface="Helvetica" pitchFamily="1" charset="0"/>
                <a:ea typeface="MS PGothic" pitchFamily="34" charset="-128"/>
                <a:cs typeface="+mn-cs"/>
              </a:rPr>
              <a:t>California Institute of Technology</a:t>
            </a:r>
          </a:p>
        </p:txBody>
      </p:sp>
      <p:pic>
        <p:nvPicPr>
          <p:cNvPr id="6" name="Picture 5">
            <a:extLst>
              <a:ext uri="{FF2B5EF4-FFF2-40B4-BE49-F238E27FC236}">
                <a16:creationId xmlns:a16="http://schemas.microsoft.com/office/drawing/2014/main" id="{13EA9321-A660-4070-AC0B-C598D4601B95}"/>
              </a:ext>
            </a:extLst>
          </p:cNvPr>
          <p:cNvPicPr>
            <a:picLocks noChangeAspect="1"/>
          </p:cNvPicPr>
          <p:nvPr/>
        </p:nvPicPr>
        <p:blipFill rotWithShape="1">
          <a:blip r:embed="rId7">
            <a:extLst>
              <a:ext uri="{28A0092B-C50C-407E-A947-70E740481C1C}">
                <a14:useLocalDpi xmlns:a14="http://schemas.microsoft.com/office/drawing/2010/main" val="0"/>
              </a:ext>
            </a:extLst>
          </a:blip>
          <a:srcRect t="67068"/>
          <a:stretch/>
        </p:blipFill>
        <p:spPr>
          <a:xfrm>
            <a:off x="1035316" y="991300"/>
            <a:ext cx="4444128" cy="3565634"/>
          </a:xfrm>
          <a:prstGeom prst="rect">
            <a:avLst/>
          </a:prstGeom>
        </p:spPr>
      </p:pic>
    </p:spTree>
    <p:extLst>
      <p:ext uri="{BB962C8B-B14F-4D97-AF65-F5344CB8AC3E}">
        <p14:creationId xmlns:p14="http://schemas.microsoft.com/office/powerpoint/2010/main" val="3559310209"/>
      </p:ext>
    </p:extLst>
  </p:cSld>
  <p:clrMapOvr>
    <a:masterClrMapping/>
  </p:clrMapOvr>
  <p:transition>
    <p:wipe dir="d"/>
  </p:transition>
</p:sld>
</file>

<file path=ppt/theme/theme1.xml><?xml version="1.0" encoding="utf-8"?>
<a:theme xmlns:a="http://schemas.openxmlformats.org/drawingml/2006/main" name="1_Blank">
  <a:themeElements>
    <a:clrScheme name="1_Blan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333399"/>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3595</TotalTime>
  <Words>474</Words>
  <Application>Microsoft Office PowerPoint</Application>
  <PresentationFormat>Widescreen</PresentationFormat>
  <Paragraphs>14</Paragraphs>
  <Slides>1</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10" baseType="lpstr">
      <vt:lpstr>ＭＳ Ｐゴシック</vt:lpstr>
      <vt:lpstr>ＭＳ Ｐゴシック</vt:lpstr>
      <vt:lpstr>Arial</vt:lpstr>
      <vt:lpstr>Calibri</vt:lpstr>
      <vt:lpstr>Helvetica</vt:lpstr>
      <vt:lpstr>Times</vt:lpstr>
      <vt:lpstr>Wingdings</vt:lpstr>
      <vt:lpstr>1_Blank</vt:lpstr>
      <vt:lpstr>Photo Editor Photo</vt:lpstr>
      <vt:lpstr>“Observations and modeling of the opposition surges of the icy moons of Saturn  based on Cassini Visual Infrared Mapping Spectrometer (VIMS) data”, B. Buratti et al., 2022 </vt:lpstr>
    </vt:vector>
  </TitlesOfParts>
  <Company>JPL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title name of person submitting highlight</dc:title>
  <dc:creator>Buratti, Bonnie J (3220)</dc:creator>
  <cp:lastModifiedBy>Buratti, Bonnie J (US 3220)</cp:lastModifiedBy>
  <cp:revision>417</cp:revision>
  <cp:lastPrinted>2020-02-11T17:44:57Z</cp:lastPrinted>
  <dcterms:created xsi:type="dcterms:W3CDTF">2019-05-13T04:20:12Z</dcterms:created>
  <dcterms:modified xsi:type="dcterms:W3CDTF">2022-12-01T21:35:30Z</dcterms:modified>
</cp:coreProperties>
</file>