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E037-C929-41BA-BF3C-F0C042751747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D8FB9-68D0-4DE0-B147-C73955B1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1207D-5BDA-4BED-8240-D3FC29C8C6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EE1A8-34CE-4F32-BF25-9D4E96A7F8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-106" charset="0"/>
                <a:ea typeface="ＭＳ Ｐゴシック" pitchFamily="-106" charset="-128"/>
              </a:rPr>
              <a:t>You may add comments here to clarify </a:t>
            </a:r>
            <a:r>
              <a:rPr lang="en-US" altLang="en-US">
                <a:latin typeface="Times" pitchFamily="-106" charset="0"/>
                <a:ea typeface="ＭＳ Ｐゴシック" pitchFamily="-106" charset="-128"/>
              </a:rPr>
              <a:t>the work</a:t>
            </a:r>
            <a:r>
              <a:rPr lang="en-US" altLang="en-US" baseline="0">
                <a:latin typeface="Times" pitchFamily="-106" charset="0"/>
                <a:ea typeface="ＭＳ Ｐゴシック" pitchFamily="-106" charset="-128"/>
              </a:rPr>
              <a:t> or the results.</a:t>
            </a:r>
            <a:endParaRPr lang="en-US" altLang="en-US">
              <a:latin typeface="Times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26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0882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16867" y="3176"/>
            <a:ext cx="818726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818" y="1290639"/>
            <a:ext cx="1046056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0" name="Rectangle 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11910485" y="0"/>
            <a:ext cx="281516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836083" y="6259513"/>
            <a:ext cx="254000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245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wipe dir="d"/>
  </p:transition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-106" charset="2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tiff"/><Relationship Id="rId4" Type="http://schemas.openxmlformats.org/officeDocument/2006/relationships/hyperlink" Target="https://doi.org/10.1029/2021GL0976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5F5149-0F79-3145-A811-7B705F2A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89" y="-810191"/>
            <a:ext cx="11057611" cy="78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75414" y="316037"/>
            <a:ext cx="7099069" cy="606425"/>
          </a:xfrm>
        </p:spPr>
        <p:txBody>
          <a:bodyPr/>
          <a:lstStyle/>
          <a:p>
            <a:pPr algn="ctr" eaLnBrk="1" hangingPunct="1"/>
            <a:r>
              <a:rPr lang="en-US" altLang="en-US" sz="2400" dirty="0">
                <a:ea typeface="ＭＳ Ｐゴシック" pitchFamily="-106" charset="-128"/>
              </a:rPr>
              <a:t>Dynamics of Clathrates in Ocean Worlds</a:t>
            </a:r>
            <a:br>
              <a:rPr lang="en-US" altLang="en-US" sz="2400" dirty="0">
                <a:ea typeface="ＭＳ Ｐゴシック" pitchFamily="-106" charset="-128"/>
              </a:rPr>
            </a:br>
            <a:r>
              <a:rPr lang="en-US" altLang="en-US" sz="1800" dirty="0">
                <a:ea typeface="ＭＳ Ｐゴシック" pitchFamily="-106" charset="-128"/>
              </a:rPr>
              <a:t>Evan Carnahan, Steven D. Vance , Marc A. Hesse, </a:t>
            </a:r>
            <a:br>
              <a:rPr lang="en-US" altLang="en-US" sz="1800" dirty="0">
                <a:ea typeface="ＭＳ Ｐゴシック" pitchFamily="-106" charset="-128"/>
              </a:rPr>
            </a:br>
            <a:r>
              <a:rPr lang="en-US" altLang="en-US" sz="1800" dirty="0">
                <a:ea typeface="ＭＳ Ｐゴシック" pitchFamily="-106" charset="-128"/>
              </a:rPr>
              <a:t>Baptiste </a:t>
            </a:r>
            <a:r>
              <a:rPr lang="en-US" altLang="en-US" sz="1800" dirty="0" err="1">
                <a:ea typeface="ＭＳ Ｐゴシック" pitchFamily="-106" charset="-128"/>
              </a:rPr>
              <a:t>Journaux</a:t>
            </a:r>
            <a:r>
              <a:rPr lang="en-US" altLang="en-US" sz="1800" dirty="0">
                <a:ea typeface="ＭＳ Ｐゴシック" pitchFamily="-106" charset="-128"/>
              </a:rPr>
              <a:t>, and Christophe </a:t>
            </a:r>
            <a:r>
              <a:rPr lang="en-US" altLang="en-US" sz="1800" dirty="0" err="1">
                <a:ea typeface="ＭＳ Ｐゴシック" pitchFamily="-106" charset="-128"/>
              </a:rPr>
              <a:t>Sotin</a:t>
            </a:r>
            <a:endParaRPr lang="en-US" altLang="en-US" sz="1800" dirty="0">
              <a:ea typeface="ＭＳ Ｐゴシック" pitchFamily="-106" charset="-128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388741" y="1407870"/>
            <a:ext cx="4612570" cy="4278094"/>
          </a:xfrm>
          <a:prstGeom prst="rect">
            <a:avLst/>
          </a:prstGeom>
          <a:solidFill>
            <a:schemeClr val="bg2">
              <a:lumMod val="60000"/>
              <a:lumOff val="40000"/>
              <a:alpha val="88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FFFFFF"/>
                </a:solidFill>
              </a:rPr>
              <a:t>We show clathrates—gases trapped in water ice—accumulating at the base of the ice shell are entrained throughout the shell. This entrainment slows convection and thickens the conductive lid across a range of ocean worlds, potentially preserving sub-ice oceans but limiting avenues for material transport into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Data &amp; Results: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 We used computer models and recently available physical data for ices and clathrates to improve available theory regarding solid state convection</a:t>
            </a:r>
            <a:r>
              <a:rPr lang="en-US" altLang="en-US" sz="1600" dirty="0">
                <a:solidFill>
                  <a:srgbClr val="FFFFFF"/>
                </a:solidFill>
              </a:rPr>
              <a:t> based on constraints from the Cassini and New Horizons missions.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Significance: </a:t>
            </a:r>
            <a:r>
              <a:rPr lang="en-US" altLang="en-US" sz="1600" dirty="0">
                <a:solidFill>
                  <a:srgbClr val="FFFFFF"/>
                </a:solidFill>
              </a:rPr>
              <a:t>The pronounced effect of clathrates on heat transport has the potential to preserve sub-ice oceans, while simultaneously limiting transport of materials across the ice.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410487" y="5645947"/>
            <a:ext cx="67875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Carnahan, E., Vance, S. D., Hesse, M. A., </a:t>
            </a:r>
            <a:r>
              <a:rPr lang="en-US" sz="1200" dirty="0" err="1">
                <a:solidFill>
                  <a:schemeClr val="bg1"/>
                </a:solidFill>
              </a:rPr>
              <a:t>Journaux</a:t>
            </a:r>
            <a:r>
              <a:rPr lang="en-US" sz="1200" dirty="0">
                <a:solidFill>
                  <a:schemeClr val="bg1"/>
                </a:solidFill>
              </a:rPr>
              <a:t>, B., &amp; </a:t>
            </a:r>
            <a:r>
              <a:rPr lang="en-US" sz="1200" dirty="0" err="1">
                <a:solidFill>
                  <a:schemeClr val="bg1"/>
                </a:solidFill>
              </a:rPr>
              <a:t>Sotin</a:t>
            </a:r>
            <a:r>
              <a:rPr lang="en-US" sz="1200" dirty="0">
                <a:solidFill>
                  <a:schemeClr val="bg1"/>
                </a:solidFill>
              </a:rPr>
              <a:t>, C. (2022). Dynamics of mixed clathrate-ice shells on ocean worlds. Geophysical Research Letters, 49, </a:t>
            </a:r>
            <a:r>
              <a:rPr lang="en-US" sz="1200" dirty="0">
                <a:solidFill>
                  <a:schemeClr val="bg1"/>
                </a:solidFill>
                <a:hlinkClick r:id="rId4"/>
              </a:rPr>
              <a:t>e2021GL097602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This work was supported by an award to E. Carnahan</a:t>
            </a:r>
            <a:r>
              <a:rPr lang="en-US" altLang="en-US" sz="1200" b="1" dirty="0">
                <a:solidFill>
                  <a:schemeClr val="bg1"/>
                </a:solidFill>
              </a:rPr>
              <a:t>, S. Vance,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B.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Journaux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, and </a:t>
            </a:r>
            <a:r>
              <a:rPr lang="en-US" altLang="en-US" sz="1200" b="1" dirty="0">
                <a:solidFill>
                  <a:schemeClr val="bg1"/>
                </a:solidFill>
              </a:rPr>
              <a:t>C. </a:t>
            </a:r>
            <a:r>
              <a:rPr lang="en-US" altLang="en-US" sz="1200" b="1" dirty="0" err="1">
                <a:solidFill>
                  <a:schemeClr val="bg1"/>
                </a:solidFill>
              </a:rPr>
              <a:t>Sotin</a:t>
            </a:r>
            <a:r>
              <a:rPr lang="en-US" altLang="en-US" sz="1200" b="1" dirty="0">
                <a:solidFill>
                  <a:schemeClr val="bg1"/>
                </a:solidFill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under the NASA Astrobiology Institute CAN17 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(P. Boston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01089" y="4350512"/>
            <a:ext cx="342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Caption to graphic, use action words e.g. note hot spot over Asia caused by xyz.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67000" y="6477001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0DF00-8003-A642-B7A6-42066A27A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389" y="73222"/>
            <a:ext cx="3695700" cy="69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6654C-FAB5-C345-B038-07FB572BE751}"/>
              </a:ext>
            </a:extLst>
          </p:cNvPr>
          <p:cNvSpPr/>
          <p:nvPr/>
        </p:nvSpPr>
        <p:spPr>
          <a:xfrm>
            <a:off x="6685281" y="6481690"/>
            <a:ext cx="5441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 2022 California Institute of Technology. Government sponsorship acknowledged.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FF3C3-AA58-F146-8385-18D467EE1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8334"/>
            <a:ext cx="7198055" cy="38839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840165-60A1-9E4D-84C6-B7F27C36D7EE}"/>
              </a:ext>
            </a:extLst>
          </p:cNvPr>
          <p:cNvSpPr txBox="1"/>
          <p:nvPr/>
        </p:nvSpPr>
        <p:spPr>
          <a:xfrm>
            <a:off x="7654813" y="6304002"/>
            <a:ext cx="79697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  <a:latin typeface="Metropolis"/>
              </a:rPr>
              <a:t>Background Image</a:t>
            </a:r>
            <a:r>
              <a:rPr lang="en-US" sz="1000" b="1" i="0" dirty="0">
                <a:solidFill>
                  <a:schemeClr val="bg1"/>
                </a:solidFill>
                <a:effectLst/>
                <a:latin typeface="Metropolis"/>
              </a:rPr>
              <a:t>: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Metropolis"/>
              </a:rPr>
              <a:t> NASA/JPL/SSI/Univ. of Arizona/G. 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Metropolis"/>
              </a:rPr>
              <a:t>Mitri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Metropolis"/>
              </a:rPr>
              <a:t>/University of Nantes</a:t>
            </a:r>
          </a:p>
          <a:p>
            <a:pPr algn="l"/>
            <a:br>
              <a:rPr lang="en-US" sz="1000" b="0" i="0" dirty="0">
                <a:solidFill>
                  <a:schemeClr val="bg1"/>
                </a:solidFill>
                <a:effectLst/>
                <a:latin typeface="Metropolis"/>
              </a:rPr>
            </a:br>
            <a:endParaRPr lang="en-US" sz="1000" b="0" i="0" dirty="0">
              <a:solidFill>
                <a:schemeClr val="bg1"/>
              </a:solidFill>
              <a:effectLst/>
              <a:latin typeface="Metropolis"/>
            </a:endParaRPr>
          </a:p>
        </p:txBody>
      </p:sp>
    </p:spTree>
    <p:extLst>
      <p:ext uri="{BB962C8B-B14F-4D97-AF65-F5344CB8AC3E}">
        <p14:creationId xmlns:p14="http://schemas.microsoft.com/office/powerpoint/2010/main" val="3559310209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Blank">
  <a:themeElements>
    <a:clrScheme name="1_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3399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292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Metropolis</vt:lpstr>
      <vt:lpstr>Times</vt:lpstr>
      <vt:lpstr>Wingdings</vt:lpstr>
      <vt:lpstr>1_Blank</vt:lpstr>
      <vt:lpstr>Dynamics of Clathrates in Ocean Worlds Evan Carnahan, Steven D. Vance , Marc A. Hesse,  Baptiste Journaux, and Christophe Sotin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name of person submitting highlight</dc:title>
  <dc:creator>Buratti, Bonnie J (3220)</dc:creator>
  <cp:lastModifiedBy>Carnahan, Evan</cp:lastModifiedBy>
  <cp:revision>9</cp:revision>
  <dcterms:created xsi:type="dcterms:W3CDTF">2019-05-13T04:20:12Z</dcterms:created>
  <dcterms:modified xsi:type="dcterms:W3CDTF">2022-04-18T03:13:34Z</dcterms:modified>
</cp:coreProperties>
</file>