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16"/>
    <p:restoredTop sz="96875"/>
  </p:normalViewPr>
  <p:slideViewPr>
    <p:cSldViewPr>
      <p:cViewPr varScale="1">
        <p:scale>
          <a:sx n="131" d="100"/>
          <a:sy n="131" d="100"/>
        </p:scale>
        <p:origin x="21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doi.org/10.3847/1538-4357/ab55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1538-4357/ab5585"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A52500-BA8C-1D44-833A-840C36420CFE}"/>
              </a:ext>
            </a:extLst>
          </p:cNvPr>
          <p:cNvPicPr>
            <a:picLocks noChangeAspect="1"/>
          </p:cNvPicPr>
          <p:nvPr/>
        </p:nvPicPr>
        <p:blipFill>
          <a:blip r:embed="rId4"/>
          <a:stretch>
            <a:fillRect/>
          </a:stretch>
        </p:blipFill>
        <p:spPr>
          <a:xfrm>
            <a:off x="728535" y="1053636"/>
            <a:ext cx="2937869" cy="2828042"/>
          </a:xfrm>
          <a:prstGeom prst="rect">
            <a:avLst/>
          </a:prstGeom>
        </p:spPr>
      </p:pic>
      <p:sp>
        <p:nvSpPr>
          <p:cNvPr id="3074" name="Rectangle 4"/>
          <p:cNvSpPr>
            <a:spLocks noGrp="1" noChangeArrowheads="1"/>
          </p:cNvSpPr>
          <p:nvPr>
            <p:ph type="title" idx="4294967295"/>
          </p:nvPr>
        </p:nvSpPr>
        <p:spPr>
          <a:xfrm>
            <a:off x="2667000" y="191429"/>
            <a:ext cx="6140450" cy="606425"/>
          </a:xfrm>
        </p:spPr>
        <p:txBody>
          <a:bodyPr/>
          <a:lstStyle/>
          <a:p>
            <a:pPr eaLnBrk="1" hangingPunct="1"/>
            <a:r>
              <a:rPr lang="en-US" altLang="en-US" sz="2400" dirty="0">
                <a:solidFill>
                  <a:schemeClr val="tx1"/>
                </a:solidFill>
                <a:ea typeface="ＭＳ Ｐゴシック" pitchFamily="-106" charset="-128"/>
              </a:rPr>
              <a:t>Modeling Line Intensity Mapping</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G. Sun, B. Hensley, T.C. Chang, O. </a:t>
            </a:r>
            <a:r>
              <a:rPr lang="en-US" altLang="en-US" sz="1800" dirty="0" err="1">
                <a:solidFill>
                  <a:schemeClr val="tx1"/>
                </a:solidFill>
                <a:ea typeface="ＭＳ Ｐゴシック" pitchFamily="-106" charset="-128"/>
              </a:rPr>
              <a:t>Doré</a:t>
            </a:r>
            <a:r>
              <a:rPr lang="en-US" altLang="en-US" sz="1800" dirty="0">
                <a:solidFill>
                  <a:schemeClr val="tx1"/>
                </a:solidFill>
                <a:ea typeface="ＭＳ Ｐゴシック" pitchFamily="-106" charset="-128"/>
              </a:rPr>
              <a:t>, P. Serra</a:t>
            </a:r>
          </a:p>
        </p:txBody>
      </p:sp>
      <p:sp>
        <p:nvSpPr>
          <p:cNvPr id="3075" name="Text Box 7"/>
          <p:cNvSpPr txBox="1">
            <a:spLocks noChangeArrowheads="1"/>
          </p:cNvSpPr>
          <p:nvPr/>
        </p:nvSpPr>
        <p:spPr bwMode="auto">
          <a:xfrm>
            <a:off x="4364467" y="992425"/>
            <a:ext cx="4442983" cy="57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does the interstellar medium (ISM)     evolve throughout the history of the universe?    What does this evolution tell us about star formation in the early universe?             </a:t>
            </a:r>
            <a:endParaRPr lang="en-US" altLang="en-US" sz="100" dirty="0"/>
          </a:p>
          <a:p>
            <a:pPr>
              <a:spcBef>
                <a:spcPct val="50000"/>
              </a:spcBef>
            </a:pPr>
            <a:r>
              <a:rPr lang="en-US" altLang="en-US" sz="1600" b="1" dirty="0">
                <a:solidFill>
                  <a:srgbClr val="0000FF"/>
                </a:solidFill>
              </a:rPr>
              <a:t>Methods &amp; Results:</a:t>
            </a:r>
            <a:r>
              <a:rPr lang="en-US" altLang="en-US" sz="1600" dirty="0">
                <a:solidFill>
                  <a:srgbClr val="0000FF"/>
                </a:solidFill>
              </a:rPr>
              <a:t>  		                   </a:t>
            </a:r>
            <a:r>
              <a:rPr lang="en-US" altLang="en-US" sz="1600" i="1" dirty="0">
                <a:solidFill>
                  <a:srgbClr val="0000FF"/>
                </a:solidFill>
              </a:rPr>
              <a:t>  </a:t>
            </a:r>
            <a:r>
              <a:rPr lang="en-US" altLang="en-US" sz="1600" dirty="0"/>
              <a:t>Line intensity mapping (LIM) is a technique for probing star formation history that focuses not on individual targets, but rather on a whole population of galaxies.  By studying the overall emission, it is possible to probe the conditions of interstellar gas and dust back in time.  Based on a detailed model of line emission, the potential of LIM for tracing the evolution of the interstellar medium is rigorously quantified.</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dirty="0"/>
              <a:t>This is the first time it’s been demonstrated  that with cosmological large-scale, statistical measurements of multiple line intensity fluctuations, we can trace and extract the  small-scale ISM physical parameters in  different phases out to high redshifts. </a:t>
            </a:r>
          </a:p>
        </p:txBody>
      </p:sp>
      <p:sp>
        <p:nvSpPr>
          <p:cNvPr id="3076" name="Text Box 8"/>
          <p:cNvSpPr txBox="1">
            <a:spLocks noChangeArrowheads="1"/>
          </p:cNvSpPr>
          <p:nvPr/>
        </p:nvSpPr>
        <p:spPr bwMode="auto">
          <a:xfrm>
            <a:off x="304800" y="6090047"/>
            <a:ext cx="371953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Sun, G., et al. (2019), ApJ 887, 142</a:t>
            </a:r>
          </a:p>
          <a:p>
            <a:r>
              <a:rPr lang="en-US" sz="900" b="1" dirty="0">
                <a:hlinkClick r:id="rId5"/>
              </a:rPr>
              <a:t>https://doi.org/10.3847/1538-4357/ab55df</a:t>
            </a:r>
            <a:endParaRPr lang="en-US" sz="900" b="1" dirty="0"/>
          </a:p>
          <a:p>
            <a:endParaRPr lang="en-US" sz="700" b="1" dirty="0"/>
          </a:p>
          <a:p>
            <a:r>
              <a:rPr lang="en-US" sz="900" b="1" dirty="0">
                <a:solidFill>
                  <a:srgbClr val="003399"/>
                </a:solidFill>
              </a:rPr>
              <a:t>This work was supported by JPL internal funds.</a:t>
            </a:r>
          </a:p>
        </p:txBody>
      </p:sp>
      <p:sp>
        <p:nvSpPr>
          <p:cNvPr id="7" name="Text Box 8"/>
          <p:cNvSpPr txBox="1">
            <a:spLocks noChangeArrowheads="1"/>
          </p:cNvSpPr>
          <p:nvPr/>
        </p:nvSpPr>
        <p:spPr bwMode="auto">
          <a:xfrm>
            <a:off x="304800" y="4147527"/>
            <a:ext cx="396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The line intensity model includes observations of several lines, including H</a:t>
            </a:r>
            <a:r>
              <a:rPr lang="en-US" altLang="en-US" sz="1200" b="1" dirty="0">
                <a:solidFill>
                  <a:srgbClr val="003399"/>
                </a:solidFill>
              </a:rPr>
              <a:t>I</a:t>
            </a:r>
            <a:r>
              <a:rPr lang="en-US" altLang="en-US" sz="1400" b="1" dirty="0">
                <a:solidFill>
                  <a:srgbClr val="003399"/>
                </a:solidFill>
              </a:rPr>
              <a:t>, CO, C</a:t>
            </a:r>
            <a:r>
              <a:rPr lang="en-US" altLang="en-US" sz="1100" b="1" dirty="0">
                <a:solidFill>
                  <a:srgbClr val="003399"/>
                </a:solidFill>
              </a:rPr>
              <a:t>II</a:t>
            </a:r>
            <a:r>
              <a:rPr lang="en-US" altLang="en-US" sz="1400" b="1" dirty="0">
                <a:solidFill>
                  <a:srgbClr val="003399"/>
                </a:solidFill>
              </a:rPr>
              <a:t>, and N</a:t>
            </a:r>
            <a:r>
              <a:rPr lang="en-US" altLang="en-US" sz="1100" b="1" dirty="0">
                <a:solidFill>
                  <a:srgbClr val="003399"/>
                </a:solidFill>
              </a:rPr>
              <a:t>II</a:t>
            </a:r>
            <a:r>
              <a:rPr lang="en-US" altLang="en-US" sz="1400" b="1" dirty="0">
                <a:solidFill>
                  <a:srgbClr val="003399"/>
                </a:solidFill>
              </a:rPr>
              <a:t>.  These lines probe different interstellar environments, from cold atomic gas to hot ionized-hydrogen regions.  With line intensity mapping, it is possible to use these lines to probe back toward the universe’s first bursts of star formation.</a:t>
            </a:r>
          </a:p>
          <a:p>
            <a:endParaRPr lang="en-US" altLang="en-US" sz="1400" b="1" dirty="0">
              <a:solidFill>
                <a:srgbClr val="003399"/>
              </a:solidFill>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56"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472436" y="3839964"/>
            <a:ext cx="3635932" cy="230832"/>
          </a:xfrm>
          <a:prstGeom prst="rect">
            <a:avLst/>
          </a:prstGeom>
          <a:noFill/>
        </p:spPr>
        <p:txBody>
          <a:bodyPr wrap="none" rtlCol="0">
            <a:spAutoFit/>
          </a:bodyPr>
          <a:lstStyle/>
          <a:p>
            <a:r>
              <a:rPr lang="en-US" sz="900" dirty="0"/>
              <a:t>Reproduced with permission from the Astrophysical Journal, © AAS</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39"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7924800" cy="4324261"/>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Tzu-Ching Chang</a:t>
            </a:r>
          </a:p>
          <a:p>
            <a:r>
              <a:rPr lang="en-US" sz="1100" dirty="0">
                <a:latin typeface="Arial Unicode MS"/>
                <a:cs typeface="Arial Unicode MS"/>
              </a:rPr>
              <a:t>    Research Scientist</a:t>
            </a:r>
          </a:p>
          <a:p>
            <a:r>
              <a:rPr lang="en-US" sz="1100" dirty="0">
                <a:latin typeface="Arial Unicode MS"/>
                <a:cs typeface="Arial Unicode MS"/>
              </a:rPr>
              <a:t>    169-237, Jet Propulsion Laboratory, Pasadena, CA 91109</a:t>
            </a:r>
          </a:p>
          <a:p>
            <a:r>
              <a:rPr lang="en-US" sz="1100" dirty="0">
                <a:latin typeface="Arial Unicode MS"/>
                <a:cs typeface="Arial Unicode MS"/>
              </a:rPr>
              <a:t>    </a:t>
            </a:r>
            <a:r>
              <a:rPr lang="en-US" sz="1100" dirty="0" err="1">
                <a:latin typeface="Arial Unicode MS"/>
                <a:cs typeface="Arial Unicode MS"/>
              </a:rPr>
              <a:t>Tzu-Ching.Chang@jpl.nasa.gov</a:t>
            </a:r>
            <a:endParaRPr lang="en-US" sz="1100" dirty="0">
              <a:latin typeface="Arial Unicode MS"/>
              <a:cs typeface="Arial Unicode MS"/>
            </a:endParaRPr>
          </a:p>
          <a:p>
            <a:r>
              <a:rPr lang="en-US" sz="1100" dirty="0">
                <a:latin typeface="Arial Unicode MS"/>
                <a:cs typeface="Arial Unicode MS"/>
              </a:rPr>
              <a:t>    https://orcid.org/0000-0001-5929-4187</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“A Self-Consistent Framework for Multiline Modeling in Line Intensity Mapping Experiments”</a:t>
            </a:r>
          </a:p>
          <a:p>
            <a:r>
              <a:rPr lang="en-US" altLang="en-US" sz="1100" b="1" dirty="0">
                <a:solidFill>
                  <a:srgbClr val="003399"/>
                </a:solidFill>
              </a:rPr>
              <a:t>    Sun, G., Hensley, B. S., Chang, T. C., Dore, O., and Serra, P. (2019), ApJ 887, 142</a:t>
            </a:r>
          </a:p>
          <a:p>
            <a:r>
              <a:rPr lang="en-US" sz="1100" b="1" dirty="0"/>
              <a:t>    </a:t>
            </a:r>
            <a:r>
              <a:rPr lang="en-US" sz="1100" b="1" dirty="0">
                <a:hlinkClick r:id="rId6"/>
              </a:rPr>
              <a:t>https://doi.org/10.3847/1538-4357/ab55df</a:t>
            </a:r>
            <a:endParaRPr lang="en-US" altLang="en-US" sz="1100" b="1" dirty="0">
              <a:solidFill>
                <a:srgbClr val="003399"/>
              </a:solidFill>
            </a:endParaRPr>
          </a:p>
          <a:p>
            <a:endParaRPr lang="en-US" sz="1100" dirty="0">
              <a:latin typeface="Arial Unicode MS"/>
              <a:cs typeface="Arial Unicode MS"/>
            </a:endParaRPr>
          </a:p>
          <a:p>
            <a:r>
              <a:rPr lang="en-US" sz="1100" b="1" dirty="0">
                <a:latin typeface="Arial"/>
                <a:cs typeface="Arial"/>
              </a:rPr>
              <a:t>Technical Description of Figure:</a:t>
            </a:r>
          </a:p>
          <a:p>
            <a:r>
              <a:rPr lang="en-US" sz="1100" dirty="0"/>
              <a:t>    Cartoon illustration of how physical parameters describing different ISM phases in the line intensity model are mapped to the emission lines considered - </a:t>
            </a:r>
            <a:r>
              <a:rPr lang="en-US" altLang="en-US" sz="1100" dirty="0"/>
              <a:t> H</a:t>
            </a:r>
            <a:r>
              <a:rPr lang="en-US" altLang="en-US" sz="1050" dirty="0"/>
              <a:t>I 21 cm</a:t>
            </a:r>
            <a:r>
              <a:rPr lang="en-US" altLang="en-US" sz="1100" dirty="0"/>
              <a:t>, CO (1-0), C</a:t>
            </a:r>
            <a:r>
              <a:rPr lang="en-US" altLang="en-US" sz="1000" dirty="0"/>
              <a:t>II </a:t>
            </a:r>
            <a:r>
              <a:rPr lang="en-US" altLang="en-US" sz="1100" dirty="0"/>
              <a:t>158 𝛍m, and N</a:t>
            </a:r>
            <a:r>
              <a:rPr lang="en-US" altLang="en-US" sz="1000" dirty="0"/>
              <a:t>II </a:t>
            </a:r>
            <a:r>
              <a:rPr lang="en-US" altLang="en-US" sz="1100" dirty="0"/>
              <a:t>122 &amp; 205 𝛍m.  These lines probe different interstellar environments, from cold (10 K) atomic and molecular gas to hot (1000 K) ionized-hydrogen regions.  With line intensity mapping, it is possible to use these lines to probe back toward the universe’s first bursts of star formation.</a:t>
            </a:r>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This is the first time that a self-consistent model of large-scale spectral line intensity fluctuations is derived through modeling of the small-scale physical conditions of different phases of the interstellar medium (ISM).  It is demonstrated that with cosmological large-scale, statistical measurements of multiple line intensity mapping (LIM) signals, one can trace and extract the small-scale ISM physical parameters in different phases out to high redshifts.  This could potentially shed light    on galaxy formation and evolution, especially at high redshifts.  The results are relevant for future missions such as the   Cosmic Dawn Intensity Mapper (CDIM) and the Galaxy Evolution Probe (GEP) probe mission concepts.</a:t>
            </a:r>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15003</TotalTime>
  <Words>659</Words>
  <Application>Microsoft Macintosh PowerPoint</Application>
  <PresentationFormat>On-screen Show (4:3)</PresentationFormat>
  <Paragraphs>38</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Modeling Line Intensity Mapping G. Sun, B. Hensley, T.C. Chang, O. Doré, P. Serra</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384</cp:revision>
  <cp:lastPrinted>2020-04-21T05:17:02Z</cp:lastPrinted>
  <dcterms:created xsi:type="dcterms:W3CDTF">2008-11-10T22:26:59Z</dcterms:created>
  <dcterms:modified xsi:type="dcterms:W3CDTF">2020-05-19T16:23:36Z</dcterms:modified>
</cp:coreProperties>
</file>