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Lst>
  <p:notesMasterIdLst>
    <p:notesMasterId r:id="rId4"/>
  </p:notesMasterIdLst>
  <p:handoutMasterIdLst>
    <p:handoutMasterId r:id="rId5"/>
  </p:handoutMasterIdLst>
  <p:sldIdLst>
    <p:sldId id="536" r:id="rId2"/>
    <p:sldId id="537"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5pPr>
    <a:lvl6pPr marL="2286000" algn="l" defTabSz="914400" rtl="0" eaLnBrk="1" latinLnBrk="0" hangingPunct="1">
      <a:defRPr sz="2400" kern="1200">
        <a:solidFill>
          <a:schemeClr val="tx1"/>
        </a:solidFill>
        <a:latin typeface="Arial" charset="0"/>
        <a:ea typeface="ＭＳ Ｐゴシック" pitchFamily="-106" charset="-128"/>
        <a:cs typeface="+mn-cs"/>
      </a:defRPr>
    </a:lvl6pPr>
    <a:lvl7pPr marL="2743200" algn="l" defTabSz="914400" rtl="0" eaLnBrk="1" latinLnBrk="0" hangingPunct="1">
      <a:defRPr sz="2400" kern="1200">
        <a:solidFill>
          <a:schemeClr val="tx1"/>
        </a:solidFill>
        <a:latin typeface="Arial" charset="0"/>
        <a:ea typeface="ＭＳ Ｐゴシック" pitchFamily="-106" charset="-128"/>
        <a:cs typeface="+mn-cs"/>
      </a:defRPr>
    </a:lvl7pPr>
    <a:lvl8pPr marL="3200400" algn="l" defTabSz="914400" rtl="0" eaLnBrk="1" latinLnBrk="0" hangingPunct="1">
      <a:defRPr sz="2400" kern="1200">
        <a:solidFill>
          <a:schemeClr val="tx1"/>
        </a:solidFill>
        <a:latin typeface="Arial" charset="0"/>
        <a:ea typeface="ＭＳ Ｐゴシック" pitchFamily="-106" charset="-128"/>
        <a:cs typeface="+mn-cs"/>
      </a:defRPr>
    </a:lvl8pPr>
    <a:lvl9pPr marL="3657600" algn="l" defTabSz="914400" rtl="0" eaLnBrk="1" latinLnBrk="0" hangingPunct="1">
      <a:defRPr sz="2400" kern="1200">
        <a:solidFill>
          <a:schemeClr val="tx1"/>
        </a:solidFill>
        <a:latin typeface="Arial" charset="0"/>
        <a:ea typeface="ＭＳ Ｐゴシック" pitchFamily="-106"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00FF"/>
    <a:srgbClr val="FF0552"/>
    <a:srgbClr val="FF9900"/>
    <a:srgbClr val="FF125D"/>
    <a:srgbClr val="C0B37A"/>
    <a:srgbClr val="0066FF"/>
    <a:srgbClr val="F0EE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769"/>
    <p:restoredTop sz="96875"/>
  </p:normalViewPr>
  <p:slideViewPr>
    <p:cSldViewPr>
      <p:cViewPr varScale="1">
        <p:scale>
          <a:sx n="195" d="100"/>
          <a:sy n="195" d="100"/>
        </p:scale>
        <p:origin x="243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706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E46C475-8A35-415A-9CA4-2A19E95FA6E7}" type="slidenum">
              <a:rPr lang="en-US"/>
              <a:pPr>
                <a:defRPr/>
              </a:pPr>
              <a:t>‹#›</a:t>
            </a:fld>
            <a:endParaRPr lang="en-US"/>
          </a:p>
        </p:txBody>
      </p:sp>
    </p:spTree>
    <p:extLst>
      <p:ext uri="{BB962C8B-B14F-4D97-AF65-F5344CB8AC3E}">
        <p14:creationId xmlns:p14="http://schemas.microsoft.com/office/powerpoint/2010/main" val="647557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6A13BC90-0074-43EE-BB9C-DD96ADFE8CE6}" type="slidenum">
              <a:rPr lang="en-US"/>
              <a:pPr>
                <a:defRPr/>
              </a:pPr>
              <a:t>‹#›</a:t>
            </a:fld>
            <a:endParaRPr lang="en-US"/>
          </a:p>
        </p:txBody>
      </p:sp>
    </p:spTree>
    <p:extLst>
      <p:ext uri="{BB962C8B-B14F-4D97-AF65-F5344CB8AC3E}">
        <p14:creationId xmlns:p14="http://schemas.microsoft.com/office/powerpoint/2010/main" val="2022465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ＭＳ Ｐゴシック" pitchFamily="-65" charset="-128"/>
      </a:defRPr>
    </a:lvl1pPr>
    <a:lvl2pPr marL="742950" indent="-28575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11430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6002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20574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spcBef>
                <a:spcPct val="0"/>
              </a:spcBef>
            </a:pPr>
            <a:fld id="{B101207D-5BDA-4BED-8240-D3FC29C8C655}" type="slidenum">
              <a:rPr lang="en-US" altLang="en-US" smtClean="0">
                <a:latin typeface="Arial" charset="0"/>
              </a:rPr>
              <a:pPr>
                <a:spcBef>
                  <a:spcPct val="0"/>
                </a:spcBef>
              </a:pPr>
              <a:t>1</a:t>
            </a:fld>
            <a:endParaRPr lang="en-US" altLang="en-US">
              <a:latin typeface="Arial" charset="0"/>
            </a:endParaRPr>
          </a:p>
        </p:txBody>
      </p:sp>
      <p:sp>
        <p:nvSpPr>
          <p:cNvPr id="512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lgn="r">
              <a:spcBef>
                <a:spcPct val="0"/>
              </a:spcBef>
            </a:pPr>
            <a:fld id="{DB0EE1A8-34CE-4F32-BF25-9D4E96A7F8DF}" type="slidenum">
              <a:rPr lang="en-US" altLang="en-US">
                <a:latin typeface="Arial" charset="0"/>
              </a:rPr>
              <a:pPr algn="r">
                <a:spcBef>
                  <a:spcPct val="0"/>
                </a:spcBef>
              </a:pPr>
              <a:t>1</a:t>
            </a:fld>
            <a:endParaRPr lang="en-US" altLang="en-US">
              <a:latin typeface="Arial" charset="0"/>
            </a:endParaRPr>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pitchFamily="-106" charset="0"/>
                <a:ea typeface="ＭＳ Ｐゴシック" pitchFamily="-106" charset="-128"/>
              </a:rPr>
              <a:t>You may add comments here to clarify </a:t>
            </a:r>
            <a:r>
              <a:rPr lang="en-US" altLang="en-US">
                <a:latin typeface="Times" pitchFamily="-106" charset="0"/>
                <a:ea typeface="ＭＳ Ｐゴシック" pitchFamily="-106" charset="-128"/>
              </a:rPr>
              <a:t>the work</a:t>
            </a:r>
            <a:r>
              <a:rPr lang="en-US" altLang="en-US" baseline="0">
                <a:latin typeface="Times" pitchFamily="-106" charset="0"/>
                <a:ea typeface="ＭＳ Ｐゴシック" pitchFamily="-106" charset="-128"/>
              </a:rPr>
              <a:t> or the results.</a:t>
            </a:r>
            <a:endParaRPr lang="en-US" altLang="en-US">
              <a:latin typeface="Times" pitchFamily="-106" charset="0"/>
              <a:ea typeface="ＭＳ Ｐゴシック" pitchFamily="-106" charset="-128"/>
            </a:endParaRPr>
          </a:p>
        </p:txBody>
      </p:sp>
    </p:spTree>
    <p:extLst>
      <p:ext uri="{BB962C8B-B14F-4D97-AF65-F5344CB8AC3E}">
        <p14:creationId xmlns:p14="http://schemas.microsoft.com/office/powerpoint/2010/main" val="322454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A13BC90-0074-43EE-BB9C-DD96ADFE8CE6}" type="slidenum">
              <a:rPr lang="en-US" smtClean="0"/>
              <a:pPr>
                <a:defRPr/>
              </a:pPr>
              <a:t>2</a:t>
            </a:fld>
            <a:endParaRPr lang="en-US"/>
          </a:p>
        </p:txBody>
      </p:sp>
    </p:spTree>
    <p:extLst>
      <p:ext uri="{BB962C8B-B14F-4D97-AF65-F5344CB8AC3E}">
        <p14:creationId xmlns:p14="http://schemas.microsoft.com/office/powerpoint/2010/main" val="4007702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588524"/>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2787650" y="3175"/>
            <a:ext cx="614045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963613" y="1290638"/>
            <a:ext cx="7845425" cy="497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ChangeArrowheads="1"/>
          </p:cNvSpPr>
          <p:nvPr userDrawn="1"/>
        </p:nvSpPr>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0" name="Rectangle 6">
            <a:hlinkClick r:id="" action="ppaction://hlinkshowjump?jump=lastslide"/>
          </p:cNvPr>
          <p:cNvSpPr>
            <a:spLocks noChangeArrowheads="1"/>
          </p:cNvSpPr>
          <p:nvPr userDrawn="1"/>
        </p:nvSpPr>
        <p:spPr bwMode="auto">
          <a:xfrm>
            <a:off x="8932863" y="0"/>
            <a:ext cx="211137" cy="254000"/>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1" name="Rectangle 7"/>
          <p:cNvSpPr>
            <a:spLocks noChangeArrowheads="1"/>
          </p:cNvSpPr>
          <p:nvPr/>
        </p:nvSpPr>
        <p:spPr bwMode="auto">
          <a:xfrm>
            <a:off x="-627063" y="6259513"/>
            <a:ext cx="1905001"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lgn="r"/>
            <a:endParaRPr lang="en-US" altLang="en-US" sz="1400"/>
          </a:p>
        </p:txBody>
      </p:sp>
      <p:sp>
        <p:nvSpPr>
          <p:cNvPr id="8" name="Line 2"/>
          <p:cNvSpPr>
            <a:spLocks noChangeShapeType="1"/>
          </p:cNvSpPr>
          <p:nvPr userDrawn="1"/>
        </p:nvSpPr>
        <p:spPr bwMode="auto">
          <a:xfrm>
            <a:off x="65088" y="914400"/>
            <a:ext cx="9018587" cy="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78" r:id="rId1"/>
  </p:sldLayoutIdLst>
  <p:transition>
    <p:wipe dir="d"/>
  </p:transition>
  <p:txStyles>
    <p:titleStyle>
      <a:lvl1pPr algn="r" rtl="0" eaLnBrk="0" fontAlgn="base" hangingPunct="0">
        <a:lnSpc>
          <a:spcPct val="85000"/>
        </a:lnSpc>
        <a:spcBef>
          <a:spcPct val="0"/>
        </a:spcBef>
        <a:spcAft>
          <a:spcPct val="0"/>
        </a:spcAft>
        <a:defRPr sz="3000" b="1">
          <a:solidFill>
            <a:schemeClr val="bg1"/>
          </a:solidFill>
          <a:latin typeface="+mj-lt"/>
          <a:ea typeface="ＭＳ Ｐゴシック" pitchFamily="-65" charset="-128"/>
          <a:cs typeface="ＭＳ Ｐゴシック" pitchFamily="-65" charset="-128"/>
        </a:defRPr>
      </a:lvl1pPr>
      <a:lvl2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2pPr>
      <a:lvl3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3pPr>
      <a:lvl4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4pPr>
      <a:lvl5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5pPr>
      <a:lvl6pPr marL="457200" algn="r" rtl="0" fontAlgn="base">
        <a:lnSpc>
          <a:spcPct val="85000"/>
        </a:lnSpc>
        <a:spcBef>
          <a:spcPct val="0"/>
        </a:spcBef>
        <a:spcAft>
          <a:spcPct val="0"/>
        </a:spcAft>
        <a:defRPr sz="3000" b="1">
          <a:solidFill>
            <a:schemeClr val="bg1"/>
          </a:solidFill>
          <a:latin typeface="Arial" pitchFamily="-65" charset="0"/>
        </a:defRPr>
      </a:lvl6pPr>
      <a:lvl7pPr marL="914400" algn="r" rtl="0" fontAlgn="base">
        <a:lnSpc>
          <a:spcPct val="85000"/>
        </a:lnSpc>
        <a:spcBef>
          <a:spcPct val="0"/>
        </a:spcBef>
        <a:spcAft>
          <a:spcPct val="0"/>
        </a:spcAft>
        <a:defRPr sz="3000" b="1">
          <a:solidFill>
            <a:schemeClr val="bg1"/>
          </a:solidFill>
          <a:latin typeface="Arial" pitchFamily="-65" charset="0"/>
        </a:defRPr>
      </a:lvl7pPr>
      <a:lvl8pPr marL="1371600" algn="r" rtl="0" fontAlgn="base">
        <a:lnSpc>
          <a:spcPct val="85000"/>
        </a:lnSpc>
        <a:spcBef>
          <a:spcPct val="0"/>
        </a:spcBef>
        <a:spcAft>
          <a:spcPct val="0"/>
        </a:spcAft>
        <a:defRPr sz="3000" b="1">
          <a:solidFill>
            <a:schemeClr val="bg1"/>
          </a:solidFill>
          <a:latin typeface="Arial" pitchFamily="-65" charset="0"/>
        </a:defRPr>
      </a:lvl8pPr>
      <a:lvl9pPr marL="1828800" algn="r" rtl="0" fontAlgn="base">
        <a:lnSpc>
          <a:spcPct val="85000"/>
        </a:lnSpc>
        <a:spcBef>
          <a:spcPct val="0"/>
        </a:spcBef>
        <a:spcAft>
          <a:spcPct val="0"/>
        </a:spcAft>
        <a:defRPr sz="3000" b="1">
          <a:solidFill>
            <a:schemeClr val="bg1"/>
          </a:solidFill>
          <a:latin typeface="Arial" pitchFamily="-65" charset="0"/>
        </a:defRPr>
      </a:lvl9pPr>
    </p:titleStyle>
    <p:bodyStyle>
      <a:lvl1pPr marL="282575" indent="-282575" algn="l" rtl="0" eaLnBrk="0" fontAlgn="base" hangingPunct="0">
        <a:lnSpc>
          <a:spcPct val="85000"/>
        </a:lnSpc>
        <a:spcBef>
          <a:spcPct val="20000"/>
        </a:spcBef>
        <a:spcAft>
          <a:spcPct val="0"/>
        </a:spcAft>
        <a:buClr>
          <a:schemeClr val="bg1"/>
        </a:buClr>
        <a:buFont typeface="Wingdings" pitchFamily="-106" charset="2"/>
        <a:defRPr sz="2000">
          <a:solidFill>
            <a:schemeClr val="tx1"/>
          </a:solidFill>
          <a:latin typeface="+mn-lt"/>
          <a:ea typeface="ＭＳ Ｐゴシック" pitchFamily="-65" charset="-128"/>
          <a:cs typeface="ＭＳ Ｐゴシック" pitchFamily="-65" charset="-128"/>
        </a:defRPr>
      </a:lvl1pPr>
      <a:lvl2pPr marL="636588" indent="-239713" algn="l" rtl="0" eaLnBrk="0" fontAlgn="base" hangingPunct="0">
        <a:lnSpc>
          <a:spcPct val="85000"/>
        </a:lnSpc>
        <a:spcBef>
          <a:spcPct val="20000"/>
        </a:spcBef>
        <a:spcAft>
          <a:spcPct val="0"/>
        </a:spcAft>
        <a:buFont typeface="Times" pitchFamily="-106" charset="0"/>
        <a:buChar char="•"/>
        <a:defRPr sz="2000">
          <a:solidFill>
            <a:schemeClr val="tx1"/>
          </a:solidFill>
          <a:latin typeface="+mn-lt"/>
          <a:ea typeface="ＭＳ Ｐゴシック" pitchFamily="-65" charset="-128"/>
        </a:defRPr>
      </a:lvl2pPr>
      <a:lvl3pPr marL="917575" indent="-16668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3pPr>
      <a:lvl4pPr marL="1255713"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4pPr>
      <a:lvl5pPr marL="1593850"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5pPr>
      <a:lvl6pPr marL="20510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6pPr>
      <a:lvl7pPr marL="25082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7pPr>
      <a:lvl8pPr marL="29654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8pPr>
      <a:lvl9pPr marL="34226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hyperlink" Target="https://doi.org/10.3847/1538-4357/ab5585"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doi.org/10.3847/1538-4357/ab5585" TargetMode="External"/><Relationship Id="rId5" Type="http://schemas.openxmlformats.org/officeDocument/2006/relationships/image" Target="../media/image1.png"/><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idx="4294967295"/>
          </p:nvPr>
        </p:nvSpPr>
        <p:spPr>
          <a:xfrm>
            <a:off x="2590800" y="228600"/>
            <a:ext cx="6140450" cy="606425"/>
          </a:xfrm>
        </p:spPr>
        <p:txBody>
          <a:bodyPr/>
          <a:lstStyle/>
          <a:p>
            <a:pPr eaLnBrk="1" hangingPunct="1"/>
            <a:r>
              <a:rPr lang="en-US" altLang="en-US" sz="2400" dirty="0">
                <a:solidFill>
                  <a:schemeClr val="tx1"/>
                </a:solidFill>
                <a:ea typeface="ＭＳ Ｐゴシック" pitchFamily="-106" charset="-128"/>
              </a:rPr>
              <a:t>A Quasar/Galaxy Merger at z=6.2</a:t>
            </a:r>
            <a:br>
              <a:rPr lang="en-US" altLang="en-US" sz="2400" dirty="0">
                <a:solidFill>
                  <a:schemeClr val="tx1"/>
                </a:solidFill>
                <a:ea typeface="ＭＳ Ｐゴシック" pitchFamily="-106" charset="-128"/>
              </a:rPr>
            </a:br>
            <a:r>
              <a:rPr lang="en-US" altLang="en-US" sz="1800" dirty="0">
                <a:solidFill>
                  <a:schemeClr val="tx1"/>
                </a:solidFill>
                <a:ea typeface="ＭＳ Ｐゴシック" pitchFamily="-106" charset="-128"/>
              </a:rPr>
              <a:t>Thomas Connor</a:t>
            </a:r>
          </a:p>
        </p:txBody>
      </p:sp>
      <p:sp>
        <p:nvSpPr>
          <p:cNvPr id="3075" name="Text Box 7"/>
          <p:cNvSpPr txBox="1">
            <a:spLocks noChangeArrowheads="1"/>
          </p:cNvSpPr>
          <p:nvPr/>
        </p:nvSpPr>
        <p:spPr bwMode="auto">
          <a:xfrm>
            <a:off x="4495800" y="1313795"/>
            <a:ext cx="4664965" cy="4485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spcBef>
                <a:spcPct val="50000"/>
              </a:spcBef>
            </a:pPr>
            <a:r>
              <a:rPr lang="en-US" altLang="en-US" sz="1600" b="1" dirty="0">
                <a:solidFill>
                  <a:srgbClr val="0000FF"/>
                </a:solidFill>
              </a:rPr>
              <a:t>Science Question: </a:t>
            </a:r>
            <a:r>
              <a:rPr lang="en-US" altLang="en-US" sz="1600" dirty="0"/>
              <a:t> 		          How do galaxies form and evolve?                    Do their central central black holes merge  together during galactic collisions?</a:t>
            </a:r>
          </a:p>
          <a:p>
            <a:pPr>
              <a:spcBef>
                <a:spcPct val="50000"/>
              </a:spcBef>
            </a:pPr>
            <a:endParaRPr lang="en-US" altLang="en-US" sz="100" dirty="0"/>
          </a:p>
          <a:p>
            <a:pPr>
              <a:spcBef>
                <a:spcPct val="50000"/>
              </a:spcBef>
            </a:pPr>
            <a:r>
              <a:rPr lang="en-US" altLang="en-US" sz="1600" b="1" dirty="0">
                <a:solidFill>
                  <a:srgbClr val="0000FF"/>
                </a:solidFill>
              </a:rPr>
              <a:t>Data &amp; Results:</a:t>
            </a:r>
            <a:r>
              <a:rPr lang="en-US" altLang="en-US" sz="1600" dirty="0">
                <a:solidFill>
                  <a:srgbClr val="0000FF"/>
                </a:solidFill>
              </a:rPr>
              <a:t>  		                   </a:t>
            </a:r>
            <a:r>
              <a:rPr lang="en-US" altLang="en-US" sz="1600" i="1" dirty="0"/>
              <a:t>Chandra </a:t>
            </a:r>
            <a:r>
              <a:rPr lang="en-US" altLang="en-US" sz="1600" dirty="0"/>
              <a:t>observations of </a:t>
            </a:r>
            <a:r>
              <a:rPr lang="en-US" altLang="en-US" sz="1400" dirty="0"/>
              <a:t>PSO J308.0416−21.2339 </a:t>
            </a:r>
            <a:r>
              <a:rPr lang="en-US" altLang="en-US" sz="1600" dirty="0"/>
              <a:t>– a distant quasar seen in the first billion years of the universe – reveal two X-ray sources.  The emission likely comes from the active nuclei of two young galaxies merging in the early universe.</a:t>
            </a:r>
          </a:p>
          <a:p>
            <a:pPr>
              <a:spcBef>
                <a:spcPct val="50000"/>
              </a:spcBef>
            </a:pPr>
            <a:endParaRPr lang="en-US" altLang="en-US" sz="100" b="1" dirty="0">
              <a:solidFill>
                <a:srgbClr val="0000FF"/>
              </a:solidFill>
            </a:endParaRPr>
          </a:p>
          <a:p>
            <a:pPr>
              <a:spcBef>
                <a:spcPct val="50000"/>
              </a:spcBef>
            </a:pPr>
            <a:r>
              <a:rPr lang="en-US" altLang="en-US" sz="1600" b="1" dirty="0">
                <a:solidFill>
                  <a:srgbClr val="0000FF"/>
                </a:solidFill>
              </a:rPr>
              <a:t>Significance: 			         </a:t>
            </a:r>
            <a:r>
              <a:rPr lang="en-US" altLang="en-US" sz="1600" dirty="0"/>
              <a:t>This is the first time that X-ray emission has  been detected from neighboring galaxies at    high redshift, providing evidence for a pair of young merging galaxies that both have massive      black holes in their centers.</a:t>
            </a:r>
          </a:p>
        </p:txBody>
      </p:sp>
      <p:sp>
        <p:nvSpPr>
          <p:cNvPr id="3076" name="Text Box 8"/>
          <p:cNvSpPr txBox="1">
            <a:spLocks noChangeArrowheads="1"/>
          </p:cNvSpPr>
          <p:nvPr/>
        </p:nvSpPr>
        <p:spPr bwMode="auto">
          <a:xfrm>
            <a:off x="242870" y="5920770"/>
            <a:ext cx="371953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900" b="1" dirty="0">
                <a:solidFill>
                  <a:srgbClr val="003399"/>
                </a:solidFill>
              </a:rPr>
              <a:t>Connor, T., </a:t>
            </a:r>
            <a:r>
              <a:rPr lang="en-US" altLang="en-US" sz="900" b="1" dirty="0" err="1">
                <a:solidFill>
                  <a:srgbClr val="003399"/>
                </a:solidFill>
              </a:rPr>
              <a:t>Bañados</a:t>
            </a:r>
            <a:r>
              <a:rPr lang="en-US" altLang="en-US" sz="900" b="1" dirty="0">
                <a:solidFill>
                  <a:srgbClr val="003399"/>
                </a:solidFill>
              </a:rPr>
              <a:t>, E., Stern, D., et al. (2019), ApJ 887, 171</a:t>
            </a:r>
          </a:p>
          <a:p>
            <a:r>
              <a:rPr lang="en-US" sz="900" b="1" dirty="0">
                <a:solidFill>
                  <a:srgbClr val="003399"/>
                </a:solidFill>
                <a:hlinkClick r:id="rId4">
                  <a:extLst>
                    <a:ext uri="{A12FA001-AC4F-418D-AE19-62706E023703}">
                      <ahyp:hlinkClr xmlns:ahyp="http://schemas.microsoft.com/office/drawing/2018/hyperlinkcolor" val="tx"/>
                    </a:ext>
                  </a:extLst>
                </a:hlinkClick>
              </a:rPr>
              <a:t>https://doi.org/10.3847/1538-4357/ab5585</a:t>
            </a:r>
            <a:endParaRPr lang="en-US" sz="900" b="1" dirty="0">
              <a:solidFill>
                <a:srgbClr val="003399"/>
              </a:solidFill>
            </a:endParaRPr>
          </a:p>
          <a:p>
            <a:r>
              <a:rPr lang="en-US" sz="900" b="1" dirty="0">
                <a:solidFill>
                  <a:srgbClr val="003399"/>
                </a:solidFill>
              </a:rPr>
              <a:t>This work was supported by </a:t>
            </a:r>
            <a:r>
              <a:rPr lang="en-US" sz="900" b="1" dirty="0" err="1">
                <a:solidFill>
                  <a:srgbClr val="003399"/>
                </a:solidFill>
              </a:rPr>
              <a:t>STScI</a:t>
            </a:r>
            <a:r>
              <a:rPr lang="en-US" sz="900" b="1" dirty="0">
                <a:solidFill>
                  <a:srgbClr val="003399"/>
                </a:solidFill>
              </a:rPr>
              <a:t>/NASA award HST-GO-15198.</a:t>
            </a:r>
          </a:p>
          <a:p>
            <a:r>
              <a:rPr lang="en-US" altLang="en-US" sz="900" b="1" dirty="0">
                <a:solidFill>
                  <a:srgbClr val="003399"/>
                </a:solidFill>
              </a:rPr>
              <a:t>Use of data from the Chandra X-Ray Observatory and the Hubble Space Telescope is acknowledged.</a:t>
            </a:r>
          </a:p>
        </p:txBody>
      </p:sp>
      <p:sp>
        <p:nvSpPr>
          <p:cNvPr id="7" name="Text Box 8"/>
          <p:cNvSpPr txBox="1">
            <a:spLocks noChangeArrowheads="1"/>
          </p:cNvSpPr>
          <p:nvPr/>
        </p:nvSpPr>
        <p:spPr bwMode="auto">
          <a:xfrm>
            <a:off x="437988" y="3965027"/>
            <a:ext cx="3905412"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1400" b="1" dirty="0">
                <a:solidFill>
                  <a:srgbClr val="003399"/>
                </a:solidFill>
              </a:rPr>
              <a:t>NASA’s Chandra X-Ray Observatory detects X-ray emission from two galaxies merging in the early universe.  The companion to the right of the central target, however, is only detected at higher energies (right panel), suggesting that the emitting source is highly obscured by dust.</a:t>
            </a:r>
          </a:p>
        </p:txBody>
      </p:sp>
      <p:graphicFrame>
        <p:nvGraphicFramePr>
          <p:cNvPr id="9" name="Object 20"/>
          <p:cNvGraphicFramePr>
            <a:graphicFrameLocks noChangeAspect="1"/>
          </p:cNvGraphicFramePr>
          <p:nvPr>
            <p:extLst>
              <p:ext uri="{D42A27DB-BD31-4B8C-83A1-F6EECF244321}">
                <p14:modId xmlns:p14="http://schemas.microsoft.com/office/powerpoint/2010/main" val="2539429089"/>
              </p:ext>
            </p:extLst>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spid="_x0000_s1133" name="Photo Editor Photo" r:id="rId5" imgW="1523810" imgH="1380952" progId="">
                  <p:embed/>
                </p:oleObj>
              </mc:Choice>
              <mc:Fallback>
                <p:oleObj name="Photo Editor Photo" r:id="rId5" imgW="1523810" imgH="1380952"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 name="Rectangle 3"/>
          <p:cNvSpPr>
            <a:spLocks noChangeArrowheads="1"/>
          </p:cNvSpPr>
          <p:nvPr/>
        </p:nvSpPr>
        <p:spPr bwMode="auto">
          <a:xfrm>
            <a:off x="815914" y="237062"/>
            <a:ext cx="2324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sp>
        <p:nvSpPr>
          <p:cNvPr id="3" name="TextBox 2">
            <a:extLst>
              <a:ext uri="{FF2B5EF4-FFF2-40B4-BE49-F238E27FC236}">
                <a16:creationId xmlns:a16="http://schemas.microsoft.com/office/drawing/2014/main" id="{D59754EA-CA09-9F4A-9945-4B7156BC7FCC}"/>
              </a:ext>
            </a:extLst>
          </p:cNvPr>
          <p:cNvSpPr txBox="1"/>
          <p:nvPr/>
        </p:nvSpPr>
        <p:spPr>
          <a:xfrm>
            <a:off x="637567" y="3735008"/>
            <a:ext cx="3635932" cy="230832"/>
          </a:xfrm>
          <a:prstGeom prst="rect">
            <a:avLst/>
          </a:prstGeom>
          <a:noFill/>
        </p:spPr>
        <p:txBody>
          <a:bodyPr wrap="none" rtlCol="0">
            <a:spAutoFit/>
          </a:bodyPr>
          <a:lstStyle/>
          <a:p>
            <a:r>
              <a:rPr lang="en-US" sz="900" dirty="0"/>
              <a:t>Reproduced with permission from the Astrophysical Journal, © AAS</a:t>
            </a:r>
          </a:p>
        </p:txBody>
      </p:sp>
      <p:pic>
        <p:nvPicPr>
          <p:cNvPr id="5" name="Picture 4">
            <a:extLst>
              <a:ext uri="{FF2B5EF4-FFF2-40B4-BE49-F238E27FC236}">
                <a16:creationId xmlns:a16="http://schemas.microsoft.com/office/drawing/2014/main" id="{768DE6AD-1DE0-AF41-962A-185A0CC103C1}"/>
              </a:ext>
            </a:extLst>
          </p:cNvPr>
          <p:cNvPicPr>
            <a:picLocks noChangeAspect="1"/>
          </p:cNvPicPr>
          <p:nvPr/>
        </p:nvPicPr>
        <p:blipFill>
          <a:blip r:embed="rId7"/>
          <a:stretch>
            <a:fillRect/>
          </a:stretch>
        </p:blipFill>
        <p:spPr>
          <a:xfrm>
            <a:off x="70015" y="1610171"/>
            <a:ext cx="4283804" cy="2133600"/>
          </a:xfrm>
          <a:prstGeom prst="rect">
            <a:avLst/>
          </a:prstGeom>
        </p:spPr>
      </p:pic>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0"/>
          <p:cNvGraphicFramePr>
            <a:graphicFrameLocks noChangeAspect="1"/>
          </p:cNvGraphicFramePr>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spid="_x0000_s2117" name="Photo Editor Photo" r:id="rId4" imgW="1523810" imgH="1380952" progId="">
                  <p:embed/>
                </p:oleObj>
              </mc:Choice>
              <mc:Fallback>
                <p:oleObj name="Photo Editor Photo" r:id="rId4" imgW="1523810" imgH="1380952"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 name="Rectangle 3"/>
          <p:cNvSpPr>
            <a:spLocks noChangeArrowheads="1"/>
          </p:cNvSpPr>
          <p:nvPr/>
        </p:nvSpPr>
        <p:spPr bwMode="auto">
          <a:xfrm>
            <a:off x="762000" y="221396"/>
            <a:ext cx="2324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sp>
        <p:nvSpPr>
          <p:cNvPr id="5" name="TextBox 4"/>
          <p:cNvSpPr txBox="1"/>
          <p:nvPr/>
        </p:nvSpPr>
        <p:spPr>
          <a:xfrm>
            <a:off x="152400" y="1119694"/>
            <a:ext cx="7924800" cy="4493538"/>
          </a:xfrm>
          <a:prstGeom prst="rect">
            <a:avLst/>
          </a:prstGeom>
          <a:noFill/>
        </p:spPr>
        <p:txBody>
          <a:bodyPr wrap="square" rtlCol="0">
            <a:spAutoFit/>
          </a:bodyPr>
          <a:lstStyle/>
          <a:p>
            <a:r>
              <a:rPr lang="en-US" sz="1100" b="1" dirty="0">
                <a:latin typeface="Arial"/>
                <a:cs typeface="Arial"/>
              </a:rPr>
              <a:t>Contact:</a:t>
            </a:r>
            <a:r>
              <a:rPr lang="en-US" sz="1100" dirty="0">
                <a:latin typeface="Arial Unicode MS"/>
                <a:cs typeface="Arial Unicode MS"/>
              </a:rPr>
              <a:t> </a:t>
            </a:r>
          </a:p>
          <a:p>
            <a:r>
              <a:rPr lang="en-US" sz="1100" dirty="0">
                <a:latin typeface="Arial Unicode MS"/>
                <a:cs typeface="Arial Unicode MS"/>
              </a:rPr>
              <a:t>    Thomas Connor </a:t>
            </a:r>
          </a:p>
          <a:p>
            <a:r>
              <a:rPr lang="en-US" sz="1100" dirty="0">
                <a:latin typeface="Arial Unicode MS"/>
                <a:cs typeface="Arial Unicode MS"/>
              </a:rPr>
              <a:t>    NASA Postdoctoral Fellow</a:t>
            </a:r>
          </a:p>
          <a:p>
            <a:r>
              <a:rPr lang="en-US" sz="1100" dirty="0">
                <a:latin typeface="Arial Unicode MS"/>
                <a:cs typeface="Arial Unicode MS"/>
              </a:rPr>
              <a:t>    169-327, Jet Propulsion Laboratory, Pasadena, CA 91109</a:t>
            </a:r>
          </a:p>
          <a:p>
            <a:r>
              <a:rPr lang="en-US" sz="1100" dirty="0">
                <a:latin typeface="Arial Unicode MS"/>
                <a:cs typeface="Arial Unicode MS"/>
              </a:rPr>
              <a:t>    </a:t>
            </a:r>
            <a:r>
              <a:rPr lang="en-US" sz="1100" dirty="0" err="1">
                <a:latin typeface="Arial Unicode MS"/>
                <a:cs typeface="Arial Unicode MS"/>
              </a:rPr>
              <a:t>Thomas.P.Connor@jpl.nasa.gov</a:t>
            </a:r>
            <a:endParaRPr lang="en-US" sz="1100" dirty="0">
              <a:latin typeface="Arial Unicode MS"/>
              <a:cs typeface="Arial Unicode MS"/>
            </a:endParaRPr>
          </a:p>
          <a:p>
            <a:endParaRPr lang="en-US" sz="1100" dirty="0">
              <a:latin typeface="Arial Unicode MS"/>
              <a:cs typeface="Arial Unicode MS"/>
            </a:endParaRPr>
          </a:p>
          <a:p>
            <a:r>
              <a:rPr lang="en-US" sz="1100" b="1" dirty="0">
                <a:latin typeface="Arial"/>
                <a:cs typeface="Arial"/>
              </a:rPr>
              <a:t>Citation:</a:t>
            </a:r>
            <a:r>
              <a:rPr lang="en-US" sz="1100" dirty="0">
                <a:latin typeface="Arial"/>
                <a:cs typeface="Arial"/>
              </a:rPr>
              <a:t>  </a:t>
            </a:r>
          </a:p>
          <a:p>
            <a:r>
              <a:rPr lang="en-US" altLang="en-US" sz="1100" b="1" dirty="0">
                <a:solidFill>
                  <a:srgbClr val="003399"/>
                </a:solidFill>
              </a:rPr>
              <a:t>    “X-Ray Observations of a z ~ 6.2 Quasar/Galaxy Merger”</a:t>
            </a:r>
          </a:p>
          <a:p>
            <a:r>
              <a:rPr lang="en-US" altLang="en-US" sz="1100" b="1" dirty="0">
                <a:solidFill>
                  <a:srgbClr val="003399"/>
                </a:solidFill>
              </a:rPr>
              <a:t>    Connor, T., </a:t>
            </a:r>
            <a:r>
              <a:rPr lang="en-US" altLang="en-US" sz="1100" b="1" dirty="0" err="1">
                <a:solidFill>
                  <a:srgbClr val="003399"/>
                </a:solidFill>
              </a:rPr>
              <a:t>Bañados</a:t>
            </a:r>
            <a:r>
              <a:rPr lang="en-US" altLang="en-US" sz="1100" b="1" dirty="0">
                <a:solidFill>
                  <a:srgbClr val="003399"/>
                </a:solidFill>
              </a:rPr>
              <a:t>, E., Stern, D., et al. (2019), ApJ 887, 171</a:t>
            </a:r>
          </a:p>
          <a:p>
            <a:r>
              <a:rPr lang="en-US" sz="1100" b="1" dirty="0"/>
              <a:t>    </a:t>
            </a:r>
            <a:r>
              <a:rPr lang="en-US" sz="1100" b="1" dirty="0">
                <a:hlinkClick r:id="rId6"/>
              </a:rPr>
              <a:t>https://doi.org/10.3847/1538-4357/ab5585</a:t>
            </a:r>
            <a:endParaRPr lang="en-US" altLang="en-US" sz="1100" b="1" dirty="0">
              <a:solidFill>
                <a:srgbClr val="003399"/>
              </a:solidFill>
            </a:endParaRPr>
          </a:p>
          <a:p>
            <a:endParaRPr lang="en-US" sz="1100" dirty="0">
              <a:latin typeface="Arial Unicode MS"/>
              <a:cs typeface="Arial Unicode MS"/>
            </a:endParaRPr>
          </a:p>
          <a:p>
            <a:r>
              <a:rPr lang="en-US" sz="1100" b="1" dirty="0">
                <a:latin typeface="Arial"/>
                <a:cs typeface="Arial"/>
              </a:rPr>
              <a:t>Data Sources:</a:t>
            </a:r>
            <a:r>
              <a:rPr lang="en-US" sz="1100" dirty="0">
                <a:latin typeface="Arial"/>
                <a:cs typeface="Arial"/>
              </a:rPr>
              <a:t>  </a:t>
            </a:r>
          </a:p>
          <a:p>
            <a:r>
              <a:rPr lang="en-US" sz="1100" i="1" dirty="0">
                <a:latin typeface="Arial Unicode MS"/>
                <a:cs typeface="Arial Unicode MS"/>
              </a:rPr>
              <a:t>    Chandra X-Ray Observatory, Hubble Space Telescope </a:t>
            </a:r>
            <a:r>
              <a:rPr lang="en-US" sz="1100" dirty="0">
                <a:latin typeface="Arial Unicode MS"/>
                <a:cs typeface="Arial Unicode MS"/>
              </a:rPr>
              <a:t>(HST), Atacama Large Millimeter Array (ALMA)</a:t>
            </a:r>
          </a:p>
          <a:p>
            <a:r>
              <a:rPr lang="en-US" sz="1100" dirty="0">
                <a:latin typeface="Arial Unicode MS"/>
                <a:cs typeface="Arial Unicode MS"/>
              </a:rPr>
              <a:t>    HST and ALMA images originally published by </a:t>
            </a:r>
            <a:r>
              <a:rPr lang="en-US" sz="1100" dirty="0" err="1"/>
              <a:t>Decarli</a:t>
            </a:r>
            <a:r>
              <a:rPr lang="en-US" sz="1100" dirty="0"/>
              <a:t>, R., et al. (2019), ApJ 880, 157</a:t>
            </a:r>
          </a:p>
          <a:p>
            <a:endParaRPr lang="en-US" sz="1100" dirty="0">
              <a:latin typeface="Arial Unicode MS"/>
              <a:cs typeface="Arial Unicode MS"/>
            </a:endParaRPr>
          </a:p>
          <a:p>
            <a:r>
              <a:rPr lang="en-US" sz="1100" b="1" dirty="0">
                <a:latin typeface="Arial"/>
                <a:cs typeface="Arial"/>
              </a:rPr>
              <a:t>Technical Description of Figure:</a:t>
            </a:r>
          </a:p>
          <a:p>
            <a:r>
              <a:rPr lang="en-US" altLang="en-US" sz="1100" i="1" dirty="0"/>
              <a:t>    Chandra </a:t>
            </a:r>
            <a:r>
              <a:rPr lang="en-US" altLang="en-US" sz="1100" dirty="0"/>
              <a:t>X-ray observations of PSO J308.0416−21.2339 (black squares) are overlaid on top of a </a:t>
            </a:r>
            <a:r>
              <a:rPr lang="en-US" altLang="en-US" sz="1100" i="1" dirty="0"/>
              <a:t>Hubble</a:t>
            </a:r>
            <a:r>
              <a:rPr lang="en-US" altLang="en-US" sz="1100" dirty="0"/>
              <a:t> ultraviolet (UV) image (blue contours) and ALMA radio image (brown contours).  A faint X-ray source is seen to the right of the quasar, coincident with a previously reported UV knot.  This X-ray emission to the right of the central source is only detected with harder X-rays (right panel), suggesting that the emission is highly obscured by dust.</a:t>
            </a:r>
          </a:p>
          <a:p>
            <a:endParaRPr lang="en-US" sz="1100" b="1" dirty="0">
              <a:latin typeface="Arial Unicode MS"/>
              <a:cs typeface="Arial Unicode MS"/>
            </a:endParaRPr>
          </a:p>
          <a:p>
            <a:r>
              <a:rPr lang="en-US" sz="1100" b="1" dirty="0">
                <a:latin typeface="Arial"/>
                <a:cs typeface="Arial"/>
              </a:rPr>
              <a:t>Scientific significance, societal relevance, and relationships to future missions:  </a:t>
            </a:r>
            <a:endParaRPr lang="en-US" sz="1100" dirty="0">
              <a:latin typeface="Arial"/>
              <a:cs typeface="Arial"/>
            </a:endParaRPr>
          </a:p>
          <a:p>
            <a:r>
              <a:rPr lang="en-US" altLang="en-US" sz="1100" dirty="0"/>
              <a:t>    This is the first time that X-ray emission has been detected from neighboring galaxies at high redshift, providing evidence for young merging galaxies that both have massive black holes in their centers.  More than 40 hours of </a:t>
            </a:r>
            <a:r>
              <a:rPr lang="en-US" altLang="en-US" sz="1100" i="1" dirty="0"/>
              <a:t>Chandra</a:t>
            </a:r>
            <a:r>
              <a:rPr lang="en-US" altLang="en-US" sz="1100" dirty="0"/>
              <a:t> time were required to make this detection; future missions with greater collecting area and/or resolution (e.g. Lynx or Athena) are needed to further advance our understanding of the earliest quasars.</a:t>
            </a:r>
            <a:endParaRPr lang="en-US" sz="1100" dirty="0">
              <a:latin typeface="Arial"/>
              <a:cs typeface="Arial"/>
            </a:endParaRPr>
          </a:p>
        </p:txBody>
      </p:sp>
    </p:spTree>
    <p:extLst>
      <p:ext uri="{BB962C8B-B14F-4D97-AF65-F5344CB8AC3E}">
        <p14:creationId xmlns:p14="http://schemas.microsoft.com/office/powerpoint/2010/main" val="160470047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theme/theme1.xml><?xml version="1.0" encoding="utf-8"?>
<a:theme xmlns:a="http://schemas.openxmlformats.org/drawingml/2006/main" name="1_Blank">
  <a:themeElements>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fontScheme name="1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lnDef>
  </a:objectDefaults>
  <a:extraClrSchemeLst>
    <a:extraClrScheme>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10006</TotalTime>
  <Words>597</Words>
  <Application>Microsoft Macintosh PowerPoint</Application>
  <PresentationFormat>On-screen Show (4:3)</PresentationFormat>
  <Paragraphs>42</Paragraphs>
  <Slides>2</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9" baseType="lpstr">
      <vt:lpstr>Arial Unicode MS</vt:lpstr>
      <vt:lpstr>Arial</vt:lpstr>
      <vt:lpstr>Helvetica</vt:lpstr>
      <vt:lpstr>Times</vt:lpstr>
      <vt:lpstr>Wingdings</vt:lpstr>
      <vt:lpstr>1_Blank</vt:lpstr>
      <vt:lpstr>Photo Editor Photo</vt:lpstr>
      <vt:lpstr>A Quasar/Galaxy Merger at z=6.2 Thomas Connor</vt:lpstr>
      <vt:lpstr>PowerPoint Presentation</vt:lpstr>
    </vt:vector>
  </TitlesOfParts>
  <Company>NASA HQ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NASA HQ</dc:creator>
  <cp:lastModifiedBy>GB</cp:lastModifiedBy>
  <cp:revision>363</cp:revision>
  <cp:lastPrinted>2019-10-24T18:42:05Z</cp:lastPrinted>
  <dcterms:created xsi:type="dcterms:W3CDTF">2008-11-10T22:26:59Z</dcterms:created>
  <dcterms:modified xsi:type="dcterms:W3CDTF">2020-03-11T19:24:47Z</dcterms:modified>
</cp:coreProperties>
</file>