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4"/>
  </p:notesMasterIdLst>
  <p:handoutMasterIdLst>
    <p:handoutMasterId r:id="rId5"/>
  </p:handoutMasterIdLst>
  <p:sldIdLst>
    <p:sldId id="536" r:id="rId2"/>
    <p:sldId id="53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FF"/>
    <a:srgbClr val="FF0552"/>
    <a:srgbClr val="FF9900"/>
    <a:srgbClr val="FF125D"/>
    <a:srgbClr val="C0B37A"/>
    <a:srgbClr val="0066FF"/>
    <a:srgbClr val="F0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5"/>
    <p:restoredTop sz="96405"/>
  </p:normalViewPr>
  <p:slideViewPr>
    <p:cSldViewPr>
      <p:cViewPr varScale="1">
        <p:scale>
          <a:sx n="181" d="100"/>
          <a:sy n="181" d="100"/>
        </p:scale>
        <p:origin x="5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46C475-8A35-415A-9CA4-2A19E95FA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13BC90-0074-43EE-BB9C-DD96ADFE8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6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0"/>
              </a:spcBef>
            </a:pPr>
            <a:fld id="{B101207D-5BDA-4BED-8240-D3FC29C8C655}" type="slidenum">
              <a:rPr lang="en-US" altLang="en-US" smtClean="0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0"/>
              </a:spcBef>
            </a:pPr>
            <a:fld id="{DB0EE1A8-34CE-4F32-BF25-9D4E96A7F8DF}" type="slidenum">
              <a:rPr lang="en-US" altLang="en-US">
                <a:latin typeface="Arial" charset="0"/>
              </a:rPr>
              <a:pPr algn="r"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-106" charset="0"/>
                <a:ea typeface="ＭＳ Ｐゴシック" pitchFamily="-106" charset="-128"/>
              </a:rPr>
              <a:t>You may add comments here to clarify </a:t>
            </a:r>
            <a:r>
              <a:rPr lang="en-US" altLang="en-US">
                <a:latin typeface="Times" pitchFamily="-106" charset="0"/>
                <a:ea typeface="ＭＳ Ｐゴシック" pitchFamily="-106" charset="-128"/>
              </a:rPr>
              <a:t>the work</a:t>
            </a:r>
            <a:r>
              <a:rPr lang="en-US" altLang="en-US" baseline="0">
                <a:latin typeface="Times" pitchFamily="-106" charset="0"/>
                <a:ea typeface="ＭＳ Ｐゴシック" pitchFamily="-106" charset="-128"/>
              </a:rPr>
              <a:t> or the results.</a:t>
            </a:r>
            <a:endParaRPr lang="en-US" altLang="en-US">
              <a:latin typeface="Times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54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3BC90-0074-43EE-BB9C-DD96ADFE8C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0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8852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87650" y="3175"/>
            <a:ext cx="61404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/>
          </a:p>
        </p:txBody>
      </p:sp>
      <p:sp>
        <p:nvSpPr>
          <p:cNvPr id="1030" name="Rectangle 6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8932863" y="0"/>
            <a:ext cx="211137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627063" y="6259513"/>
            <a:ext cx="190500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/>
            <a:endParaRPr lang="en-US" altLang="en-US" sz="1400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>
            <a:off x="65088" y="914400"/>
            <a:ext cx="901858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ransition>
    <p:wipe dir="d"/>
  </p:transition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-106" charset="2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hyperlink" Target="https://doi.org/10.3847/1538-3881/ac67e6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3847/1538-4357/ab5585" TargetMode="External"/><Relationship Id="rId5" Type="http://schemas.openxmlformats.org/officeDocument/2006/relationships/hyperlink" Target="https://doi.org/10.1093/mnras/staa1007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F6BDC03-A7BC-FB1A-3997-2E2CAC42AFE6}"/>
              </a:ext>
            </a:extLst>
          </p:cNvPr>
          <p:cNvGrpSpPr/>
          <p:nvPr/>
        </p:nvGrpSpPr>
        <p:grpSpPr>
          <a:xfrm>
            <a:off x="80901" y="1116639"/>
            <a:ext cx="4490356" cy="2540961"/>
            <a:chOff x="1397000" y="3352798"/>
            <a:chExt cx="6442675" cy="3403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533D4F9-028A-161D-93D7-7B91EE3DA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000" y="3352798"/>
              <a:ext cx="3247711" cy="3403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BC3143-3308-A06E-4DBE-3E4BE97F8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1965" y="3352799"/>
              <a:ext cx="3247710" cy="3403600"/>
            </a:xfrm>
            <a:prstGeom prst="rect">
              <a:avLst/>
            </a:prstGeom>
          </p:spPr>
        </p:pic>
      </p:grpSp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66894" y="140136"/>
            <a:ext cx="6140450" cy="606425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ea typeface="ＭＳ Ｐゴシック" pitchFamily="-106" charset="-128"/>
              </a:rPr>
              <a:t>Stellar Activity Signatures in Radial Velocity Data</a:t>
            </a:r>
            <a:br>
              <a:rPr lang="en-US" altLang="en-US" sz="2400" dirty="0">
                <a:solidFill>
                  <a:schemeClr val="tx1"/>
                </a:solidFill>
                <a:ea typeface="ＭＳ Ｐゴシック" pitchFamily="-106" charset="-128"/>
              </a:rPr>
            </a:br>
            <a:r>
              <a:rPr lang="en-US" altLang="en-US" sz="1800" dirty="0">
                <a:solidFill>
                  <a:schemeClr val="tx1"/>
                </a:solidFill>
                <a:ea typeface="ＭＳ Ｐゴシック" pitchFamily="-106" charset="-128"/>
              </a:rPr>
              <a:t>Ervin, Halverson, Burrows, et al.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659644" y="1023998"/>
            <a:ext cx="449035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</a:rPr>
              <a:t>Science Questions: </a:t>
            </a:r>
            <a:r>
              <a:rPr lang="en-US" altLang="en-US" sz="1400" dirty="0"/>
              <a:t>		                          How can the Sun be used to better understand stellar activity, which is currently limiting our ability to detect Earth-like planets using the radial velocity (RV) technique?  Do high-resolution images of the Sun  offer an opportunity to better recognize and thereby mitigate specific effects of stellar activity?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</a:rPr>
              <a:t>Data &amp; Results:</a:t>
            </a:r>
            <a:r>
              <a:rPr lang="en-US" altLang="en-US" sz="1400" dirty="0">
                <a:solidFill>
                  <a:srgbClr val="0000FF"/>
                </a:solidFill>
              </a:rPr>
              <a:t> </a:t>
            </a:r>
            <a:r>
              <a:rPr lang="en-US" altLang="en-US" sz="1400" dirty="0"/>
              <a:t>		                        Solar Dynamics Observatory (SDO) images were compared against spectra from the ground-based NEID instrument.  An automated analysis pipeline  was developed to quantify Solar activity over time using SDO images, allowing for a comparison of various activity metrics against ground-based RVs. Using a basic detrending with magnetic field variability improved the NEID RV scatter by 20%.</a:t>
            </a:r>
          </a:p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0000FF"/>
                </a:solidFill>
              </a:rPr>
              <a:t>Significance: 	</a:t>
            </a:r>
            <a:r>
              <a:rPr lang="en-US" altLang="en-US" sz="1400" dirty="0"/>
              <a:t>		        The developed software to compare SDO images   with ground-based RVs is now publicly available,      providing a valuable community tool for improving    our understanding of stellar activity in Sun-like stars.  While the basic detrending method demonstrated  here reduced the variations in radial velocity by ~20%, additional improvement is still needed to detect   Earth-like planets around Sun-like stars. 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69368" y="6304786"/>
            <a:ext cx="4174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alt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Ervin, Halverson, Burrows, et al. (2022), AJ 163, 272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</a:t>
            </a:r>
            <a:r>
              <a:rPr lang="en-US" sz="900" b="1" dirty="0">
                <a:hlinkClick r:id="rId5"/>
              </a:rPr>
              <a:t>10.3847/1538-3881/ac67e6</a:t>
            </a:r>
            <a:endParaRPr lang="en-US" sz="900" b="1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1768" y="3998030"/>
            <a:ext cx="402163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r>
              <a:rPr lang="en-US" altLang="en-US" sz="1400" b="1" dirty="0">
                <a:solidFill>
                  <a:srgbClr val="003399"/>
                </a:solidFill>
              </a:rPr>
              <a:t>Unlike more distant stars, the disk of the Sun is easily resolved both in continuum light (left) and with spectra, which provide a map of radial velocity variations across the surface (right).  Integrating the light allows for a direct comparison with point-like stellar observations, providing insight into patterns of stellar activity, e.g. those driven by the sunspot group seen above.</a:t>
            </a:r>
          </a:p>
        </p:txBody>
      </p:sp>
      <p:graphicFrame>
        <p:nvGraphicFramePr>
          <p:cNvPr id="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29089"/>
              </p:ext>
            </p:extLst>
          </p:nvPr>
        </p:nvGraphicFramePr>
        <p:xfrm>
          <a:off x="80901" y="124619"/>
          <a:ext cx="7350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523810" imgH="1380952" progId="">
                  <p:embed/>
                </p:oleObj>
              </mc:Choice>
              <mc:Fallback>
                <p:oleObj name="Photo Editor Photo" r:id="rId6" imgW="1523810" imgH="1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01" y="124619"/>
                        <a:ext cx="7350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9754EA-CA09-9F4A-9945-4B7156BC7FCC}"/>
              </a:ext>
            </a:extLst>
          </p:cNvPr>
          <p:cNvSpPr txBox="1"/>
          <p:nvPr/>
        </p:nvSpPr>
        <p:spPr>
          <a:xfrm>
            <a:off x="1103576" y="3652360"/>
            <a:ext cx="24817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Reproduced with permission from AAS, ©CC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89165F7-9A06-774C-86AC-D64CABD21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1396"/>
            <a:ext cx="23241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800" dirty="0">
                <a:solidFill>
                  <a:schemeClr val="accent2"/>
                </a:solidFill>
                <a:latin typeface="Helvetica" pitchFamily="1" charset="0"/>
              </a:rPr>
              <a:t>National Aeronautics and Space Administration</a:t>
            </a:r>
          </a:p>
          <a:p>
            <a:pPr>
              <a:defRPr/>
            </a:pPr>
            <a:r>
              <a:rPr lang="en-US" altLang="en-US" sz="800" b="1" dirty="0">
                <a:solidFill>
                  <a:schemeClr val="accent2"/>
                </a:solidFill>
                <a:latin typeface="Helvetica" pitchFamily="1" charset="0"/>
              </a:rPr>
              <a:t>Jet Propulsion Laboratory</a:t>
            </a:r>
          </a:p>
          <a:p>
            <a:pPr>
              <a:defRPr/>
            </a:pPr>
            <a:r>
              <a:rPr lang="en-US" altLang="en-US" sz="800" b="1" dirty="0">
                <a:solidFill>
                  <a:schemeClr val="accent2"/>
                </a:solidFill>
                <a:latin typeface="Helvetica" pitchFamily="1" charset="0"/>
              </a:rPr>
              <a:t>California Institute of Technology</a:t>
            </a:r>
            <a:endParaRPr lang="en-US" altLang="en-US" sz="800" b="1" dirty="0">
              <a:latin typeface="Helvetica" pitchFamily="1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80901" y="124619"/>
          <a:ext cx="7350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523810" imgH="1380952" progId="">
                  <p:embed/>
                </p:oleObj>
              </mc:Choice>
              <mc:Fallback>
                <p:oleObj name="Photo Editor Photo" r:id="rId3" imgW="1523810" imgH="13809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01" y="124619"/>
                        <a:ext cx="7350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0" y="221396"/>
            <a:ext cx="23241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800" dirty="0">
                <a:solidFill>
                  <a:schemeClr val="accent2"/>
                </a:solidFill>
                <a:latin typeface="Helvetica" pitchFamily="1" charset="0"/>
              </a:rPr>
              <a:t>National Aeronautics and Space Administration</a:t>
            </a:r>
          </a:p>
          <a:p>
            <a:pPr>
              <a:defRPr/>
            </a:pPr>
            <a:r>
              <a:rPr lang="en-US" altLang="en-US" sz="800" b="1" dirty="0">
                <a:solidFill>
                  <a:schemeClr val="accent2"/>
                </a:solidFill>
                <a:latin typeface="Helvetica" pitchFamily="1" charset="0"/>
              </a:rPr>
              <a:t>Jet Propulsion Laboratory</a:t>
            </a:r>
          </a:p>
          <a:p>
            <a:pPr>
              <a:defRPr/>
            </a:pPr>
            <a:r>
              <a:rPr lang="en-US" altLang="en-US" sz="800" b="1" dirty="0">
                <a:solidFill>
                  <a:schemeClr val="accent2"/>
                </a:solidFill>
                <a:latin typeface="Helvetica" pitchFamily="1" charset="0"/>
              </a:rPr>
              <a:t>California Institute of Technology</a:t>
            </a:r>
            <a:endParaRPr lang="en-US" altLang="en-US" sz="800" b="1" dirty="0">
              <a:latin typeface="Helvetica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95894"/>
            <a:ext cx="8305800" cy="535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Dr. Samuel Halverson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Optical Engineer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321-123, Jet Propulsion Laboratory, Pasadena, CA 91109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Samuel.Halverson@jpl.nasa.gov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https://orcid.org/0000-0003-1312-9391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Citation: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altLang="en-US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“</a:t>
            </a:r>
            <a:r>
              <a:rPr lang="en-US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Space-based Data from the Nearest Solar-type Star </a:t>
            </a:r>
          </a:p>
          <a:p>
            <a:r>
              <a:rPr lang="en-US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to Better Understand Stellar Activity Signatures in Radial Velocity Data</a:t>
            </a:r>
            <a:r>
              <a:rPr lang="en-US" altLang="en-US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altLang="en-US" sz="11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Ervin, T., Halverson, S., Burrows, A., Murphy, N., et al. (2022), Astronomical Journal 163, 272</a:t>
            </a: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</a:t>
            </a:r>
            <a:r>
              <a:rPr lang="en-US" sz="1100" b="1" dirty="0">
                <a:hlinkClick r:id="rId6"/>
              </a:rPr>
              <a:t>10.3847/1538-3881/ac67e6</a:t>
            </a:r>
            <a:endParaRPr lang="en-US" altLang="en-US" sz="1100" b="1" dirty="0">
              <a:solidFill>
                <a:srgbClr val="003399"/>
              </a:solidFill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Data Sources: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NN-explore Exoplanet Investigation with Doppler spectroscopy (NEID) on the WIYN 3.5m telescope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Helioseismic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and Magnetic Images (HMI) on the Solar Dynamics Observatory (SDO)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Kitt Peak National Observatory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National Optical Astronomy Observatory (NOAO)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Technical Description of Figure:</a:t>
            </a:r>
          </a:p>
          <a:p>
            <a:r>
              <a:rPr lang="en-US" altLang="en-US" sz="1100" b="1" dirty="0">
                <a:solidFill>
                  <a:srgbClr val="003399"/>
                </a:solidFill>
              </a:rPr>
              <a:t>    </a:t>
            </a:r>
            <a:r>
              <a:rPr lang="en-US" altLang="en-US" sz="1100" dirty="0"/>
              <a:t>SDO/HMI image of the Sun in continuum (left panel) and in radial velocity (right panel), with both showing a sunspot group             in the southern hemisphere.  Additional images of magnetic flux (not shown) are correlated against the radial velocity signal.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Scientific significance, societal relevance, and relationships to future missions: 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  A fully-automated, openly-distributed Solar analysis pipeline (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solaster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 was produced to derive complimentary data products for ground-based radial velocity measurements of the Sun.  </a:t>
            </a:r>
            <a:r>
              <a:rPr lang="en-US" sz="1100" dirty="0"/>
              <a:t>Ongoing efforts with the NEID instrument will further improve the modeling methodology and improve our overall understanding of how stellar activity affects ground-based radial velocity measurements.    </a:t>
            </a:r>
          </a:p>
          <a:p>
            <a:r>
              <a:rPr lang="en-US" altLang="en-US" sz="1100" dirty="0"/>
              <a:t>    While the detrending method developed here was able to reduce the variations in radial velocity down to ~60 cm/s, </a:t>
            </a:r>
          </a:p>
          <a:p>
            <a:r>
              <a:rPr lang="en-US" altLang="en-US" sz="1100" dirty="0"/>
              <a:t>additional improvement is still needed to detect Earth-like planets around Sun-like stars (~10 cm/s).  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7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1_Blank">
  <a:themeElements>
    <a:clrScheme name="1_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3399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12856</TotalTime>
  <Words>666</Words>
  <Application>Microsoft Macintosh PowerPoint</Application>
  <PresentationFormat>On-screen Show (4:3)</PresentationFormat>
  <Paragraphs>44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Helvetica</vt:lpstr>
      <vt:lpstr>Times</vt:lpstr>
      <vt:lpstr>Wingdings</vt:lpstr>
      <vt:lpstr>1_Blank</vt:lpstr>
      <vt:lpstr>Photo Editor Photo</vt:lpstr>
      <vt:lpstr>Stellar Activity Signatures in Radial Velocity Data Ervin, Halverson, Burrows, et al.</vt:lpstr>
      <vt:lpstr>PowerPoint Presentation</vt:lpstr>
    </vt:vector>
  </TitlesOfParts>
  <Company>NASA HQ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HQ</dc:creator>
  <cp:lastModifiedBy>Bryden, Geoffrey (US 3262)</cp:lastModifiedBy>
  <cp:revision>391</cp:revision>
  <cp:lastPrinted>2019-10-24T18:42:05Z</cp:lastPrinted>
  <dcterms:created xsi:type="dcterms:W3CDTF">2008-11-10T22:26:59Z</dcterms:created>
  <dcterms:modified xsi:type="dcterms:W3CDTF">2022-10-17T18:16:52Z</dcterms:modified>
</cp:coreProperties>
</file>