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4"/>
  </p:notesMasterIdLst>
  <p:handoutMasterIdLst>
    <p:handoutMasterId r:id="rId5"/>
  </p:handoutMasterIdLst>
  <p:sldIdLst>
    <p:sldId id="536" r:id="rId2"/>
    <p:sldId id="53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FF"/>
    <a:srgbClr val="FF0552"/>
    <a:srgbClr val="FF9900"/>
    <a:srgbClr val="FF125D"/>
    <a:srgbClr val="C0B37A"/>
    <a:srgbClr val="0066FF"/>
    <a:srgbClr val="F0E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42"/>
    <p:restoredTop sz="96875"/>
  </p:normalViewPr>
  <p:slideViewPr>
    <p:cSldViewPr>
      <p:cViewPr varScale="1">
        <p:scale>
          <a:sx n="131" d="100"/>
          <a:sy n="131" d="100"/>
        </p:scale>
        <p:origin x="175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6" charset="0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46C475-8A35-415A-9CA4-2A19E95FA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57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6" charset="0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13BC90-0074-43EE-BB9C-DD96ADFE8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65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ＭＳ Ｐゴシック" pitchFamily="-65" charset="-12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9pPr>
          </a:lstStyle>
          <a:p>
            <a:pPr>
              <a:spcBef>
                <a:spcPct val="0"/>
              </a:spcBef>
            </a:pPr>
            <a:fld id="{B101207D-5BDA-4BED-8240-D3FC29C8C655}" type="slidenum">
              <a:rPr lang="en-US" altLang="en-US" smtClean="0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charset="0"/>
            </a:endParaRPr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9pPr>
          </a:lstStyle>
          <a:p>
            <a:pPr algn="r">
              <a:spcBef>
                <a:spcPct val="0"/>
              </a:spcBef>
            </a:pPr>
            <a:fld id="{DB0EE1A8-34CE-4F32-BF25-9D4E96A7F8DF}" type="slidenum">
              <a:rPr lang="en-US" altLang="en-US">
                <a:latin typeface="Arial" charset="0"/>
              </a:rPr>
              <a:pPr algn="r">
                <a:spcBef>
                  <a:spcPct val="0"/>
                </a:spcBef>
              </a:pPr>
              <a:t>1</a:t>
            </a:fld>
            <a:endParaRPr lang="en-US" altLang="en-US">
              <a:latin typeface="Arial" charset="0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Times" pitchFamily="-106" charset="0"/>
                <a:ea typeface="ＭＳ Ｐゴシック" pitchFamily="-106" charset="-128"/>
              </a:rPr>
              <a:t>You may add comments here to clarify </a:t>
            </a:r>
            <a:r>
              <a:rPr lang="en-US" altLang="en-US">
                <a:latin typeface="Times" pitchFamily="-106" charset="0"/>
                <a:ea typeface="ＭＳ Ｐゴシック" pitchFamily="-106" charset="-128"/>
              </a:rPr>
              <a:t>the work</a:t>
            </a:r>
            <a:r>
              <a:rPr lang="en-US" altLang="en-US" baseline="0">
                <a:latin typeface="Times" pitchFamily="-106" charset="0"/>
                <a:ea typeface="ＭＳ Ｐゴシック" pitchFamily="-106" charset="-128"/>
              </a:rPr>
              <a:t> or the results.</a:t>
            </a:r>
            <a:endParaRPr lang="en-US" altLang="en-US">
              <a:latin typeface="Times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4548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13BC90-0074-43EE-BB9C-DD96ADFE8C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02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588524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787650" y="3175"/>
            <a:ext cx="61404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3613" y="1290638"/>
            <a:ext cx="7845425" cy="497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endParaRPr lang="en-US" altLang="en-US"/>
          </a:p>
        </p:txBody>
      </p:sp>
      <p:sp>
        <p:nvSpPr>
          <p:cNvPr id="1030" name="Rectangle 6">
            <a:hlinkClick r:id="" action="ppaction://hlinkshowjump?jump=lastslide"/>
          </p:cNvPr>
          <p:cNvSpPr>
            <a:spLocks noChangeArrowheads="1"/>
          </p:cNvSpPr>
          <p:nvPr userDrawn="1"/>
        </p:nvSpPr>
        <p:spPr bwMode="auto">
          <a:xfrm>
            <a:off x="8932863" y="0"/>
            <a:ext cx="211137" cy="254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-627063" y="6259513"/>
            <a:ext cx="1905001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r"/>
            <a:endParaRPr lang="en-US" altLang="en-US" sz="1400"/>
          </a:p>
        </p:txBody>
      </p:sp>
      <p:sp>
        <p:nvSpPr>
          <p:cNvPr id="8" name="Line 2"/>
          <p:cNvSpPr>
            <a:spLocks noChangeShapeType="1"/>
          </p:cNvSpPr>
          <p:nvPr userDrawn="1"/>
        </p:nvSpPr>
        <p:spPr bwMode="auto">
          <a:xfrm>
            <a:off x="65088" y="914400"/>
            <a:ext cx="9018587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</p:sldLayoutIdLst>
  <p:transition>
    <p:wipe dir="d"/>
  </p:transition>
  <p:txStyles>
    <p:titleStyle>
      <a:lvl1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r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</a:defRPr>
      </a:lvl6pPr>
      <a:lvl7pPr marL="914400" algn="r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</a:defRPr>
      </a:lvl7pPr>
      <a:lvl8pPr marL="1371600" algn="r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</a:defRPr>
      </a:lvl8pPr>
      <a:lvl9pPr marL="1828800" algn="r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</a:defRPr>
      </a:lvl9pPr>
    </p:titleStyle>
    <p:bodyStyle>
      <a:lvl1pPr marL="282575" indent="-2825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bg1"/>
        </a:buClr>
        <a:buFont typeface="Wingdings" pitchFamily="-106" charset="2"/>
        <a:defRPr sz="20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6588" indent="-23971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Font typeface="Times" pitchFamily="-106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2pPr>
      <a:lvl3pPr marL="917575" indent="-1666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255713" indent="-22383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593850" indent="-22383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0510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5082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29654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4226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hyperlink" Target="https://doi.org/10.1103/PhysRevD.100.06350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hyperlink" Target="https://doi.org/10.1103/PhysRevD.100.063503" TargetMode="Externa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17E7DC-E758-6546-9611-42F138989A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053903"/>
            <a:ext cx="3547446" cy="2679897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194199"/>
            <a:ext cx="6248400" cy="606425"/>
          </a:xfrm>
        </p:spPr>
        <p:txBody>
          <a:bodyPr/>
          <a:lstStyle/>
          <a:p>
            <a:pPr eaLnBrk="1" hangingPunct="1"/>
            <a:r>
              <a:rPr lang="en-US" altLang="en-US" sz="2300" dirty="0">
                <a:solidFill>
                  <a:schemeClr val="tx1"/>
                </a:solidFill>
                <a:ea typeface="ＭＳ Ｐゴシック" pitchFamily="-106" charset="-128"/>
              </a:rPr>
              <a:t>Cosmological Constraints from Bispectra</a:t>
            </a:r>
            <a:br>
              <a:rPr lang="en-US" altLang="en-US" sz="2400" dirty="0">
                <a:solidFill>
                  <a:schemeClr val="tx1"/>
                </a:solidFill>
                <a:ea typeface="ＭＳ Ｐゴシック" pitchFamily="-106" charset="-128"/>
              </a:rPr>
            </a:br>
            <a:r>
              <a:rPr lang="en-US" altLang="en-US" sz="1800" dirty="0">
                <a:solidFill>
                  <a:schemeClr val="tx1"/>
                </a:solidFill>
                <a:ea typeface="ＭＳ Ｐゴシック" pitchFamily="-106" charset="-128"/>
              </a:rPr>
              <a:t>Chen Heinrich and Olivier Doré</a:t>
            </a: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4385553" y="1046079"/>
            <a:ext cx="4529847" cy="5401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500" b="1" dirty="0">
                <a:solidFill>
                  <a:srgbClr val="0000FF"/>
                </a:solidFill>
              </a:rPr>
              <a:t>Science Questions: </a:t>
            </a:r>
            <a:r>
              <a:rPr lang="en-US" altLang="en-US" sz="1500" dirty="0"/>
              <a:t> 		                     How well does standard general relativity predict the observed structure of the universe?  What new observations can test theories of alternate gravity? </a:t>
            </a:r>
          </a:p>
          <a:p>
            <a:pPr>
              <a:spcBef>
                <a:spcPct val="50000"/>
              </a:spcBef>
            </a:pPr>
            <a:r>
              <a:rPr lang="en-US" altLang="en-US" sz="1500" b="1" dirty="0">
                <a:solidFill>
                  <a:srgbClr val="0000FF"/>
                </a:solidFill>
              </a:rPr>
              <a:t>Results:</a:t>
            </a:r>
            <a:r>
              <a:rPr lang="en-US" altLang="en-US" sz="1500" dirty="0">
                <a:solidFill>
                  <a:srgbClr val="0000FF"/>
                </a:solidFill>
              </a:rPr>
              <a:t>  			                          </a:t>
            </a:r>
            <a:r>
              <a:rPr lang="en-US" altLang="en-US" sz="1500" dirty="0"/>
              <a:t>The analysis of galaxy clustering via gravitational lensing is extended from a traditional two-point statistic (power spectrum) to a three-point cross-correlation (bispectrum), focusing on simulated surveys by the upcoming Roman Space Telescope.       This new methodology provides improved constraints on deviations from standard general relativity, with modified-gravity parameters measured at least 20% better or more if smaller spatial scales are included in the analysis.</a:t>
            </a:r>
          </a:p>
          <a:p>
            <a:pPr>
              <a:spcBef>
                <a:spcPct val="50000"/>
              </a:spcBef>
            </a:pPr>
            <a:r>
              <a:rPr lang="en-US" altLang="en-US" sz="1500" b="1" dirty="0">
                <a:solidFill>
                  <a:srgbClr val="0000FF"/>
                </a:solidFill>
              </a:rPr>
              <a:t>Significance: 			                  </a:t>
            </a:r>
            <a:r>
              <a:rPr lang="en-US" altLang="en-US" sz="1500" dirty="0"/>
              <a:t>Future surveys of large scale structure will improve our understanding of how the universe evolves.  The new analysis techniques developed here </a:t>
            </a:r>
            <a:r>
              <a:rPr lang="en-US" sz="1500" dirty="0">
                <a:solidFill>
                  <a:schemeClr val="tx2"/>
                </a:solidFill>
              </a:rPr>
              <a:t>will optimize the scientific yield from these surveys, improving their ability to detect deviations from general relativity.</a:t>
            </a:r>
            <a:endParaRPr lang="en-US" altLang="en-US" sz="1500" dirty="0">
              <a:solidFill>
                <a:schemeClr val="tx2"/>
              </a:solidFill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194553" y="6096000"/>
            <a:ext cx="403062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altLang="en-US" sz="900" b="1" dirty="0">
                <a:solidFill>
                  <a:srgbClr val="003399"/>
                </a:solidFill>
              </a:rPr>
              <a:t>Heinrich, C. and Dore, O. (2020) Physical Review D 102, 123549</a:t>
            </a:r>
          </a:p>
          <a:p>
            <a:r>
              <a:rPr lang="en-US" sz="900" b="1" dirty="0">
                <a:hlinkClick r:id="rId5"/>
              </a:rPr>
              <a:t>https://doi.org/10.1103/PhysRevD.102.123549</a:t>
            </a:r>
            <a:endParaRPr lang="en-US" altLang="en-US" sz="900" b="1" dirty="0">
              <a:solidFill>
                <a:srgbClr val="003399"/>
              </a:solidFill>
            </a:endParaRPr>
          </a:p>
          <a:p>
            <a:endParaRPr lang="en-US" sz="700" b="1" dirty="0"/>
          </a:p>
          <a:p>
            <a:r>
              <a:rPr lang="en-US" sz="900" b="1" dirty="0">
                <a:solidFill>
                  <a:srgbClr val="003399"/>
                </a:solidFill>
              </a:rPr>
              <a:t>This work was supported by JPL internal funds.</a:t>
            </a:r>
            <a:endParaRPr lang="en-US" sz="900" b="1" dirty="0">
              <a:solidFill>
                <a:srgbClr val="FF0000"/>
              </a:solidFill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94553" y="3909871"/>
            <a:ext cx="4191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altLang="en-US" sz="1400" b="1" dirty="0">
                <a:solidFill>
                  <a:srgbClr val="003399"/>
                </a:solidFill>
              </a:rPr>
              <a:t>Future surveys of the Universe’s large-scale structure will place limits on any deviations from standard gravitational theory.           Cross-correlating different cosmology probes over various redshift bins with a three-point statistic (bispectrum) can improve the constraints on modified gravity parameters such as 𝛔</a:t>
            </a:r>
            <a:r>
              <a:rPr lang="en-US" altLang="en-US" sz="1400" b="1" baseline="-25000" dirty="0">
                <a:solidFill>
                  <a:srgbClr val="003399"/>
                </a:solidFill>
              </a:rPr>
              <a:t>CM</a:t>
            </a:r>
            <a:r>
              <a:rPr lang="en-US" altLang="en-US" sz="1400" b="1" dirty="0">
                <a:solidFill>
                  <a:srgbClr val="003399"/>
                </a:solidFill>
              </a:rPr>
              <a:t> and 𝛔</a:t>
            </a:r>
            <a:r>
              <a:rPr lang="en-US" altLang="en-US" sz="1400" b="1" baseline="-25000" dirty="0">
                <a:solidFill>
                  <a:srgbClr val="003399"/>
                </a:solidFill>
              </a:rPr>
              <a:t>CB</a:t>
            </a:r>
            <a:r>
              <a:rPr lang="en-US" altLang="en-US" sz="1400" b="1" dirty="0">
                <a:solidFill>
                  <a:srgbClr val="003399"/>
                </a:solidFill>
              </a:rPr>
              <a:t> by factors of 1.2 to 1.4, depending on the survey resolution.</a:t>
            </a:r>
          </a:p>
          <a:p>
            <a:endParaRPr lang="en-US" altLang="en-US" sz="1400" b="1" dirty="0">
              <a:solidFill>
                <a:srgbClr val="003399"/>
              </a:solidFill>
            </a:endParaRPr>
          </a:p>
        </p:txBody>
      </p:sp>
      <p:graphicFrame>
        <p:nvGraphicFramePr>
          <p:cNvPr id="9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429089"/>
              </p:ext>
            </p:extLst>
          </p:nvPr>
        </p:nvGraphicFramePr>
        <p:xfrm>
          <a:off x="80901" y="124619"/>
          <a:ext cx="73501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" name="Photo Editor Photo" r:id="rId6" imgW="1523810" imgH="1380952" progId="">
                  <p:embed/>
                </p:oleObj>
              </mc:Choice>
              <mc:Fallback>
                <p:oleObj name="Photo Editor Photo" r:id="rId6" imgW="1523810" imgH="138095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01" y="124619"/>
                        <a:ext cx="735013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815914" y="237062"/>
            <a:ext cx="23241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800" dirty="0">
                <a:solidFill>
                  <a:schemeClr val="accent2"/>
                </a:solidFill>
                <a:latin typeface="Helvetica" pitchFamily="1" charset="0"/>
              </a:rPr>
              <a:t>National Aeronautics and Space Administration</a:t>
            </a:r>
          </a:p>
          <a:p>
            <a:pPr>
              <a:defRPr/>
            </a:pPr>
            <a:r>
              <a:rPr lang="en-US" altLang="en-US" sz="800" b="1" dirty="0">
                <a:solidFill>
                  <a:schemeClr val="accent2"/>
                </a:solidFill>
                <a:latin typeface="Helvetica" pitchFamily="1" charset="0"/>
              </a:rPr>
              <a:t>Jet Propulsion Laboratory</a:t>
            </a:r>
          </a:p>
          <a:p>
            <a:pPr>
              <a:defRPr/>
            </a:pPr>
            <a:r>
              <a:rPr lang="en-US" altLang="en-US" sz="800" b="1" dirty="0">
                <a:solidFill>
                  <a:schemeClr val="accent2"/>
                </a:solidFill>
                <a:latin typeface="Helvetica" pitchFamily="1" charset="0"/>
              </a:rPr>
              <a:t>California Institute of Technology</a:t>
            </a:r>
            <a:endParaRPr lang="en-US" altLang="en-US" sz="800" b="1" dirty="0">
              <a:latin typeface="Helvetica" pitchFamily="1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9754EA-CA09-9F4A-9945-4B7156BC7FCC}"/>
              </a:ext>
            </a:extLst>
          </p:cNvPr>
          <p:cNvSpPr txBox="1"/>
          <p:nvPr/>
        </p:nvSpPr>
        <p:spPr>
          <a:xfrm>
            <a:off x="457200" y="3579168"/>
            <a:ext cx="34371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Reproduced with permission from the Physical Reviews, © APS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0"/>
          <p:cNvGraphicFramePr>
            <a:graphicFrameLocks noChangeAspect="1"/>
          </p:cNvGraphicFramePr>
          <p:nvPr/>
        </p:nvGraphicFramePr>
        <p:xfrm>
          <a:off x="80901" y="124619"/>
          <a:ext cx="73501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" name="Photo Editor Photo" r:id="rId4" imgW="1523810" imgH="1380952" progId="">
                  <p:embed/>
                </p:oleObj>
              </mc:Choice>
              <mc:Fallback>
                <p:oleObj name="Photo Editor Photo" r:id="rId4" imgW="1523810" imgH="138095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01" y="124619"/>
                        <a:ext cx="735013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62000" y="221396"/>
            <a:ext cx="23241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800" dirty="0">
                <a:solidFill>
                  <a:schemeClr val="accent2"/>
                </a:solidFill>
                <a:latin typeface="Helvetica" pitchFamily="1" charset="0"/>
              </a:rPr>
              <a:t>National Aeronautics and Space Administration</a:t>
            </a:r>
          </a:p>
          <a:p>
            <a:pPr>
              <a:defRPr/>
            </a:pPr>
            <a:r>
              <a:rPr lang="en-US" altLang="en-US" sz="800" b="1" dirty="0">
                <a:solidFill>
                  <a:schemeClr val="accent2"/>
                </a:solidFill>
                <a:latin typeface="Helvetica" pitchFamily="1" charset="0"/>
              </a:rPr>
              <a:t>Jet Propulsion Laboratory</a:t>
            </a:r>
          </a:p>
          <a:p>
            <a:pPr>
              <a:defRPr/>
            </a:pPr>
            <a:r>
              <a:rPr lang="en-US" altLang="en-US" sz="800" b="1" dirty="0">
                <a:solidFill>
                  <a:schemeClr val="accent2"/>
                </a:solidFill>
                <a:latin typeface="Helvetica" pitchFamily="1" charset="0"/>
              </a:rPr>
              <a:t>California Institute of Technology</a:t>
            </a:r>
            <a:endParaRPr lang="en-US" altLang="en-US" sz="800" b="1" dirty="0">
              <a:latin typeface="Helvetica" pitchFamily="1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219200"/>
            <a:ext cx="777240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Arial"/>
                <a:cs typeface="Arial"/>
              </a:rPr>
              <a:t>Contact:</a:t>
            </a:r>
            <a:r>
              <a:rPr lang="en-US" sz="1100" dirty="0">
                <a:latin typeface="Arial Unicode MS"/>
                <a:cs typeface="Arial Unicode MS"/>
              </a:rPr>
              <a:t> </a:t>
            </a:r>
          </a:p>
          <a:p>
            <a:r>
              <a:rPr lang="en-US" sz="1100" dirty="0">
                <a:latin typeface="Arial Unicode MS"/>
                <a:cs typeface="Arial Unicode MS"/>
              </a:rPr>
              <a:t>    Dr. Chen Heinrich</a:t>
            </a:r>
          </a:p>
          <a:p>
            <a:r>
              <a:rPr lang="en-US" sz="1100" dirty="0">
                <a:latin typeface="Arial Unicode MS"/>
                <a:cs typeface="Arial Unicode MS"/>
              </a:rPr>
              <a:t>    CalTech Postdoctoral Fellow</a:t>
            </a:r>
          </a:p>
          <a:p>
            <a:r>
              <a:rPr lang="en-US" sz="1100" dirty="0">
                <a:latin typeface="Arial Unicode MS"/>
                <a:cs typeface="Arial Unicode MS"/>
              </a:rPr>
              <a:t>    169-237, Jet Propulsion Laboratory, Pasadena, CA 91109</a:t>
            </a:r>
          </a:p>
          <a:p>
            <a:r>
              <a:rPr lang="en-US" sz="1100" dirty="0">
                <a:latin typeface="Arial Unicode MS"/>
                <a:cs typeface="Arial Unicode MS"/>
              </a:rPr>
              <a:t>    Chen.H.Heinrich@jpl.nasa.gov</a:t>
            </a:r>
          </a:p>
          <a:p>
            <a:r>
              <a:rPr lang="en-US" sz="1100" dirty="0">
                <a:latin typeface="Arial Unicode MS"/>
                <a:cs typeface="Arial Unicode MS"/>
              </a:rPr>
              <a:t>    https://orcid.org/0000-0003-0426-1948</a:t>
            </a:r>
          </a:p>
          <a:p>
            <a:endParaRPr lang="en-US" sz="1100" dirty="0">
              <a:latin typeface="Arial Unicode MS"/>
              <a:cs typeface="Arial Unicode MS"/>
            </a:endParaRPr>
          </a:p>
          <a:p>
            <a:r>
              <a:rPr lang="en-US" sz="1100" b="1" dirty="0">
                <a:latin typeface="Arial"/>
                <a:cs typeface="Arial"/>
              </a:rPr>
              <a:t>Citation:</a:t>
            </a:r>
            <a:r>
              <a:rPr lang="en-US" sz="1100" dirty="0">
                <a:latin typeface="Arial"/>
                <a:cs typeface="Arial"/>
              </a:rPr>
              <a:t>  </a:t>
            </a:r>
            <a:endParaRPr lang="en-US" sz="1100" b="1" dirty="0">
              <a:latin typeface="Arial"/>
              <a:cs typeface="Arial"/>
            </a:endParaRPr>
          </a:p>
          <a:p>
            <a:r>
              <a:rPr lang="en-US" altLang="en-US" sz="1100" b="1" dirty="0">
                <a:solidFill>
                  <a:srgbClr val="003399"/>
                </a:solidFill>
              </a:rPr>
              <a:t>    “Cross-</a:t>
            </a:r>
            <a:r>
              <a:rPr lang="en-US" altLang="en-US" sz="1100" b="1" dirty="0" err="1">
                <a:solidFill>
                  <a:srgbClr val="003399"/>
                </a:solidFill>
              </a:rPr>
              <a:t>bispectra</a:t>
            </a:r>
            <a:r>
              <a:rPr lang="en-US" altLang="en-US" sz="1100" b="1" dirty="0">
                <a:solidFill>
                  <a:srgbClr val="003399"/>
                </a:solidFill>
              </a:rPr>
              <a:t> constraints on modified gravity theories from the Nancy Grace Roman Space Telescope</a:t>
            </a:r>
          </a:p>
          <a:p>
            <a:r>
              <a:rPr lang="en-US" altLang="en-US" sz="1100" b="1" dirty="0">
                <a:solidFill>
                  <a:srgbClr val="003399"/>
                </a:solidFill>
              </a:rPr>
              <a:t>       and the Rubin Observatory Legacy Survey of Space and Time”</a:t>
            </a:r>
          </a:p>
          <a:p>
            <a:r>
              <a:rPr lang="en-US" altLang="en-US" sz="1100" b="1" dirty="0">
                <a:solidFill>
                  <a:srgbClr val="003399"/>
                </a:solidFill>
              </a:rPr>
              <a:t>    Chen Heinrich and Olivier Do</a:t>
            </a:r>
            <a:r>
              <a:rPr lang="en-US" altLang="en-US" sz="1100" b="1" dirty="0">
                <a:solidFill>
                  <a:schemeClr val="accent6"/>
                </a:solidFill>
              </a:rPr>
              <a:t>ré</a:t>
            </a:r>
            <a:r>
              <a:rPr lang="en-US" altLang="en-US" sz="1100" b="1" dirty="0">
                <a:solidFill>
                  <a:srgbClr val="003399"/>
                </a:solidFill>
              </a:rPr>
              <a:t> (2020) Physical Review D 102, 123549</a:t>
            </a:r>
          </a:p>
          <a:p>
            <a:r>
              <a:rPr lang="en-US" sz="1100" b="1" dirty="0"/>
              <a:t>    </a:t>
            </a:r>
            <a:r>
              <a:rPr lang="en-US" sz="1100" b="1" dirty="0">
                <a:hlinkClick r:id="rId6"/>
              </a:rPr>
              <a:t>https://doi.org/10.1103/PhysRevD.102.123549</a:t>
            </a:r>
            <a:endParaRPr lang="en-US" altLang="en-US" sz="1100" b="1" dirty="0">
              <a:solidFill>
                <a:srgbClr val="003399"/>
              </a:solidFill>
            </a:endParaRPr>
          </a:p>
          <a:p>
            <a:endParaRPr lang="en-US" sz="1100" dirty="0">
              <a:latin typeface="Arial Unicode MS"/>
              <a:cs typeface="Arial Unicode MS"/>
            </a:endParaRP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Data Sources: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  Simulations from the Nancy Grace Roman Space Telescope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en-US" sz="1100" dirty="0">
              <a:latin typeface="Arial Unicode MS"/>
              <a:cs typeface="Arial Unicode MS"/>
            </a:endParaRPr>
          </a:p>
          <a:p>
            <a:r>
              <a:rPr lang="en-US" sz="1100" b="1" dirty="0">
                <a:latin typeface="Arial"/>
                <a:cs typeface="Arial"/>
              </a:rPr>
              <a:t>Technical Description of Figure:</a:t>
            </a:r>
          </a:p>
          <a:p>
            <a:r>
              <a:rPr lang="en-US" altLang="en-US" sz="1100" dirty="0"/>
              <a:t>    Future surveys of the Universe’s large-scale structure will not only constrain basic cosmological parameters such as </a:t>
            </a:r>
          </a:p>
          <a:p>
            <a:r>
              <a:rPr lang="en-US" altLang="en-US" sz="1100" dirty="0"/>
              <a:t>𝛺</a:t>
            </a:r>
            <a:r>
              <a:rPr lang="en-US" altLang="en-US" sz="1100" baseline="-25000" dirty="0"/>
              <a:t>m</a:t>
            </a:r>
            <a:r>
              <a:rPr lang="en-US" altLang="en-US" sz="1100" dirty="0"/>
              <a:t>, the total matter density, but will also quantify any deviations from non-standard gravity such as </a:t>
            </a:r>
            <a:r>
              <a:rPr lang="en-US" altLang="en-US" sz="1100" dirty="0" err="1"/>
              <a:t>c</a:t>
            </a:r>
            <a:r>
              <a:rPr lang="en-US" altLang="en-US" sz="1100" baseline="-25000" dirty="0" err="1"/>
              <a:t>M</a:t>
            </a:r>
            <a:r>
              <a:rPr lang="en-US" altLang="en-US" sz="1100" dirty="0"/>
              <a:t>, the running of the </a:t>
            </a:r>
          </a:p>
          <a:p>
            <a:r>
              <a:rPr lang="en-US" altLang="en-US" sz="1100" dirty="0"/>
              <a:t>Planck mass, and </a:t>
            </a:r>
            <a:r>
              <a:rPr lang="en-US" altLang="en-US" sz="1100" dirty="0" err="1"/>
              <a:t>c</a:t>
            </a:r>
            <a:r>
              <a:rPr lang="en-US" altLang="en-US" sz="1100" baseline="-25000" dirty="0" err="1"/>
              <a:t>B</a:t>
            </a:r>
            <a:r>
              <a:rPr lang="en-US" altLang="en-US" sz="1100" dirty="0"/>
              <a:t>, the braiding parameter.  </a:t>
            </a:r>
            <a:r>
              <a:rPr lang="en-US" altLang="en-US" sz="1100" dirty="0">
                <a:solidFill>
                  <a:schemeClr val="tx2"/>
                </a:solidFill>
              </a:rPr>
              <a:t>Extending the analysis of galaxy lensing from two-point (power spectrum) </a:t>
            </a:r>
          </a:p>
          <a:p>
            <a:r>
              <a:rPr lang="en-US" altLang="en-US" sz="1100" dirty="0">
                <a:solidFill>
                  <a:schemeClr val="tx2"/>
                </a:solidFill>
              </a:rPr>
              <a:t>to three-point (bispectrum) statistics improves the constraints on these two parameters.  The improvement depends on </a:t>
            </a:r>
            <a:r>
              <a:rPr lang="en-US" altLang="en-US" sz="1100" dirty="0" err="1">
                <a:solidFill>
                  <a:schemeClr val="tx2"/>
                </a:solidFill>
              </a:rPr>
              <a:t>l</a:t>
            </a:r>
            <a:r>
              <a:rPr lang="en-US" altLang="en-US" sz="1100" baseline="-25000" dirty="0" err="1">
                <a:solidFill>
                  <a:schemeClr val="tx2"/>
                </a:solidFill>
              </a:rPr>
              <a:t>max</a:t>
            </a:r>
            <a:r>
              <a:rPr lang="en-US" altLang="en-US" sz="1100" dirty="0">
                <a:solidFill>
                  <a:schemeClr val="tx2"/>
                </a:solidFill>
              </a:rPr>
              <a:t>, </a:t>
            </a:r>
          </a:p>
          <a:p>
            <a:r>
              <a:rPr lang="en-US" altLang="en-US" sz="1100" dirty="0">
                <a:solidFill>
                  <a:schemeClr val="tx2"/>
                </a:solidFill>
              </a:rPr>
              <a:t>the cutoff for spatial scales included in the analysis.  A conservative cutoff improves the parameter constraints by a factor </a:t>
            </a:r>
          </a:p>
          <a:p>
            <a:r>
              <a:rPr lang="en-US" altLang="en-US" sz="1100" dirty="0">
                <a:solidFill>
                  <a:schemeClr val="tx2"/>
                </a:solidFill>
              </a:rPr>
              <a:t>of 1.2, while including smaller scales achieves factors up to 1.4.</a:t>
            </a:r>
          </a:p>
          <a:p>
            <a:endParaRPr lang="en-US" sz="1100" b="1" dirty="0">
              <a:latin typeface="Arial Unicode MS"/>
              <a:cs typeface="Arial Unicode MS"/>
            </a:endParaRPr>
          </a:p>
          <a:p>
            <a:r>
              <a:rPr lang="en-US" sz="1100" b="1" dirty="0">
                <a:latin typeface="Arial"/>
                <a:cs typeface="Arial"/>
              </a:rPr>
              <a:t>Scientific significance, societal relevance, and relationships to future missions:  </a:t>
            </a:r>
            <a:endParaRPr lang="en-US" sz="1100" dirty="0">
              <a:latin typeface="Arial"/>
              <a:cs typeface="Arial"/>
            </a:endParaRPr>
          </a:p>
          <a:p>
            <a:r>
              <a:rPr lang="en-US" altLang="en-US" sz="1100" dirty="0"/>
              <a:t>    Future surveys of large scale structure (e.g. by the Roman Space Telescope) will improve our understanding of how </a:t>
            </a:r>
          </a:p>
          <a:p>
            <a:r>
              <a:rPr lang="en-US" altLang="en-US" sz="1100" dirty="0"/>
              <a:t>the universe evolves.  The new analysis techniques developed here will optimize the scientific yield from these surveys, significantly improving their ability to detect non-standard gravitational effects.</a:t>
            </a:r>
          </a:p>
          <a:p>
            <a:endParaRPr lang="en-US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60470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1_Blank">
  <a:themeElements>
    <a:clrScheme name="1_Blank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333399"/>
      </a:folHlink>
    </a:clrScheme>
    <a:fontScheme name="1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lnDef>
  </a:objectDefaults>
  <a:extraClrSchemeLst>
    <a:extraClrScheme>
      <a:clrScheme name="1_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33681</TotalTime>
  <Words>611</Words>
  <Application>Microsoft Macintosh PowerPoint</Application>
  <PresentationFormat>On-screen Show (4:3)</PresentationFormat>
  <Paragraphs>47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 Unicode MS</vt:lpstr>
      <vt:lpstr>Arial</vt:lpstr>
      <vt:lpstr>Helvetica</vt:lpstr>
      <vt:lpstr>Times</vt:lpstr>
      <vt:lpstr>Wingdings</vt:lpstr>
      <vt:lpstr>1_Blank</vt:lpstr>
      <vt:lpstr>Photo Editor Photo</vt:lpstr>
      <vt:lpstr>Cosmological Constraints from Bispectra Chen Heinrich and Olivier Doré</vt:lpstr>
      <vt:lpstr>PowerPoint Presentation</vt:lpstr>
    </vt:vector>
  </TitlesOfParts>
  <Company>NASA HQ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NASA HQ</dc:creator>
  <cp:lastModifiedBy>GB</cp:lastModifiedBy>
  <cp:revision>409</cp:revision>
  <cp:lastPrinted>2019-10-24T18:42:05Z</cp:lastPrinted>
  <dcterms:created xsi:type="dcterms:W3CDTF">2008-11-10T22:26:59Z</dcterms:created>
  <dcterms:modified xsi:type="dcterms:W3CDTF">2021-07-06T16:00:16Z</dcterms:modified>
</cp:coreProperties>
</file>