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4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FE037-C929-41BA-BF3C-F0C042751747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D8FB9-68D0-4DE0-B147-C73955B16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5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0882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16867" y="3176"/>
            <a:ext cx="818726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818" y="1290639"/>
            <a:ext cx="10460567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 sz="2400"/>
          </a:p>
        </p:txBody>
      </p:sp>
      <p:sp>
        <p:nvSpPr>
          <p:cNvPr id="1030" name="Rectangle 6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11910485" y="0"/>
            <a:ext cx="281516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endParaRPr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836083" y="6259513"/>
            <a:ext cx="2540001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/>
            <a:endParaRPr lang="en-US" altLang="en-US" sz="140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86785" y="914400"/>
            <a:ext cx="1202478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2457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wipe dir="d"/>
  </p:transition>
  <p:txStyles>
    <p:titleStyle>
      <a:lvl1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6pPr>
      <a:lvl7pPr marL="9144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7pPr>
      <a:lvl8pPr marL="13716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8pPr>
      <a:lvl9pPr marL="1828800" algn="r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-65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bg1"/>
        </a:buClr>
        <a:buFont typeface="Wingdings" pitchFamily="-106" charset="2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-106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ijms.2022.116848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9FF098-1449-0F49-B773-31FFE7E8C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28632"/>
            <a:ext cx="9140205" cy="128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</a:defRPr>
            </a:lvl6pPr>
            <a:lvl7pPr marL="914400" algn="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</a:defRPr>
            </a:lvl7pPr>
            <a:lvl8pPr marL="1371600" algn="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</a:defRPr>
            </a:lvl8pPr>
            <a:lvl9pPr marL="1828800" algn="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pitchFamily="-65" charset="0"/>
              </a:defRPr>
            </a:lvl9pPr>
          </a:lstStyle>
          <a:p>
            <a:pPr eaLnBrk="1" hangingPunct="1"/>
            <a:r>
              <a:rPr lang="en-US" altLang="en-US" sz="2000" kern="0" dirty="0">
                <a:solidFill>
                  <a:schemeClr val="tx1"/>
                </a:solidFill>
                <a:ea typeface="ＭＳ Ｐゴシック" pitchFamily="-106" charset="-128"/>
              </a:rPr>
              <a:t>Methods and limitations of stable isotope measurements via direct </a:t>
            </a:r>
          </a:p>
          <a:p>
            <a:pPr eaLnBrk="1" hangingPunct="1"/>
            <a:r>
              <a:rPr lang="en-US" altLang="en-US" sz="2000" kern="0" dirty="0">
                <a:solidFill>
                  <a:schemeClr val="tx1"/>
                </a:solidFill>
                <a:ea typeface="ＭＳ Ｐゴシック" pitchFamily="-106" charset="-128"/>
              </a:rPr>
              <a:t>elution of chromatographic peaks using gas chromatography-</a:t>
            </a:r>
          </a:p>
          <a:p>
            <a:pPr eaLnBrk="1" hangingPunct="1"/>
            <a:r>
              <a:rPr lang="en-US" altLang="en-US" sz="2000" kern="0" dirty="0">
                <a:solidFill>
                  <a:schemeClr val="tx1"/>
                </a:solidFill>
                <a:ea typeface="ＭＳ Ｐゴシック" pitchFamily="-106" charset="-128"/>
              </a:rPr>
              <a:t>Orbitrap mass spectrometry</a:t>
            </a:r>
            <a:br>
              <a:rPr lang="en-US" altLang="en-US" sz="2200" kern="0" dirty="0">
                <a:ea typeface="ＭＳ Ｐゴシック" pitchFamily="-106" charset="-128"/>
              </a:rPr>
            </a:br>
            <a:br>
              <a:rPr lang="en-US" altLang="en-US" sz="1000" kern="0" dirty="0">
                <a:ea typeface="ＭＳ Ｐゴシック" pitchFamily="-106" charset="-128"/>
              </a:rPr>
            </a:br>
            <a:r>
              <a:rPr lang="en-US" altLang="en-US" sz="1800" kern="0" dirty="0">
                <a:solidFill>
                  <a:srgbClr val="C00000"/>
                </a:solidFill>
                <a:ea typeface="ＭＳ Ｐゴシック" pitchFamily="-106" charset="-128"/>
              </a:rPr>
              <a:t>Sarah S. Zeichner, Amy E. Hofmann, and Co-Authors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7201F315-0837-6F4A-BD57-498536ECA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774" y="1309217"/>
            <a:ext cx="6257575" cy="5186035"/>
          </a:xfrm>
          <a:prstGeom prst="rect">
            <a:avLst/>
          </a:prstGeom>
          <a:solidFill>
            <a:schemeClr val="bg2">
              <a:alpha val="88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/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Background: </a:t>
            </a:r>
            <a:r>
              <a:rPr kumimoji="0" lang="en-US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The Eiler group at Caltech is pioneering the use of Orbitrap mass spectrometry to determine the H, C, O, N, and S isotopic compositions of cosmochemically relevant organic and </a:t>
            </a:r>
            <a:r>
              <a:rPr lang="en-US" altLang="en-US" sz="1400" dirty="0">
                <a:solidFill>
                  <a:srgbClr val="FFFFFF"/>
                </a:solidFill>
              </a:rPr>
              <a:t>inorganic compounds. Several sample-introduction methods have been developed. We asked: can we make </a:t>
            </a:r>
            <a:r>
              <a:rPr lang="en-US" sz="1400" dirty="0">
                <a:solidFill>
                  <a:schemeClr val="bg1"/>
                </a:solidFill>
              </a:rPr>
              <a:t>simultaneous singly, multiply, and/or site-substituted isotope ratio measurements on GC-separated analytes within a single acquisition</a:t>
            </a:r>
            <a:r>
              <a:rPr lang="en-US" altLang="en-US" sz="1400" dirty="0">
                <a:solidFill>
                  <a:srgbClr val="FFFFFF"/>
                </a:solidFill>
              </a:rPr>
              <a:t>?</a:t>
            </a:r>
          </a:p>
          <a:p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  <a:p>
            <a:pPr algn="just"/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Results: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The method is appropriate for systems with large position-specific,</a:t>
            </a:r>
          </a:p>
          <a:p>
            <a:pPr algn="just"/>
            <a:r>
              <a:rPr lang="en-US" sz="1400" dirty="0">
                <a:solidFill>
                  <a:schemeClr val="bg1"/>
                </a:solidFill>
              </a:rPr>
              <a:t>molecular, or multiply-substituted isotopic anomalies (e.g., isotopically labelled or extraterrestrial compounds), and for compounds that produce strong molecular ions.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Significance: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Orbitrap mass spectrometry is poised at the cutting edge of isotope geochemistry. Its ultra-high precision and accuracy far outweigh other mass spectrometric techniques for analyses of organic molecules, particularly cosmochemically relevant species. 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This is the first publication containing pilot study data from A. Hofmann’s Emerging Worlds grant: clumped carbon-isotope measurements on PAHs from the Murchison meteorite.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This analytical method and data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analys</a:t>
            </a:r>
            <a:r>
              <a:rPr lang="en-US" altLang="en-US" sz="1400" dirty="0">
                <a:solidFill>
                  <a:srgbClr val="FFFFFF"/>
                </a:solidFill>
              </a:rPr>
              <a:t>is software have since been used in comparable clumped-isotope analyses of other extraterrestrial PAHs.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4C3E4D1E-71F2-8242-B679-4C80E4B5D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55" y="5555207"/>
            <a:ext cx="5652491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u="sng" dirty="0"/>
              <a:t>Zeichner, SS</a:t>
            </a:r>
            <a:r>
              <a:rPr lang="en-US" altLang="en-US" sz="900" dirty="0"/>
              <a:t>, Wilkes EB, Hofmann AE</a:t>
            </a:r>
            <a:r>
              <a:rPr kumimoji="0" lang="en-US" altLang="en-US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, </a:t>
            </a:r>
            <a:r>
              <a:rPr kumimoji="0" lang="en-US" altLang="en-US" sz="900" i="0" u="sng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Chimiak</a:t>
            </a:r>
            <a:r>
              <a:rPr kumimoji="0" lang="en-US" altLang="en-US" sz="9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 L</a:t>
            </a:r>
            <a:r>
              <a:rPr kumimoji="0" lang="en-US" altLang="en-US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, Sessions AL, Makarov A, &amp; Eiler JM. (2022) Methods and limitations of stable isotope measurements via direct elution of chromatographic peaks using gas chromatography-Orbitrap mass spectrometry</a:t>
            </a:r>
            <a:r>
              <a:rPr kumimoji="0" lang="en-US" altLang="en-US" sz="9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. International Journal of Mass Spectrometry </a:t>
            </a:r>
            <a:r>
              <a:rPr kumimoji="0" lang="en-US" altLang="en-US" sz="9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477: 116848</a:t>
            </a:r>
            <a:r>
              <a:rPr lang="en-US" altLang="en-US" sz="900" b="1" dirty="0"/>
              <a:t>;</a:t>
            </a: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 </a:t>
            </a:r>
            <a:r>
              <a:rPr lang="en-US" sz="900" dirty="0">
                <a:hlinkClick r:id="rId3" tooltip="Persistent link using digital object identifier"/>
              </a:rPr>
              <a:t>https://doi.org/10.1016/j.ijms.2022.116848</a:t>
            </a:r>
            <a:endParaRPr kumimoji="0" lang="en-US" altLang="en-US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(</a:t>
            </a:r>
            <a:r>
              <a:rPr kumimoji="0" lang="en-US" altLang="en-US" sz="9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Underlined</a:t>
            </a:r>
            <a:r>
              <a:rPr kumimoji="0" lang="en-US" altLang="en-US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 names are of Caltech graduate student authors.)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This work was partially supported by an Emerging Worlds grant (</a:t>
            </a:r>
            <a:r>
              <a:rPr lang="en-US" sz="900" b="1" dirty="0"/>
              <a:t>18-EW18_2-0084) </a:t>
            </a: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t>to A.E. Hofmann.</a:t>
            </a:r>
          </a:p>
        </p:txBody>
      </p:sp>
      <p:graphicFrame>
        <p:nvGraphicFramePr>
          <p:cNvPr id="7" name="Object 20">
            <a:extLst>
              <a:ext uri="{FF2B5EF4-FFF2-40B4-BE49-F238E27FC236}">
                <a16:creationId xmlns:a16="http://schemas.microsoft.com/office/drawing/2014/main" id="{0886B76F-0F12-A642-945D-35C410A67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862146"/>
              </p:ext>
            </p:extLst>
          </p:nvPr>
        </p:nvGraphicFramePr>
        <p:xfrm>
          <a:off x="74915" y="117415"/>
          <a:ext cx="735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Photo Editor Photo" r:id="rId4" imgW="1523810" imgH="1380952" progId="">
                  <p:embed/>
                </p:oleObj>
              </mc:Choice>
              <mc:Fallback>
                <p:oleObj name="Photo Editor Photo" r:id="rId4" imgW="1523810" imgH="1380952" progId="">
                  <p:embed/>
                  <p:pic>
                    <p:nvPicPr>
                      <p:cNvPr id="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15" y="117415"/>
                        <a:ext cx="735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171188B9-EF56-7745-81F3-D7D925157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28" y="247207"/>
            <a:ext cx="23241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1" charset="0"/>
                <a:ea typeface="MS PGothic" pitchFamily="34" charset="-128"/>
                <a:cs typeface="+mn-cs"/>
              </a:rPr>
              <a:t>National Aeronautics and Space Administration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1" charset="0"/>
                <a:ea typeface="MS PGothic" pitchFamily="34" charset="-128"/>
                <a:cs typeface="+mn-cs"/>
              </a:rPr>
              <a:t>Jet Propulsion Laboratory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1" charset="0"/>
                <a:ea typeface="MS PGothic" pitchFamily="34" charset="-128"/>
                <a:cs typeface="+mn-cs"/>
              </a:rPr>
              <a:t>California Institute of Technology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482DB8-C55A-9241-9EEB-C6A2B817DFA9}"/>
              </a:ext>
            </a:extLst>
          </p:cNvPr>
          <p:cNvSpPr/>
          <p:nvPr/>
        </p:nvSpPr>
        <p:spPr>
          <a:xfrm>
            <a:off x="6970751" y="6622557"/>
            <a:ext cx="52212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© 2022 California Institute of Technology.    U.S. Government sponsorship acknowledged.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187E4A-2F85-6D4E-82BC-CC679B62C651}"/>
              </a:ext>
            </a:extLst>
          </p:cNvPr>
          <p:cNvSpPr txBox="1"/>
          <p:nvPr/>
        </p:nvSpPr>
        <p:spPr>
          <a:xfrm>
            <a:off x="85827" y="4489957"/>
            <a:ext cx="5652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The multiply-substituted and site-specific isotopic compositions of organic molecules with large isotopic anomalies (e.g., isotopically labeled or extraterrestrial organics) can be measured to high-precision via this method.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0AE926-433F-BC89-9318-0CD97D6C7FA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27"/>
          <a:stretch/>
        </p:blipFill>
        <p:spPr>
          <a:xfrm>
            <a:off x="402234" y="1151908"/>
            <a:ext cx="5019675" cy="28856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C712A9-0562-0D9E-7455-738903DDDBA4}"/>
              </a:ext>
            </a:extLst>
          </p:cNvPr>
          <p:cNvSpPr txBox="1"/>
          <p:nvPr/>
        </p:nvSpPr>
        <p:spPr>
          <a:xfrm>
            <a:off x="363322" y="4101815"/>
            <a:ext cx="5239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Direct Injection &amp; Elution </a:t>
            </a:r>
            <a:r>
              <a:rPr lang="en-US" sz="1200" b="1" dirty="0"/>
              <a:t>+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Optimization</a:t>
            </a:r>
            <a:r>
              <a:rPr lang="en-US" sz="1200" b="1" dirty="0"/>
              <a:t> </a:t>
            </a:r>
            <a:r>
              <a:rPr lang="en-US" sz="1200" b="1" dirty="0">
                <a:sym typeface="Wingdings" pitchFamily="2" charset="2"/>
              </a:rPr>
              <a:t> </a:t>
            </a:r>
            <a:r>
              <a:rPr lang="en-US" sz="1200" b="1" dirty="0">
                <a:solidFill>
                  <a:srgbClr val="7030A0"/>
                </a:solidFill>
                <a:sym typeface="Wingdings" pitchFamily="2" charset="2"/>
              </a:rPr>
              <a:t>Isotopologue Separation</a:t>
            </a:r>
            <a:endParaRPr lang="en-US" sz="1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34073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1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333399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392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Times</vt:lpstr>
      <vt:lpstr>Wingdings</vt:lpstr>
      <vt:lpstr>1_Blank</vt:lpstr>
      <vt:lpstr>Photo Editor Photo</vt:lpstr>
      <vt:lpstr>PowerPoint Presentation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title name of person submitting highlight</dc:title>
  <dc:creator>Buratti, Bonnie J (3220)</dc:creator>
  <cp:lastModifiedBy>Hofmann, Amy (3227)</cp:lastModifiedBy>
  <cp:revision>40</cp:revision>
  <dcterms:created xsi:type="dcterms:W3CDTF">2019-05-13T04:20:12Z</dcterms:created>
  <dcterms:modified xsi:type="dcterms:W3CDTF">2022-05-04T22:06:57Z</dcterms:modified>
</cp:coreProperties>
</file>