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8288000" cy="1117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1pPr>
    <a:lvl2pPr marL="0" marR="0" indent="4572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2pPr>
    <a:lvl3pPr marL="0" marR="0" indent="9144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3pPr>
    <a:lvl4pPr marL="0" marR="0" indent="13716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4pPr>
    <a:lvl5pPr marL="0" marR="0" indent="18288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5pPr>
    <a:lvl6pPr marL="0" marR="0" indent="22860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6pPr>
    <a:lvl7pPr marL="0" marR="0" indent="27432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7pPr>
    <a:lvl8pPr marL="0" marR="0" indent="32004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8pPr>
    <a:lvl9pPr marL="0" marR="0" indent="365760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508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508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508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508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508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508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76200" cap="flat">
              <a:solidFill>
                <a:srgbClr val="000000"/>
              </a:solidFill>
              <a:prstDash val="solid"/>
              <a:round/>
            </a:ln>
          </a:top>
          <a:bottom>
            <a:ln w="381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38100" cap="flat">
              <a:solidFill>
                <a:srgbClr val="000000"/>
              </a:solidFill>
              <a:prstDash val="solid"/>
              <a:round/>
            </a:ln>
          </a:top>
          <a:bottom>
            <a:ln w="381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508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508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762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 name="Shape 19"/>
          <p:cNvSpPr/>
          <p:nvPr>
            <p:ph type="sldImg"/>
          </p:nvPr>
        </p:nvSpPr>
        <p:spPr>
          <a:xfrm>
            <a:off x="1143000" y="685800"/>
            <a:ext cx="4572000" cy="3429000"/>
          </a:xfrm>
          <a:prstGeom prst="rect">
            <a:avLst/>
          </a:prstGeom>
        </p:spPr>
        <p:txBody>
          <a:bodyPr/>
          <a:lstStyle/>
          <a:p>
            <a:pPr/>
          </a:p>
        </p:txBody>
      </p:sp>
      <p:sp>
        <p:nvSpPr>
          <p:cNvPr id="20" name="Shape 2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490133" latinLnBrk="0">
      <a:spcBef>
        <a:spcPts val="700"/>
      </a:spcBef>
      <a:defRPr>
        <a:latin typeface="+mn-lt"/>
        <a:ea typeface="+mn-ea"/>
        <a:cs typeface="+mn-cs"/>
        <a:sym typeface="Times Roman"/>
      </a:defRPr>
    </a:lvl1pPr>
    <a:lvl2pPr indent="228600" defTabSz="1490133" latinLnBrk="0">
      <a:spcBef>
        <a:spcPts val="700"/>
      </a:spcBef>
      <a:defRPr>
        <a:latin typeface="+mn-lt"/>
        <a:ea typeface="+mn-ea"/>
        <a:cs typeface="+mn-cs"/>
        <a:sym typeface="Times Roman"/>
      </a:defRPr>
    </a:lvl2pPr>
    <a:lvl3pPr indent="457200" defTabSz="1490133" latinLnBrk="0">
      <a:spcBef>
        <a:spcPts val="700"/>
      </a:spcBef>
      <a:defRPr>
        <a:latin typeface="+mn-lt"/>
        <a:ea typeface="+mn-ea"/>
        <a:cs typeface="+mn-cs"/>
        <a:sym typeface="Times Roman"/>
      </a:defRPr>
    </a:lvl3pPr>
    <a:lvl4pPr indent="685800" defTabSz="1490133" latinLnBrk="0">
      <a:spcBef>
        <a:spcPts val="700"/>
      </a:spcBef>
      <a:defRPr>
        <a:latin typeface="+mn-lt"/>
        <a:ea typeface="+mn-ea"/>
        <a:cs typeface="+mn-cs"/>
        <a:sym typeface="Times Roman"/>
      </a:defRPr>
    </a:lvl4pPr>
    <a:lvl5pPr indent="914400" defTabSz="1490133" latinLnBrk="0">
      <a:spcBef>
        <a:spcPts val="700"/>
      </a:spcBef>
      <a:defRPr>
        <a:latin typeface="+mn-lt"/>
        <a:ea typeface="+mn-ea"/>
        <a:cs typeface="+mn-cs"/>
        <a:sym typeface="Times Roman"/>
      </a:defRPr>
    </a:lvl5pPr>
    <a:lvl6pPr indent="1143000" defTabSz="1490133" latinLnBrk="0">
      <a:spcBef>
        <a:spcPts val="700"/>
      </a:spcBef>
      <a:defRPr>
        <a:latin typeface="+mn-lt"/>
        <a:ea typeface="+mn-ea"/>
        <a:cs typeface="+mn-cs"/>
        <a:sym typeface="Times Roman"/>
      </a:defRPr>
    </a:lvl6pPr>
    <a:lvl7pPr indent="1371600" defTabSz="1490133" latinLnBrk="0">
      <a:spcBef>
        <a:spcPts val="700"/>
      </a:spcBef>
      <a:defRPr>
        <a:latin typeface="+mn-lt"/>
        <a:ea typeface="+mn-ea"/>
        <a:cs typeface="+mn-cs"/>
        <a:sym typeface="Times Roman"/>
      </a:defRPr>
    </a:lvl7pPr>
    <a:lvl8pPr indent="1600200" defTabSz="1490133" latinLnBrk="0">
      <a:spcBef>
        <a:spcPts val="700"/>
      </a:spcBef>
      <a:defRPr>
        <a:latin typeface="+mn-lt"/>
        <a:ea typeface="+mn-ea"/>
        <a:cs typeface="+mn-cs"/>
        <a:sym typeface="Times Roman"/>
      </a:defRPr>
    </a:lvl8pPr>
    <a:lvl9pPr indent="1828800" defTabSz="1490133" latinLnBrk="0">
      <a:spcBef>
        <a:spcPts val="700"/>
      </a:spcBef>
      <a:defRPr>
        <a:latin typeface="+mn-lt"/>
        <a:ea typeface="+mn-ea"/>
        <a:cs typeface="+mn-cs"/>
        <a:sym typeface="Times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 name="Shape 30"/>
          <p:cNvSpPr/>
          <p:nvPr>
            <p:ph type="sldImg"/>
          </p:nvPr>
        </p:nvSpPr>
        <p:spPr>
          <a:prstGeom prst="rect">
            <a:avLst/>
          </a:prstGeom>
        </p:spPr>
        <p:txBody>
          <a:bodyPr/>
          <a:lstStyle/>
          <a:p>
            <a:pPr/>
          </a:p>
        </p:txBody>
      </p:sp>
      <p:sp>
        <p:nvSpPr>
          <p:cNvPr id="31" name="Shape 31"/>
          <p:cNvSpPr/>
          <p:nvPr>
            <p:ph type="body" sz="quarter" idx="1"/>
          </p:nvPr>
        </p:nvSpPr>
        <p:spPr>
          <a:prstGeom prst="rect">
            <a:avLst/>
          </a:prstGeom>
        </p:spPr>
        <p:txBody>
          <a:bodyPr/>
          <a:lstStyle>
            <a:lvl1pPr defTabSz="914400">
              <a:defRPr sz="1200"/>
            </a:lvl1pPr>
          </a:lstStyle>
          <a:p>
            <a:pPr/>
            <a:r>
              <a:t>You may add comments here to clarify the work or the results.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Rectangle 6">
            <a:hlinkClick r:id="" invalidUrl="" action="ppaction://hlinkshowjump?jump=lastslide" tgtFrame="" tooltip="" history="1" highlightClick="0" endSnd="0"/>
          </p:cNvPr>
          <p:cNvSpPr/>
          <p:nvPr/>
        </p:nvSpPr>
        <p:spPr>
          <a:xfrm>
            <a:off x="16250591" y="0"/>
            <a:ext cx="344075" cy="413926"/>
          </a:xfrm>
          <a:prstGeom prst="rect">
            <a:avLst/>
          </a:prstGeom>
          <a:solidFill>
            <a:schemeClr val="accent1">
              <a:alpha val="0"/>
            </a:schemeClr>
          </a:solidFill>
          <a:ln w="12700">
            <a:miter lim="400000"/>
          </a:ln>
        </p:spPr>
        <p:txBody>
          <a:bodyPr lIns="74506" tIns="74506" rIns="74506" bIns="74506" anchor="ctr"/>
          <a:lstStyle/>
          <a:p>
            <a:pPr/>
          </a:p>
        </p:txBody>
      </p:sp>
      <p:sp>
        <p:nvSpPr>
          <p:cNvPr id="3" name="Line 2"/>
          <p:cNvSpPr/>
          <p:nvPr/>
        </p:nvSpPr>
        <p:spPr>
          <a:xfrm>
            <a:off x="-30456" y="1490133"/>
            <a:ext cx="18348912" cy="1"/>
          </a:xfrm>
          <a:prstGeom prst="line">
            <a:avLst/>
          </a:prstGeom>
          <a:ln w="50800">
            <a:solidFill>
              <a:srgbClr val="000000"/>
            </a:solidFill>
          </a:ln>
        </p:spPr>
        <p:txBody>
          <a:bodyPr lIns="74506" tIns="74506" rIns="74506" bIns="74506"/>
          <a:lstStyle/>
          <a:p>
            <a:pPr/>
          </a:p>
        </p:txBody>
      </p:sp>
      <p:sp>
        <p:nvSpPr>
          <p:cNvPr id="4" name="Title Text"/>
          <p:cNvSpPr txBox="1"/>
          <p:nvPr>
            <p:ph type="title"/>
          </p:nvPr>
        </p:nvSpPr>
        <p:spPr>
          <a:xfrm>
            <a:off x="2438400" y="150048"/>
            <a:ext cx="13411200" cy="2457686"/>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nchor="ctr"/>
          <a:lstStyle/>
          <a:p>
            <a:pPr/>
            <a:r>
              <a:t>Title Text</a:t>
            </a:r>
          </a:p>
        </p:txBody>
      </p:sp>
      <p:sp>
        <p:nvSpPr>
          <p:cNvPr id="5" name="Body Level One…"/>
          <p:cNvSpPr txBox="1"/>
          <p:nvPr>
            <p:ph type="body" idx="1"/>
          </p:nvPr>
        </p:nvSpPr>
        <p:spPr>
          <a:xfrm>
            <a:off x="2438400" y="2607733"/>
            <a:ext cx="13411200" cy="8568267"/>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8895644" y="10060046"/>
            <a:ext cx="3476979" cy="596901"/>
          </a:xfrm>
          <a:prstGeom prst="rect">
            <a:avLst/>
          </a:prstGeom>
          <a:ln w="12700">
            <a:miter lim="400000"/>
          </a:ln>
        </p:spPr>
        <p:txBody>
          <a:bodyPr wrap="none" lIns="74506" tIns="74506" rIns="74506" bIns="74506" anchor="ctr">
            <a:spAutoFit/>
          </a:bodyPr>
          <a:lstStyle>
            <a:lvl1pPr algn="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1pPr>
      <a:lvl2pPr marL="0" marR="0" indent="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2pPr>
      <a:lvl3pPr marL="0" marR="0" indent="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3pPr>
      <a:lvl4pPr marL="0" marR="0" indent="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4pPr>
      <a:lvl5pPr marL="0" marR="0" indent="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5pPr>
      <a:lvl6pPr marL="0" marR="0" indent="45720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6pPr>
      <a:lvl7pPr marL="0" marR="0" indent="91440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7pPr>
      <a:lvl8pPr marL="0" marR="0" indent="137160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8pPr>
      <a:lvl9pPr marL="0" marR="0" indent="1828800" algn="r" defTabSz="1490133" rtl="0" latinLnBrk="0">
        <a:lnSpc>
          <a:spcPct val="85000"/>
        </a:lnSpc>
        <a:spcBef>
          <a:spcPts val="0"/>
        </a:spcBef>
        <a:spcAft>
          <a:spcPts val="0"/>
        </a:spcAft>
        <a:buClrTx/>
        <a:buSzTx/>
        <a:buFontTx/>
        <a:buNone/>
        <a:tabLst/>
        <a:defRPr b="1" baseline="0" cap="none" i="0" spc="0" strike="noStrike" sz="4800" u="none">
          <a:solidFill>
            <a:schemeClr val="accent3">
              <a:lumOff val="44000"/>
            </a:schemeClr>
          </a:solidFill>
          <a:uFillTx/>
          <a:latin typeface="Arial"/>
          <a:ea typeface="Arial"/>
          <a:cs typeface="Arial"/>
          <a:sym typeface="Arial"/>
        </a:defRPr>
      </a:lvl9pPr>
    </p:titleStyle>
    <p:bodyStyle>
      <a:lvl1pPr marL="460492" marR="0" indent="-460492" algn="l" defTabSz="1490133" rtl="0" latinLnBrk="0">
        <a:lnSpc>
          <a:spcPct val="85000"/>
        </a:lnSpc>
        <a:spcBef>
          <a:spcPts val="700"/>
        </a:spcBef>
        <a:spcAft>
          <a:spcPts val="0"/>
        </a:spcAft>
        <a:buClrTx/>
        <a:buSzTx/>
        <a:buFontTx/>
        <a:buNone/>
        <a:tabLst/>
        <a:defRPr b="0" baseline="0" cap="none" i="0" spc="0" strike="noStrike" sz="3200" u="none">
          <a:solidFill>
            <a:srgbClr val="000000"/>
          </a:solidFill>
          <a:uFillTx/>
          <a:latin typeface="Arial"/>
          <a:ea typeface="Arial"/>
          <a:cs typeface="Arial"/>
          <a:sym typeface="Arial"/>
        </a:defRPr>
      </a:lvl1pPr>
      <a:lvl2pPr marL="780415" marR="0" indent="-3835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2pPr>
      <a:lvl3pPr marL="1017587" marR="0" indent="-26670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3pPr>
      <a:lvl4pPr marL="1390015"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4pPr>
      <a:lvl5pPr marL="1728152"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5pPr>
      <a:lvl6pPr marL="2185352"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6pPr>
      <a:lvl7pPr marL="2642552"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7pPr>
      <a:lvl8pPr marL="3099752"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8pPr>
      <a:lvl9pPr marL="3556952" marR="0" indent="-358140" algn="l" defTabSz="1490133" rtl="0" latinLnBrk="0">
        <a:lnSpc>
          <a:spcPct val="85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9pPr>
    </p:bodyStyle>
    <p:otherStyle>
      <a:lvl1pPr marL="0" marR="0" indent="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1pPr>
      <a:lvl2pPr marL="0" marR="0" indent="4572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2pPr>
      <a:lvl3pPr marL="0" marR="0" indent="9144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3pPr>
      <a:lvl4pPr marL="0" marR="0" indent="13716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4pPr>
      <a:lvl5pPr marL="0" marR="0" indent="18288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5pPr>
      <a:lvl6pPr marL="0" marR="0" indent="22860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6pPr>
      <a:lvl7pPr marL="0" marR="0" indent="27432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7pPr>
      <a:lvl8pPr marL="0" marR="0" indent="32004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8pPr>
      <a:lvl9pPr marL="0" marR="0" indent="3657600" algn="r" defTabSz="1490133"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i.org/10.1038/s41467-020-18220-2"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i.org/10.1038/s41467-020-18220-2"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 name="Rectangle 4"/>
          <p:cNvSpPr txBox="1"/>
          <p:nvPr>
            <p:ph type="title" idx="4294967295"/>
          </p:nvPr>
        </p:nvSpPr>
        <p:spPr>
          <a:xfrm>
            <a:off x="5833208" y="266025"/>
            <a:ext cx="10637280" cy="988249"/>
          </a:xfrm>
          <a:prstGeom prst="rect">
            <a:avLst/>
          </a:prstGeom>
        </p:spPr>
        <p:txBody>
          <a:bodyPr>
            <a:normAutofit fontScale="100000" lnSpcReduction="0"/>
          </a:bodyPr>
          <a:lstStyle/>
          <a:p>
            <a:pPr>
              <a:defRPr sz="3400">
                <a:solidFill>
                  <a:srgbClr val="000000"/>
                </a:solidFill>
              </a:defRPr>
            </a:pPr>
            <a:r>
              <a:t>A Transient Event in Mercury’s Exosphere</a:t>
            </a:r>
            <a:br/>
            <a:r>
              <a:rPr sz="2800"/>
              <a:t>Jamie Jasinski et al.</a:t>
            </a:r>
          </a:p>
        </p:txBody>
      </p:sp>
      <p:sp>
        <p:nvSpPr>
          <p:cNvPr id="23" name="Text Box 7"/>
          <p:cNvSpPr txBox="1"/>
          <p:nvPr/>
        </p:nvSpPr>
        <p:spPr>
          <a:xfrm>
            <a:off x="8970150" y="1986844"/>
            <a:ext cx="7453154" cy="8720307"/>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spAutoFit/>
          </a:bodyPr>
          <a:lstStyle/>
          <a:p>
            <a:pPr>
              <a:spcBef>
                <a:spcPts val="1500"/>
              </a:spcBef>
              <a:defRPr b="1" sz="2600">
                <a:solidFill>
                  <a:srgbClr val="0000FF"/>
                </a:solidFill>
              </a:defRPr>
            </a:pPr>
            <a:r>
              <a:t>Science Questions: </a:t>
            </a:r>
            <a:r>
              <a:rPr b="0">
                <a:solidFill>
                  <a:srgbClr val="000000"/>
                </a:solidFill>
              </a:rPr>
              <a:t> 		             What is the origin of Mercury’s exosphere –         a tenuous collision-less atmosphere that is closely bound to the planetary surface?          Why does the exosphere fluctuate?</a:t>
            </a:r>
            <a:endParaRPr b="0">
              <a:solidFill>
                <a:srgbClr val="000000"/>
              </a:solidFill>
            </a:endParaRPr>
          </a:p>
          <a:p>
            <a:pPr>
              <a:spcBef>
                <a:spcPts val="2300"/>
              </a:spcBef>
              <a:defRPr sz="100"/>
            </a:pPr>
          </a:p>
          <a:p>
            <a:pPr>
              <a:spcBef>
                <a:spcPts val="1500"/>
              </a:spcBef>
              <a:defRPr b="1" sz="2600">
                <a:solidFill>
                  <a:srgbClr val="0000FF"/>
                </a:solidFill>
              </a:defRPr>
            </a:pPr>
            <a:r>
              <a:t>Data &amp; Results:</a:t>
            </a:r>
            <a:r>
              <a:rPr b="0"/>
              <a:t>  		                         </a:t>
            </a:r>
            <a:r>
              <a:rPr b="0">
                <a:solidFill>
                  <a:srgbClr val="000000"/>
                </a:solidFill>
              </a:rPr>
              <a:t>The Fast-Imaging Plasma Spectrograph (FIPS) on NASA’s MESSENGER spacecraft detected an enhanced density of recently ionized particles    at high altitude (~5000 km) above Mercury.     These particles were most likely created by a meteoroid impact on planet’s surface, which enhanced the exosphere.</a:t>
            </a:r>
            <a:endParaRPr sz="100"/>
          </a:p>
          <a:p>
            <a:pPr>
              <a:spcBef>
                <a:spcPts val="1500"/>
              </a:spcBef>
              <a:defRPr b="1" sz="2600">
                <a:solidFill>
                  <a:srgbClr val="0000FF"/>
                </a:solidFill>
              </a:defRPr>
            </a:pPr>
            <a:r>
              <a:t>Significance: 			         </a:t>
            </a:r>
            <a:r>
              <a:rPr b="0">
                <a:solidFill>
                  <a:srgbClr val="000000"/>
                </a:solidFill>
              </a:rPr>
              <a:t>Meteoroid impacts act as an important source of material for Mercury’s exosphere and contribute to its variability.  Future observations with the Bepi-Colombo mission will further improve our understanding of these impacts and their role in creating Mercury’s exosphere. </a:t>
            </a:r>
          </a:p>
        </p:txBody>
      </p:sp>
      <p:sp>
        <p:nvSpPr>
          <p:cNvPr id="24" name="Text Box 8"/>
          <p:cNvSpPr txBox="1"/>
          <p:nvPr/>
        </p:nvSpPr>
        <p:spPr>
          <a:xfrm>
            <a:off x="2163628" y="9952824"/>
            <a:ext cx="6533332" cy="930597"/>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spAutoFit/>
          </a:bodyPr>
          <a:lstStyle/>
          <a:p>
            <a:pPr>
              <a:defRPr b="1" sz="1400">
                <a:solidFill>
                  <a:schemeClr val="accent2"/>
                </a:solidFill>
              </a:defRPr>
            </a:pPr>
            <a:r>
              <a:t>Jasinski, Regoli, Cassidy, et al. (2020), Nature Comm. 11:4350</a:t>
            </a:r>
          </a:p>
          <a:p>
            <a:pPr>
              <a:defRPr b="1" sz="1400">
                <a:solidFill>
                  <a:schemeClr val="accent2"/>
                </a:solidFill>
              </a:defRPr>
            </a:pPr>
            <a:r>
              <a:rPr u="sng">
                <a:solidFill>
                  <a:srgbClr val="003399"/>
                </a:solidFill>
                <a:uFill>
                  <a:solidFill>
                    <a:srgbClr val="003399"/>
                  </a:solidFill>
                </a:uFill>
                <a:hlinkClick r:id="rId3" invalidUrl="" action="" tgtFrame="" tooltip="" history="1" highlightClick="0" endSnd="0"/>
              </a:rPr>
              <a:t>https://doi.org/10.1038/s41467-020-18220-2</a:t>
            </a:r>
          </a:p>
          <a:p>
            <a:pPr>
              <a:defRPr b="1" sz="1200">
                <a:solidFill>
                  <a:schemeClr val="accent2"/>
                </a:solidFill>
              </a:defRPr>
            </a:pPr>
          </a:p>
          <a:p>
            <a:pPr>
              <a:defRPr b="1" sz="1400">
                <a:solidFill>
                  <a:schemeClr val="accent2"/>
                </a:solidFill>
              </a:defRPr>
            </a:pPr>
            <a:r>
              <a:t>This work was supported by NASA’s Postdoctoral Fellowship Program.  </a:t>
            </a:r>
          </a:p>
        </p:txBody>
      </p:sp>
      <p:sp>
        <p:nvSpPr>
          <p:cNvPr id="25" name="Text Box 8"/>
          <p:cNvSpPr txBox="1"/>
          <p:nvPr/>
        </p:nvSpPr>
        <p:spPr>
          <a:xfrm>
            <a:off x="2163628" y="7202311"/>
            <a:ext cx="6409155" cy="2549314"/>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spAutoFit/>
          </a:bodyPr>
          <a:lstStyle/>
          <a:p>
            <a:pPr>
              <a:defRPr b="1" sz="2200">
                <a:solidFill>
                  <a:schemeClr val="accent2"/>
                </a:solidFill>
              </a:defRPr>
            </a:pPr>
            <a:r>
              <a:t>A meteoroid impact on Mercury ejects a plume of neutral atoms into space.                As solar photons (“</a:t>
            </a:r>
            <a:r>
              <a:rPr i="1"/>
              <a:t>h</a:t>
            </a:r>
            <a:r>
              <a:t>𝜈”) ionize these atoms from Mercury’s surface, they are picked up by the solar wind and gyrate around the interplanetary magnetic field where they are detected by NASA’s MESSENGER spacecraft.</a:t>
            </a:r>
          </a:p>
        </p:txBody>
      </p:sp>
      <p:sp>
        <p:nvSpPr>
          <p:cNvPr id="26" name="Rectangle 3"/>
          <p:cNvSpPr txBox="1"/>
          <p:nvPr/>
        </p:nvSpPr>
        <p:spPr>
          <a:xfrm>
            <a:off x="3009604" y="369945"/>
            <a:ext cx="3638436" cy="682388"/>
          </a:xfrm>
          <a:prstGeom prst="rect">
            <a:avLst/>
          </a:prstGeom>
          <a:ln w="12700">
            <a:miter lim="400000"/>
          </a:ln>
          <a:extLst>
            <a:ext uri="{C572A759-6A51-4108-AA02-DFA0A04FC94B}">
              <ma14:wrappingTextBoxFlag xmlns:ma14="http://schemas.microsoft.com/office/mac/drawingml/2011/main" val="1"/>
            </a:ext>
          </a:extLst>
        </p:spPr>
        <p:txBody>
          <a:bodyPr lIns="74493" tIns="74493" rIns="74493" bIns="74493">
            <a:spAutoFit/>
          </a:bodyPr>
          <a:lstStyle/>
          <a:p>
            <a:pPr>
              <a:defRPr sz="1200">
                <a:solidFill>
                  <a:schemeClr val="accent2"/>
                </a:solidFill>
                <a:latin typeface="+mj-lt"/>
                <a:ea typeface="+mj-ea"/>
                <a:cs typeface="+mj-cs"/>
                <a:sym typeface="Helvetica"/>
              </a:defRPr>
            </a:pPr>
            <a:r>
              <a:t>National Aeronautics and Space Administration</a:t>
            </a:r>
            <a:endParaRPr sz="2000">
              <a:latin typeface="Times New Roman"/>
              <a:ea typeface="Times New Roman"/>
              <a:cs typeface="Times New Roman"/>
              <a:sym typeface="Times New Roman"/>
            </a:endParaRPr>
          </a:p>
          <a:p>
            <a:pPr>
              <a:defRPr b="1" sz="1200">
                <a:solidFill>
                  <a:schemeClr val="accent2"/>
                </a:solidFill>
                <a:latin typeface="+mj-lt"/>
                <a:ea typeface="+mj-ea"/>
                <a:cs typeface="+mj-cs"/>
                <a:sym typeface="Helvetica"/>
              </a:defRPr>
            </a:pPr>
            <a:r>
              <a:t>Jet Propulsion Laboratory</a:t>
            </a:r>
            <a:endParaRPr sz="2000">
              <a:latin typeface="Times New Roman"/>
              <a:ea typeface="Times New Roman"/>
              <a:cs typeface="Times New Roman"/>
              <a:sym typeface="Times New Roman"/>
            </a:endParaRPr>
          </a:p>
          <a:p>
            <a:pPr>
              <a:defRPr b="1" sz="1200">
                <a:solidFill>
                  <a:schemeClr val="accent2"/>
                </a:solidFill>
                <a:latin typeface="+mj-lt"/>
                <a:ea typeface="+mj-ea"/>
                <a:cs typeface="+mj-cs"/>
                <a:sym typeface="Helvetica"/>
              </a:defRPr>
            </a:pPr>
            <a:r>
              <a:t>California Institute of Technology</a:t>
            </a:r>
          </a:p>
        </p:txBody>
      </p:sp>
      <p:sp>
        <p:nvSpPr>
          <p:cNvPr id="27" name="TextBox 2"/>
          <p:cNvSpPr txBox="1"/>
          <p:nvPr/>
        </p:nvSpPr>
        <p:spPr>
          <a:xfrm>
            <a:off x="2727670" y="6895658"/>
            <a:ext cx="4759164" cy="346398"/>
          </a:xfrm>
          <a:prstGeom prst="rect">
            <a:avLst/>
          </a:prstGeom>
          <a:ln w="12700">
            <a:miter lim="400000"/>
          </a:ln>
          <a:extLst>
            <a:ext uri="{C572A759-6A51-4108-AA02-DFA0A04FC94B}">
              <ma14:wrappingTextBoxFlag xmlns:ma14="http://schemas.microsoft.com/office/mac/drawingml/2011/main" val="1"/>
            </a:ext>
          </a:extLst>
        </p:spPr>
        <p:txBody>
          <a:bodyPr wrap="none" lIns="74506" tIns="74506" rIns="74506" bIns="74506">
            <a:spAutoFit/>
          </a:bodyPr>
          <a:lstStyle>
            <a:lvl1pPr>
              <a:defRPr sz="1400"/>
            </a:lvl1pPr>
          </a:lstStyle>
          <a:p>
            <a:pPr/>
            <a:r>
              <a:t>Reproduced with permission from Nature Comm., © AAAS</a:t>
            </a:r>
          </a:p>
        </p:txBody>
      </p:sp>
      <p:pic>
        <p:nvPicPr>
          <p:cNvPr id="28" name="Object 20" descr="Object 20"/>
          <p:cNvPicPr>
            <a:picLocks noChangeAspect="1"/>
          </p:cNvPicPr>
          <p:nvPr/>
        </p:nvPicPr>
        <p:blipFill>
          <a:blip r:embed="rId4">
            <a:extLst/>
          </a:blip>
          <a:stretch>
            <a:fillRect/>
          </a:stretch>
        </p:blipFill>
        <p:spPr>
          <a:xfrm>
            <a:off x="1817511" y="155222"/>
            <a:ext cx="1197800" cy="1086556"/>
          </a:xfrm>
          <a:prstGeom prst="rect">
            <a:avLst/>
          </a:prstGeom>
          <a:ln w="12700">
            <a:miter lim="400000"/>
          </a:ln>
        </p:spPr>
      </p:pic>
      <p:pic>
        <p:nvPicPr>
          <p:cNvPr id="29" name="Picture 3" descr="Picture 3"/>
          <p:cNvPicPr>
            <a:picLocks noChangeAspect="1"/>
          </p:cNvPicPr>
          <p:nvPr/>
        </p:nvPicPr>
        <p:blipFill>
          <a:blip r:embed="rId5">
            <a:extLst/>
          </a:blip>
          <a:stretch>
            <a:fillRect/>
          </a:stretch>
        </p:blipFill>
        <p:spPr>
          <a:xfrm>
            <a:off x="2440028" y="1573094"/>
            <a:ext cx="5710550" cy="532271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Rectangle 3"/>
          <p:cNvSpPr txBox="1"/>
          <p:nvPr/>
        </p:nvSpPr>
        <p:spPr>
          <a:xfrm>
            <a:off x="3009604" y="360793"/>
            <a:ext cx="3638436" cy="682388"/>
          </a:xfrm>
          <a:prstGeom prst="rect">
            <a:avLst/>
          </a:prstGeom>
          <a:ln w="12700">
            <a:miter lim="400000"/>
          </a:ln>
          <a:extLst>
            <a:ext uri="{C572A759-6A51-4108-AA02-DFA0A04FC94B}">
              <ma14:wrappingTextBoxFlag xmlns:ma14="http://schemas.microsoft.com/office/mac/drawingml/2011/main" val="1"/>
            </a:ext>
          </a:extLst>
        </p:spPr>
        <p:txBody>
          <a:bodyPr lIns="74493" tIns="74493" rIns="74493" bIns="74493">
            <a:spAutoFit/>
          </a:bodyPr>
          <a:lstStyle/>
          <a:p>
            <a:pPr>
              <a:defRPr sz="1200">
                <a:solidFill>
                  <a:schemeClr val="accent2"/>
                </a:solidFill>
                <a:latin typeface="+mj-lt"/>
                <a:ea typeface="+mj-ea"/>
                <a:cs typeface="+mj-cs"/>
                <a:sym typeface="Helvetica"/>
              </a:defRPr>
            </a:pPr>
            <a:r>
              <a:t>National Aeronautics and Space Administration</a:t>
            </a:r>
            <a:endParaRPr sz="2000">
              <a:latin typeface="Times New Roman"/>
              <a:ea typeface="Times New Roman"/>
              <a:cs typeface="Times New Roman"/>
              <a:sym typeface="Times New Roman"/>
            </a:endParaRPr>
          </a:p>
          <a:p>
            <a:pPr>
              <a:defRPr b="1" sz="1200">
                <a:solidFill>
                  <a:schemeClr val="accent2"/>
                </a:solidFill>
                <a:latin typeface="+mj-lt"/>
                <a:ea typeface="+mj-ea"/>
                <a:cs typeface="+mj-cs"/>
                <a:sym typeface="Helvetica"/>
              </a:defRPr>
            </a:pPr>
            <a:r>
              <a:t>Jet Propulsion Laboratory</a:t>
            </a:r>
            <a:endParaRPr sz="2000">
              <a:latin typeface="Times New Roman"/>
              <a:ea typeface="Times New Roman"/>
              <a:cs typeface="Times New Roman"/>
              <a:sym typeface="Times New Roman"/>
            </a:endParaRPr>
          </a:p>
          <a:p>
            <a:pPr>
              <a:defRPr b="1" sz="1200">
                <a:solidFill>
                  <a:schemeClr val="accent2"/>
                </a:solidFill>
                <a:latin typeface="+mj-lt"/>
                <a:ea typeface="+mj-ea"/>
                <a:cs typeface="+mj-cs"/>
                <a:sym typeface="Helvetica"/>
              </a:defRPr>
            </a:pPr>
            <a:r>
              <a:t>California Institute of Technology</a:t>
            </a:r>
          </a:p>
        </p:txBody>
      </p:sp>
      <p:sp>
        <p:nvSpPr>
          <p:cNvPr id="34" name="TextBox 4"/>
          <p:cNvSpPr txBox="1"/>
          <p:nvPr/>
        </p:nvSpPr>
        <p:spPr>
          <a:xfrm>
            <a:off x="2140373" y="1738489"/>
            <a:ext cx="13138010" cy="7928062"/>
          </a:xfrm>
          <a:prstGeom prst="rect">
            <a:avLst/>
          </a:prstGeom>
          <a:ln w="12700">
            <a:miter lim="400000"/>
          </a:ln>
          <a:extLst>
            <a:ext uri="{C572A759-6A51-4108-AA02-DFA0A04FC94B}">
              <ma14:wrappingTextBoxFlag xmlns:ma14="http://schemas.microsoft.com/office/mac/drawingml/2011/main" val="1"/>
            </a:ext>
          </a:extLst>
        </p:spPr>
        <p:txBody>
          <a:bodyPr lIns="74506" tIns="74506" rIns="74506" bIns="74506">
            <a:spAutoFit/>
          </a:bodyPr>
          <a:lstStyle/>
          <a:p>
            <a:pPr>
              <a:defRPr b="1" sz="1600"/>
            </a:pPr>
            <a:r>
              <a:t>Contact:</a:t>
            </a:r>
            <a:r>
              <a:rPr b="0">
                <a:latin typeface="Arial Unicode MS"/>
                <a:ea typeface="Arial Unicode MS"/>
                <a:cs typeface="Arial Unicode MS"/>
                <a:sym typeface="Arial Unicode MS"/>
              </a:rPr>
              <a:t> </a:t>
            </a:r>
            <a:endParaRPr b="0">
              <a:latin typeface="Arial Unicode MS"/>
              <a:ea typeface="Arial Unicode MS"/>
              <a:cs typeface="Arial Unicode MS"/>
              <a:sym typeface="Arial Unicode MS"/>
            </a:endParaRPr>
          </a:p>
          <a:p>
            <a:pPr>
              <a:defRPr sz="1600">
                <a:latin typeface="Arial Unicode MS"/>
                <a:ea typeface="Arial Unicode MS"/>
                <a:cs typeface="Arial Unicode MS"/>
                <a:sym typeface="Arial Unicode MS"/>
              </a:defRPr>
            </a:pPr>
            <a:r>
              <a:t>    Jamie Jasinski</a:t>
            </a:r>
          </a:p>
          <a:p>
            <a:pPr>
              <a:defRPr sz="1600">
                <a:latin typeface="Arial Unicode MS"/>
                <a:ea typeface="Arial Unicode MS"/>
                <a:cs typeface="Arial Unicode MS"/>
                <a:sym typeface="Arial Unicode MS"/>
              </a:defRPr>
            </a:pPr>
            <a:r>
              <a:t>    Research Scientist</a:t>
            </a:r>
          </a:p>
          <a:p>
            <a:pPr>
              <a:defRPr sz="1600">
                <a:latin typeface="Arial Unicode MS"/>
                <a:ea typeface="Arial Unicode MS"/>
                <a:cs typeface="Arial Unicode MS"/>
                <a:sym typeface="Arial Unicode MS"/>
              </a:defRPr>
            </a:pPr>
            <a:r>
              <a:t>    169-506, Jet Propulsion Laboratory, Pasadena, CA 91109</a:t>
            </a:r>
          </a:p>
          <a:p>
            <a:pPr>
              <a:defRPr sz="1600">
                <a:latin typeface="Arial Unicode MS"/>
                <a:ea typeface="Arial Unicode MS"/>
                <a:cs typeface="Arial Unicode MS"/>
                <a:sym typeface="Arial Unicode MS"/>
              </a:defRPr>
            </a:pPr>
            <a:r>
              <a:t>    jamie.m.jasinski@jpl.nasa.gov</a:t>
            </a:r>
          </a:p>
          <a:p>
            <a:pPr>
              <a:defRPr sz="1600"/>
            </a:pPr>
            <a:r>
              <a:t>    https://orcid.org/0000-0001-9969-2884</a:t>
            </a:r>
          </a:p>
          <a:p>
            <a:pPr>
              <a:defRPr sz="1600">
                <a:latin typeface="Arial Unicode MS"/>
                <a:ea typeface="Arial Unicode MS"/>
                <a:cs typeface="Arial Unicode MS"/>
                <a:sym typeface="Arial Unicode MS"/>
              </a:defRPr>
            </a:pPr>
          </a:p>
          <a:p>
            <a:pPr>
              <a:defRPr b="1" sz="1600"/>
            </a:pPr>
            <a:r>
              <a:t>Citation:</a:t>
            </a:r>
            <a:r>
              <a:rPr b="0"/>
              <a:t>  </a:t>
            </a:r>
            <a:endParaRPr b="0"/>
          </a:p>
          <a:p>
            <a:pPr>
              <a:defRPr b="1" sz="1600">
                <a:solidFill>
                  <a:srgbClr val="003399"/>
                </a:solidFill>
              </a:defRPr>
            </a:pPr>
            <a:r>
              <a:t>    “A transient enhancement of Mercury’s exosphere at extremely high altitudes inferred from pickup ions”</a:t>
            </a:r>
          </a:p>
          <a:p>
            <a:pPr>
              <a:defRPr b="1" sz="1600">
                <a:solidFill>
                  <a:srgbClr val="003399"/>
                </a:solidFill>
              </a:defRPr>
            </a:pPr>
            <a:r>
              <a:t>    Jasinski, J.M., Regoli, L.H., Cassidy, T.A., et al. (2020), Nature Communications 11:4350</a:t>
            </a:r>
          </a:p>
          <a:p>
            <a:pPr>
              <a:defRPr b="1" sz="1600"/>
            </a:pPr>
            <a:r>
              <a:t>    </a:t>
            </a:r>
            <a:r>
              <a:rPr u="sng">
                <a:solidFill>
                  <a:srgbClr val="003399"/>
                </a:solidFill>
                <a:uFill>
                  <a:solidFill>
                    <a:srgbClr val="003399"/>
                  </a:solidFill>
                </a:uFill>
                <a:hlinkClick r:id="rId2" invalidUrl="" action="" tgtFrame="" tooltip="" history="1" highlightClick="0" endSnd="0"/>
              </a:rPr>
              <a:t>https://doi.org/10.1038/s41467-020-18220-2</a:t>
            </a:r>
            <a:endParaRPr>
              <a:solidFill>
                <a:srgbClr val="003399"/>
              </a:solidFill>
            </a:endParaRPr>
          </a:p>
          <a:p>
            <a:pPr>
              <a:defRPr sz="1600">
                <a:latin typeface="Arial Unicode MS"/>
                <a:ea typeface="Arial Unicode MS"/>
                <a:cs typeface="Arial Unicode MS"/>
                <a:sym typeface="Arial Unicode MS"/>
              </a:defRPr>
            </a:pPr>
          </a:p>
          <a:p>
            <a:pPr>
              <a:defRPr b="1" sz="1600"/>
            </a:pPr>
            <a:r>
              <a:t>Data Sources:</a:t>
            </a:r>
            <a:r>
              <a:rPr b="0"/>
              <a:t>  </a:t>
            </a:r>
            <a:endParaRPr b="0"/>
          </a:p>
          <a:p>
            <a:pPr>
              <a:defRPr sz="1600">
                <a:latin typeface="Arial Unicode MS"/>
                <a:ea typeface="Arial Unicode MS"/>
                <a:cs typeface="Arial Unicode MS"/>
                <a:sym typeface="Arial Unicode MS"/>
              </a:defRPr>
            </a:pPr>
            <a:r>
              <a:t>    Fast-Imaging Plasma Spectrometer (FIPS) onboard NASA’s MESSENGER spacecraft</a:t>
            </a:r>
          </a:p>
          <a:p>
            <a:pPr>
              <a:defRPr sz="1600">
                <a:latin typeface="Arial Unicode MS"/>
                <a:ea typeface="Arial Unicode MS"/>
                <a:cs typeface="Arial Unicode MS"/>
                <a:sym typeface="Arial Unicode MS"/>
              </a:defRPr>
            </a:pPr>
          </a:p>
          <a:p>
            <a:pPr>
              <a:defRPr b="1" sz="1600"/>
            </a:pPr>
            <a:r>
              <a:t>Technical Description of Figure:</a:t>
            </a:r>
          </a:p>
          <a:p>
            <a:pPr>
              <a:defRPr sz="1600"/>
            </a:pPr>
            <a:r>
              <a:t>    A meteoroid impact causes vaporization of surface particles on Mercury.  This causes a plume of neutral atoms to be </a:t>
            </a:r>
          </a:p>
          <a:p>
            <a:pPr>
              <a:defRPr sz="1600"/>
            </a:pPr>
            <a:r>
              <a:t>ejected out to high altitudes in space.  As solar photons (“</a:t>
            </a:r>
            <a:r>
              <a:rPr i="1"/>
              <a:t>h</a:t>
            </a:r>
            <a:r>
              <a:t>𝜈”) ionize these atoms, they are picked up by the solar wind.  </a:t>
            </a:r>
          </a:p>
          <a:p>
            <a:pPr>
              <a:defRPr sz="1600"/>
            </a:pPr>
            <a:r>
              <a:t>These “pickup” ions are accelerated by the solar wind’s motional electric field and gyrate around the interplanetary magnetic field (i.e. outside Mercury’s magnetospheric boundary layers of the bow shock and magnetopause) where they are detected by the MESSENGER spacecraft.  The FIPS instrument measures the detected ions’ velocity distribution as well as mass-per-charge. </a:t>
            </a:r>
          </a:p>
          <a:p>
            <a:pPr>
              <a:defRPr sz="1600"/>
            </a:pPr>
            <a:r>
              <a:t>The pickup ions were observed to be non-gyrotropic which shows that the particles were recently photoionized. </a:t>
            </a:r>
          </a:p>
          <a:p>
            <a:pPr>
              <a:defRPr sz="1600"/>
            </a:pPr>
            <a:r>
              <a:t>The composition was estimated to be Na</a:t>
            </a:r>
            <a:r>
              <a:rPr baseline="30625"/>
              <a:t>+</a:t>
            </a:r>
            <a:r>
              <a:t> and Si</a:t>
            </a:r>
            <a:r>
              <a:rPr baseline="30625"/>
              <a:t>+</a:t>
            </a:r>
            <a:r>
              <a:t> (Na</a:t>
            </a:r>
            <a:r>
              <a:rPr baseline="30625"/>
              <a:t>+</a:t>
            </a:r>
            <a:r>
              <a:t> is the most common constituent of Mercury’s exosphere).                       </a:t>
            </a:r>
          </a:p>
          <a:p>
            <a:pPr>
              <a:defRPr sz="1600"/>
            </a:pPr>
            <a:r>
              <a:t>The impact was most likely caused by a ~1m sized meteoroid.  Large meteoroids such as this are expected </a:t>
            </a:r>
          </a:p>
          <a:p>
            <a:pPr>
              <a:defRPr sz="1600"/>
            </a:pPr>
            <a:r>
              <a:t>to originate from the main asteroid belt, ejected into the inner solar system by secular resonances.                                  </a:t>
            </a:r>
          </a:p>
          <a:p>
            <a:pPr>
              <a:defRPr sz="1600"/>
            </a:pPr>
            <a:r>
              <a:t>The boxes at the top show the directions of the solar wind velocity and electric field, as well a description of the </a:t>
            </a:r>
          </a:p>
          <a:p>
            <a:pPr>
              <a:defRPr sz="1600"/>
            </a:pPr>
            <a:r>
              <a:t>Mercury-Solar-Orbital (MSO) coordinate system. </a:t>
            </a:r>
          </a:p>
          <a:p>
            <a:pPr>
              <a:defRPr sz="1600">
                <a:latin typeface="Arial Unicode MS"/>
                <a:ea typeface="Arial Unicode MS"/>
                <a:cs typeface="Arial Unicode MS"/>
                <a:sym typeface="Arial Unicode MS"/>
              </a:defRPr>
            </a:pPr>
          </a:p>
          <a:p>
            <a:pPr>
              <a:defRPr b="1" sz="1600"/>
            </a:pPr>
            <a:r>
              <a:t>Scientific significance, societal relevance, and relationships to future missions:  </a:t>
            </a:r>
          </a:p>
          <a:p>
            <a:pPr>
              <a:defRPr sz="1600"/>
            </a:pPr>
            <a:r>
              <a:t>    Meteoroid impacts are an important source of material for Mercury’s exosphere.  However, large impacts are </a:t>
            </a:r>
          </a:p>
          <a:p>
            <a:pPr>
              <a:defRPr sz="1600"/>
            </a:pPr>
            <a:r>
              <a:t>expected to contribute more to its variability.  Future observations with the Bepi-Colombo mission will further improve </a:t>
            </a:r>
          </a:p>
          <a:p>
            <a:pPr>
              <a:defRPr sz="1600"/>
            </a:pPr>
            <a:r>
              <a:t>our understanding of these impacts and their role in creating Mercury’s tenuous atmosphere. </a:t>
            </a:r>
          </a:p>
        </p:txBody>
      </p:sp>
      <p:pic>
        <p:nvPicPr>
          <p:cNvPr id="35" name="Object 20" descr="Object 20"/>
          <p:cNvPicPr>
            <a:picLocks noChangeAspect="1"/>
          </p:cNvPicPr>
          <p:nvPr/>
        </p:nvPicPr>
        <p:blipFill>
          <a:blip r:embed="rId3">
            <a:extLst/>
          </a:blip>
          <a:stretch>
            <a:fillRect/>
          </a:stretch>
        </p:blipFill>
        <p:spPr>
          <a:xfrm>
            <a:off x="1817511" y="155222"/>
            <a:ext cx="1197800" cy="108655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Blank">
  <a:themeElements>
    <a:clrScheme name="1_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1_Blank">
      <a:majorFont>
        <a:latin typeface="Helvetica"/>
        <a:ea typeface="Helvetica"/>
        <a:cs typeface="Helvetica"/>
      </a:majorFont>
      <a:minorFont>
        <a:latin typeface="Times Roman"/>
        <a:ea typeface="Times Roman"/>
        <a:cs typeface="Times Roman"/>
      </a:minorFont>
    </a:fontScheme>
    <a:fmtScheme name="1_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solidFill>
          <a:prstDash val="solid"/>
          <a:round/>
        </a:ln>
        <a:effectLst/>
        <a:sp3d/>
      </a:spPr>
      <a:bodyPr rot="0" spcFirstLastPara="1" vertOverflow="overflow" horzOverflow="overflow" vert="horz" wrap="square" lIns="74506" tIns="74506" rIns="74506" bIns="74506" numCol="1" spcCol="38100" rtlCol="0" anchor="t" upright="0">
        <a:spAutoFit/>
      </a:bodyPr>
      <a:lstStyle>
        <a:defPPr marL="0" marR="0" indent="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4506" tIns="74506" rIns="74506" bIns="74506" numCol="1" spcCol="38100" rtlCol="0" anchor="t" upright="0">
        <a:spAutoFit/>
      </a:bodyPr>
      <a:lstStyle>
        <a:defPPr marL="0" marR="0" indent="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Blank">
  <a:themeElements>
    <a:clrScheme name="1_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1_Blank">
      <a:majorFont>
        <a:latin typeface="Helvetica"/>
        <a:ea typeface="Helvetica"/>
        <a:cs typeface="Helvetica"/>
      </a:majorFont>
      <a:minorFont>
        <a:latin typeface="Times Roman"/>
        <a:ea typeface="Times Roman"/>
        <a:cs typeface="Times Roman"/>
      </a:minorFont>
    </a:fontScheme>
    <a:fmtScheme name="1_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38100" cap="flat">
          <a:solidFill>
            <a:schemeClr val="accent1"/>
          </a:solidFill>
          <a:prstDash val="solid"/>
          <a:round/>
        </a:ln>
        <a:effectLst/>
        <a:sp3d/>
      </a:spPr>
      <a:bodyPr rot="0" spcFirstLastPara="1" vertOverflow="overflow" horzOverflow="overflow" vert="horz" wrap="square" lIns="74506" tIns="74506" rIns="74506" bIns="74506" numCol="1" spcCol="38100" rtlCol="0" anchor="t" upright="0">
        <a:spAutoFit/>
      </a:bodyPr>
      <a:lstStyle>
        <a:defPPr marL="0" marR="0" indent="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4506" tIns="74506" rIns="74506" bIns="74506" numCol="1" spcCol="38100" rtlCol="0" anchor="t" upright="0">
        <a:spAutoFit/>
      </a:bodyPr>
      <a:lstStyle>
        <a:defPPr marL="0" marR="0" indent="0" algn="l" defTabSz="1490133"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