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p:restoredTop sz="96875"/>
  </p:normalViewPr>
  <p:slideViewPr>
    <p:cSldViewPr>
      <p:cViewPr varScale="1">
        <p:scale>
          <a:sx n="166" d="100"/>
          <a:sy n="166" d="100"/>
        </p:scale>
        <p:origin x="10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hyperlink" Target="https://doi.org/10.1051/0004-6361/202039084"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www.herschel.caltech.edu/news/nhsc2021-001"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3847/1538-3881/ab79a5"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2774950" y="152400"/>
            <a:ext cx="6140450" cy="606425"/>
          </a:xfrm>
        </p:spPr>
        <p:txBody>
          <a:bodyPr/>
          <a:lstStyle/>
          <a:p>
            <a:pPr eaLnBrk="1" hangingPunct="1"/>
            <a:r>
              <a:rPr lang="en-US" altLang="en-US" sz="2400" dirty="0">
                <a:solidFill>
                  <a:schemeClr val="tx1"/>
                </a:solidFill>
                <a:ea typeface="ＭＳ Ｐゴシック" pitchFamily="-106" charset="-128"/>
              </a:rPr>
              <a:t>Water in Star-Forming Regions</a:t>
            </a:r>
            <a:br>
              <a:rPr lang="en-US" altLang="en-US" sz="2400" dirty="0">
                <a:solidFill>
                  <a:schemeClr val="tx1"/>
                </a:solidFill>
                <a:ea typeface="ＭＳ Ｐゴシック" pitchFamily="-106" charset="-128"/>
              </a:rPr>
            </a:br>
            <a:r>
              <a:rPr lang="en-US" altLang="en-US" sz="1800" dirty="0" err="1">
                <a:solidFill>
                  <a:schemeClr val="tx1"/>
                </a:solidFill>
                <a:ea typeface="ＭＳ Ｐゴシック" pitchFamily="-106" charset="-128"/>
              </a:rPr>
              <a:t>Ewine</a:t>
            </a:r>
            <a:r>
              <a:rPr lang="en-US" altLang="en-US" sz="1800" dirty="0">
                <a:solidFill>
                  <a:schemeClr val="tx1"/>
                </a:solidFill>
                <a:ea typeface="ＭＳ Ｐゴシック" pitchFamily="-106" charset="-128"/>
              </a:rPr>
              <a:t> van </a:t>
            </a:r>
            <a:r>
              <a:rPr lang="en-US" altLang="en-US" sz="1800" dirty="0" err="1">
                <a:solidFill>
                  <a:schemeClr val="tx1"/>
                </a:solidFill>
                <a:ea typeface="ＭＳ Ｐゴシック" pitchFamily="-106" charset="-128"/>
              </a:rPr>
              <a:t>Dishoeck</a:t>
            </a:r>
            <a:r>
              <a:rPr lang="en-US" altLang="en-US" sz="1800" dirty="0">
                <a:solidFill>
                  <a:schemeClr val="tx1"/>
                </a:solidFill>
                <a:ea typeface="ＭＳ Ｐゴシック" pitchFamily="-106" charset="-128"/>
              </a:rPr>
              <a:t> et al.</a:t>
            </a:r>
          </a:p>
        </p:txBody>
      </p:sp>
      <p:sp>
        <p:nvSpPr>
          <p:cNvPr id="3075" name="Text Box 7"/>
          <p:cNvSpPr txBox="1">
            <a:spLocks noChangeArrowheads="1"/>
          </p:cNvSpPr>
          <p:nvPr/>
        </p:nvSpPr>
        <p:spPr bwMode="auto">
          <a:xfrm>
            <a:off x="4381059" y="1132362"/>
            <a:ext cx="4664965" cy="553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How is water transported from interstellar clouds to forming planetary systems?</a:t>
            </a:r>
          </a:p>
          <a:p>
            <a:pPr>
              <a:spcBef>
                <a:spcPct val="50000"/>
              </a:spcBef>
            </a:pP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dirty="0"/>
              <a:t>Herschel Space Observatory far-infrared spectra are used to trace cold gaseous water across multiple stages of star formation – from molecular clouds to young protoplanetary disks.  Weaker water vapor emission than expected is observed in disks, suggesting that water is mostly locked up in pebbles that settle to the disk mid-plane  and drift inward. </a:t>
            </a:r>
            <a:endParaRPr lang="en-US" altLang="en-US" sz="1600" b="1" dirty="0">
              <a:solidFill>
                <a:srgbClr val="0000FF"/>
              </a:solidFill>
            </a:endParaRPr>
          </a:p>
          <a:p>
            <a:pPr>
              <a:spcBef>
                <a:spcPct val="50000"/>
              </a:spcBef>
            </a:pPr>
            <a:r>
              <a:rPr lang="en-US" altLang="en-US" sz="1600" b="1" dirty="0">
                <a:solidFill>
                  <a:srgbClr val="0000FF"/>
                </a:solidFill>
              </a:rPr>
              <a:t>Significance: 			         </a:t>
            </a:r>
            <a:r>
              <a:rPr lang="en-US" altLang="en-US" sz="1600" dirty="0"/>
              <a:t>Water is a unique diagnostic of the physical and chemical conditions in star-forming regions. </a:t>
            </a:r>
            <a:r>
              <a:rPr lang="en-US" sz="1600" dirty="0"/>
              <a:t>When a cloud collapses to form new stars and planets, water is largely preserved and quickly sequestered in pebble-sized dust particles. E</a:t>
            </a:r>
            <a:r>
              <a:rPr lang="en-US" altLang="en-US" sz="1600" dirty="0"/>
              <a:t>nough water to fill several thousand oceans can be supplied through this process to the regions where planets form.</a:t>
            </a:r>
            <a:endParaRPr lang="en-US" sz="1600" dirty="0"/>
          </a:p>
        </p:txBody>
      </p:sp>
      <p:sp>
        <p:nvSpPr>
          <p:cNvPr id="3076" name="Text Box 8"/>
          <p:cNvSpPr txBox="1">
            <a:spLocks noChangeArrowheads="1"/>
          </p:cNvSpPr>
          <p:nvPr/>
        </p:nvSpPr>
        <p:spPr bwMode="auto">
          <a:xfrm>
            <a:off x="169368" y="5697608"/>
            <a:ext cx="3793032"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latin typeface="Arial" panose="020B0604020202020204" pitchFamily="34" charset="0"/>
                <a:cs typeface="Arial" panose="020B0604020202020204" pitchFamily="34" charset="0"/>
              </a:rPr>
              <a:t>van </a:t>
            </a:r>
            <a:r>
              <a:rPr lang="en-US" altLang="en-US" sz="900" b="1" dirty="0" err="1">
                <a:solidFill>
                  <a:srgbClr val="003399"/>
                </a:solidFill>
                <a:latin typeface="Arial" panose="020B0604020202020204" pitchFamily="34" charset="0"/>
                <a:cs typeface="Arial" panose="020B0604020202020204" pitchFamily="34" charset="0"/>
              </a:rPr>
              <a:t>Dishoeck</a:t>
            </a:r>
            <a:r>
              <a:rPr lang="en-US" altLang="en-US" sz="900" b="1" dirty="0">
                <a:solidFill>
                  <a:srgbClr val="003399"/>
                </a:solidFill>
                <a:latin typeface="Arial" panose="020B0604020202020204" pitchFamily="34" charset="0"/>
                <a:cs typeface="Arial" panose="020B0604020202020204" pitchFamily="34" charset="0"/>
              </a:rPr>
              <a:t> et al. (2021), AA 648, A24</a:t>
            </a:r>
          </a:p>
          <a:p>
            <a:r>
              <a:rPr lang="en-US" sz="900" b="1" dirty="0">
                <a:latin typeface="Arial" panose="020B0604020202020204" pitchFamily="34" charset="0"/>
                <a:cs typeface="Arial" panose="020B0604020202020204" pitchFamily="34" charset="0"/>
                <a:hlinkClick r:id="rId4"/>
              </a:rPr>
              <a:t>https://doi.org/</a:t>
            </a:r>
            <a:r>
              <a:rPr lang="en-US" sz="900" b="1" dirty="0">
                <a:hlinkClick r:id="rId4"/>
              </a:rPr>
              <a:t>10.1051/0004-6361/202039084</a:t>
            </a:r>
            <a:endParaRPr lang="en-US" sz="900" b="1" dirty="0"/>
          </a:p>
          <a:p>
            <a:endParaRPr lang="en-US" sz="700" b="1" dirty="0">
              <a:solidFill>
                <a:srgbClr val="003399"/>
              </a:solidFill>
            </a:endParaRPr>
          </a:p>
          <a:p>
            <a:r>
              <a:rPr lang="en-US" sz="900" b="1" dirty="0">
                <a:solidFill>
                  <a:srgbClr val="003399"/>
                </a:solidFill>
              </a:rPr>
              <a:t>This work was supported by a Strategic RTD Initiative from the    Planetary Science Directorate at JPL. </a:t>
            </a:r>
            <a:endParaRPr lang="en-US" sz="900" b="1" dirty="0"/>
          </a:p>
          <a:p>
            <a:r>
              <a:rPr lang="en-US" altLang="en-US" sz="900" b="1" dirty="0">
                <a:solidFill>
                  <a:srgbClr val="003399"/>
                </a:solidFill>
              </a:rPr>
              <a:t>Observations from Herschel Space Observatory, an ESA mission with NASA contributions, are acknowledged.</a:t>
            </a:r>
          </a:p>
        </p:txBody>
      </p:sp>
      <p:sp>
        <p:nvSpPr>
          <p:cNvPr id="7" name="Text Box 8"/>
          <p:cNvSpPr txBox="1">
            <a:spLocks noChangeArrowheads="1"/>
          </p:cNvSpPr>
          <p:nvPr/>
        </p:nvSpPr>
        <p:spPr bwMode="auto">
          <a:xfrm>
            <a:off x="174856" y="3616107"/>
            <a:ext cx="401614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Planet-forming disks exhibit a wide range of physical and chemical conditions, depending on the location (inner vs outer disk; surface vs midplane) and evolutionary state (Class I vs Class II).  Far-infrared spectra from the Herschel Space Observatory measure the quantity of gaseous water over these different environments. </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75"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TextBox 2">
            <a:extLst>
              <a:ext uri="{FF2B5EF4-FFF2-40B4-BE49-F238E27FC236}">
                <a16:creationId xmlns:a16="http://schemas.microsoft.com/office/drawing/2014/main" id="{D59754EA-CA09-9F4A-9945-4B7156BC7FCC}"/>
              </a:ext>
            </a:extLst>
          </p:cNvPr>
          <p:cNvSpPr txBox="1"/>
          <p:nvPr/>
        </p:nvSpPr>
        <p:spPr>
          <a:xfrm>
            <a:off x="870647" y="3256444"/>
            <a:ext cx="2513830" cy="230832"/>
          </a:xfrm>
          <a:prstGeom prst="rect">
            <a:avLst/>
          </a:prstGeom>
          <a:noFill/>
        </p:spPr>
        <p:txBody>
          <a:bodyPr wrap="none" rtlCol="0">
            <a:spAutoFit/>
          </a:bodyPr>
          <a:lstStyle/>
          <a:p>
            <a:r>
              <a:rPr lang="en-US" sz="900" dirty="0"/>
              <a:t>Reproduced with permission from AA, © ESO</a:t>
            </a:r>
          </a:p>
        </p:txBody>
      </p:sp>
      <p:sp>
        <p:nvSpPr>
          <p:cNvPr id="5" name="Rectangle 4">
            <a:extLst>
              <a:ext uri="{FF2B5EF4-FFF2-40B4-BE49-F238E27FC236}">
                <a16:creationId xmlns:a16="http://schemas.microsoft.com/office/drawing/2014/main" id="{6AFE112B-06B2-E248-B51D-126123F30926}"/>
              </a:ext>
            </a:extLst>
          </p:cNvPr>
          <p:cNvSpPr/>
          <p:nvPr/>
        </p:nvSpPr>
        <p:spPr bwMode="auto">
          <a:xfrm>
            <a:off x="3348650" y="2394138"/>
            <a:ext cx="723905" cy="19666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65" charset="0"/>
              <a:ea typeface="ＭＳ Ｐゴシック" pitchFamily="-65" charset="-128"/>
              <a:cs typeface="ＭＳ Ｐゴシック" pitchFamily="-65" charset="-128"/>
            </a:endParaRPr>
          </a:p>
        </p:txBody>
      </p:sp>
      <p:sp>
        <p:nvSpPr>
          <p:cNvPr id="11" name="Rectangle 3">
            <a:extLst>
              <a:ext uri="{FF2B5EF4-FFF2-40B4-BE49-F238E27FC236}">
                <a16:creationId xmlns:a16="http://schemas.microsoft.com/office/drawing/2014/main" id="{889165F7-9A06-774C-86AC-D64CABD21AFE}"/>
              </a:ext>
            </a:extLst>
          </p:cNvPr>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pic>
        <p:nvPicPr>
          <p:cNvPr id="4" name="Picture 3">
            <a:extLst>
              <a:ext uri="{FF2B5EF4-FFF2-40B4-BE49-F238E27FC236}">
                <a16:creationId xmlns:a16="http://schemas.microsoft.com/office/drawing/2014/main" id="{E2CAFDAF-60E4-7344-BBC8-FE10BB008E69}"/>
              </a:ext>
            </a:extLst>
          </p:cNvPr>
          <p:cNvPicPr>
            <a:picLocks noChangeAspect="1"/>
          </p:cNvPicPr>
          <p:nvPr/>
        </p:nvPicPr>
        <p:blipFill>
          <a:blip r:embed="rId7"/>
          <a:stretch>
            <a:fillRect/>
          </a:stretch>
        </p:blipFill>
        <p:spPr>
          <a:xfrm>
            <a:off x="64124" y="958355"/>
            <a:ext cx="4126876" cy="2351035"/>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57"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95894"/>
            <a:ext cx="8305800" cy="550920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Contact:</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Dr. Dariusz Lis</a:t>
            </a:r>
          </a:p>
          <a:p>
            <a:r>
              <a:rPr lang="en-US" sz="1100" dirty="0">
                <a:solidFill>
                  <a:srgbClr val="FF0000"/>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  Scientist</a:t>
            </a:r>
          </a:p>
          <a:p>
            <a:r>
              <a:rPr lang="en-US" sz="1100" dirty="0">
                <a:latin typeface="Arial" panose="020B0604020202020204" pitchFamily="34" charset="0"/>
                <a:cs typeface="Arial" panose="020B0604020202020204" pitchFamily="34" charset="0"/>
              </a:rPr>
              <a:t>    169-327, Jet Propulsion Laboratory, Pasadena, CA 91109</a:t>
            </a:r>
          </a:p>
          <a:p>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Dariusz.C.Lis@jpl.nasa.gov</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https://orcid.org/0000-0002-0500-4700</a:t>
            </a:r>
            <a:endParaRPr lang="en-US" sz="1100" dirty="0">
              <a:solidFill>
                <a:srgbClr val="FF0000"/>
              </a:solidFill>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Citation:</a:t>
            </a:r>
            <a:r>
              <a:rPr lang="en-US" sz="1100" dirty="0">
                <a:latin typeface="Arial" panose="020B0604020202020204" pitchFamily="34" charset="0"/>
                <a:cs typeface="Arial" panose="020B0604020202020204" pitchFamily="34" charset="0"/>
              </a:rPr>
              <a:t>  </a:t>
            </a:r>
          </a:p>
          <a:p>
            <a:r>
              <a:rPr lang="en-US" altLang="en-US" sz="1100" b="1" dirty="0">
                <a:solidFill>
                  <a:srgbClr val="003399"/>
                </a:solidFill>
                <a:latin typeface="Arial" panose="020B0604020202020204" pitchFamily="34" charset="0"/>
                <a:cs typeface="Arial" panose="020B0604020202020204" pitchFamily="34" charset="0"/>
              </a:rPr>
              <a:t>    “</a:t>
            </a:r>
            <a:r>
              <a:rPr lang="en-US" sz="1100" b="1" dirty="0">
                <a:solidFill>
                  <a:srgbClr val="003399"/>
                </a:solidFill>
                <a:latin typeface="Arial" panose="020B0604020202020204" pitchFamily="34" charset="0"/>
                <a:cs typeface="Arial" panose="020B0604020202020204" pitchFamily="34" charset="0"/>
              </a:rPr>
              <a:t>Water in star-forming regions: physics and chemistry from clouds to disks as probed by Herschel spectroscopy</a:t>
            </a:r>
            <a:r>
              <a:rPr lang="en-US" altLang="en-US" sz="1100" b="1" dirty="0">
                <a:solidFill>
                  <a:srgbClr val="003399"/>
                </a:solidFill>
                <a:latin typeface="Arial" panose="020B0604020202020204" pitchFamily="34" charset="0"/>
                <a:cs typeface="Arial" panose="020B0604020202020204" pitchFamily="34" charset="0"/>
              </a:rPr>
              <a:t>”</a:t>
            </a:r>
          </a:p>
          <a:p>
            <a:r>
              <a:rPr lang="en-US" altLang="en-US" sz="1100" b="1" dirty="0">
                <a:solidFill>
                  <a:srgbClr val="003399"/>
                </a:solidFill>
                <a:latin typeface="Arial" panose="020B0604020202020204" pitchFamily="34" charset="0"/>
                <a:cs typeface="Arial" panose="020B0604020202020204" pitchFamily="34" charset="0"/>
              </a:rPr>
              <a:t>    van </a:t>
            </a:r>
            <a:r>
              <a:rPr lang="en-US" altLang="en-US" sz="1100" b="1" dirty="0" err="1">
                <a:solidFill>
                  <a:srgbClr val="003399"/>
                </a:solidFill>
                <a:latin typeface="Arial" panose="020B0604020202020204" pitchFamily="34" charset="0"/>
                <a:cs typeface="Arial" panose="020B0604020202020204" pitchFamily="34" charset="0"/>
              </a:rPr>
              <a:t>Dishoeck</a:t>
            </a:r>
            <a:r>
              <a:rPr lang="en-US" altLang="en-US" sz="1100" b="1" dirty="0">
                <a:solidFill>
                  <a:srgbClr val="003399"/>
                </a:solidFill>
                <a:latin typeface="Arial" panose="020B0604020202020204" pitchFamily="34" charset="0"/>
                <a:cs typeface="Arial" panose="020B0604020202020204" pitchFamily="34" charset="0"/>
              </a:rPr>
              <a:t>, E.F., Kristensen, L.E., Mottram, J.C., et al. (2021), AA 648, A24</a:t>
            </a:r>
          </a:p>
          <a:p>
            <a:r>
              <a:rPr lang="en-US"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hlinkClick r:id="rId6"/>
              </a:rPr>
              <a:t>https://doi.org/</a:t>
            </a:r>
            <a:r>
              <a:rPr lang="en-US" sz="1100" b="1" dirty="0">
                <a:hlinkClick r:id="rId6"/>
              </a:rPr>
              <a:t>10.1051/0004-6361/202039084</a:t>
            </a:r>
          </a:p>
          <a:p>
            <a:endParaRPr lang="en-US" sz="1100" b="1" dirty="0"/>
          </a:p>
          <a:p>
            <a:r>
              <a:rPr lang="en-US" sz="1100" b="1" dirty="0"/>
              <a:t>Press Coverage:   </a:t>
            </a:r>
          </a:p>
          <a:p>
            <a:r>
              <a:rPr lang="en-US" sz="1100" b="1" dirty="0"/>
              <a:t>    </a:t>
            </a:r>
            <a:r>
              <a:rPr lang="en-US" sz="1100" b="1" dirty="0">
                <a:hlinkClick r:id="rId7"/>
              </a:rPr>
              <a:t>https://www.herschel.caltech.edu/news/nhsc2021-001</a:t>
            </a:r>
            <a:endParaRPr lang="en-US" sz="1100" b="1" dirty="0">
              <a:hlinkClick r:id="rId6">
                <a:extLst>
                  <a:ext uri="{A12FA001-AC4F-418D-AE19-62706E023703}">
                    <ahyp:hlinkClr xmlns:ahyp="http://schemas.microsoft.com/office/drawing/2018/hyperlinkcolor" val="tx"/>
                  </a:ext>
                </a:extLst>
              </a:hlinkClick>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Data Sources:</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Herschel Space Observatory, an ESA mission with NASA contributions.</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Technical Description of Figure:</a:t>
            </a:r>
          </a:p>
          <a:p>
            <a:r>
              <a:rPr lang="en-US" altLang="en-US" sz="1100" b="1" dirty="0">
                <a:solidFill>
                  <a:srgbClr val="003399"/>
                </a:solidFill>
              </a:rPr>
              <a:t>    </a:t>
            </a:r>
            <a:r>
              <a:rPr lang="en-US" altLang="en-US" sz="1100" dirty="0"/>
              <a:t>Planet-forming disks exhibit a wide range of physical and chemical conditions, depending on the location (inner vs outer disk; surface vs midplane) and evolutionary state (a Class I source with an infalling envelope vs a more isolated Class II source). </a:t>
            </a:r>
          </a:p>
          <a:p>
            <a:r>
              <a:rPr lang="en-US" altLang="en-US" sz="1100" dirty="0"/>
              <a:t>Herschel far-infrared spectra measure the quantity, temperature, and density of gaseous water over these different environments. </a:t>
            </a:r>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Scientific significance, societal relevance, and relationships to future missions:  </a:t>
            </a:r>
          </a:p>
          <a:p>
            <a:r>
              <a:rPr lang="en-US" altLang="en-US" sz="1100" dirty="0">
                <a:latin typeface="Arial" panose="020B0604020202020204" pitchFamily="34" charset="0"/>
                <a:cs typeface="Arial" panose="020B0604020202020204" pitchFamily="34" charset="0"/>
              </a:rPr>
              <a:t>    </a:t>
            </a:r>
            <a:r>
              <a:rPr lang="en-US" altLang="en-US" sz="1100" dirty="0"/>
              <a:t>Water is a unique diagnostic for the physical and chemical conditions in star-forming regions, enabling a comprehensive comparison over a range of evolutionary states.  Most water flows into protoplanetary disks as ice, with many oceans of water likely to be present in the regions where planets form.</a:t>
            </a:r>
          </a:p>
          <a:p>
            <a:r>
              <a:rPr lang="en-US" altLang="en-US" sz="1100" dirty="0">
                <a:latin typeface="Arial" panose="020B0604020202020204" pitchFamily="34" charset="0"/>
                <a:cs typeface="Arial" panose="020B0604020202020204" pitchFamily="34" charset="0"/>
              </a:rPr>
              <a:t>    </a:t>
            </a:r>
            <a:r>
              <a:rPr lang="en-US" sz="1100" dirty="0"/>
              <a:t>Herschel has done trailblazing work aimed at understanding the trail of water during the process of star formation.  This pioneering work will continue using future space facilities – James Webb Space Telescope (JWST), </a:t>
            </a:r>
            <a:r>
              <a:rPr lang="en-US" sz="1100" dirty="0" err="1"/>
              <a:t>SPHEREx</a:t>
            </a:r>
            <a:r>
              <a:rPr lang="en-US" sz="1100" dirty="0"/>
              <a:t>, and possibly the proposed Origins Space Telescope – to fully understand the development of conditions of habitability in forming planetary systems.</a:t>
            </a:r>
          </a:p>
          <a:p>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12435</TotalTime>
  <Words>640</Words>
  <Application>Microsoft Macintosh PowerPoint</Application>
  <PresentationFormat>On-screen Show (4:3)</PresentationFormat>
  <Paragraphs>47</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Helvetica</vt:lpstr>
      <vt:lpstr>Times</vt:lpstr>
      <vt:lpstr>Wingdings</vt:lpstr>
      <vt:lpstr>1_Blank</vt:lpstr>
      <vt:lpstr>Photo Editor Photo</vt:lpstr>
      <vt:lpstr>Water in Star-Forming Regions Ewine van Dishoeck et al.</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401</cp:revision>
  <cp:lastPrinted>2019-10-24T18:42:05Z</cp:lastPrinted>
  <dcterms:created xsi:type="dcterms:W3CDTF">2008-11-10T22:26:59Z</dcterms:created>
  <dcterms:modified xsi:type="dcterms:W3CDTF">2021-09-07T01:14:40Z</dcterms:modified>
</cp:coreProperties>
</file>