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4226" r:id="rId1"/>
  </p:sldMasterIdLst>
  <p:notesMasterIdLst>
    <p:notesMasterId r:id="rId3"/>
  </p:notesMasterIdLst>
  <p:handoutMasterIdLst>
    <p:handoutMasterId r:id="rId4"/>
  </p:handoutMasterIdLst>
  <p:sldIdLst>
    <p:sldId id="821" r:id="rId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19">
          <p15:clr>
            <a:srgbClr val="A4A3A4"/>
          </p15:clr>
        </p15:guide>
        <p15:guide id="2" pos="495">
          <p15:clr>
            <a:srgbClr val="A4A3A4"/>
          </p15:clr>
        </p15:guide>
        <p15:guide id="3" orient="horz" pos="2803">
          <p15:clr>
            <a:srgbClr val="A4A3A4"/>
          </p15:clr>
        </p15:guide>
        <p15:guide id="4" orient="horz" pos="2794">
          <p15:clr>
            <a:srgbClr val="A4A3A4"/>
          </p15:clr>
        </p15:guide>
        <p15:guide id="5" pos="55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6B55"/>
    <a:srgbClr val="6C6D6F"/>
    <a:srgbClr val="213F68"/>
    <a:srgbClr val="9EB180"/>
    <a:srgbClr val="B8F0DB"/>
    <a:srgbClr val="F4FC7F"/>
    <a:srgbClr val="CE6569"/>
    <a:srgbClr val="779EBD"/>
    <a:srgbClr val="650100"/>
    <a:srgbClr val="18C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039" autoAdjust="0"/>
    <p:restoredTop sz="95037" autoAdjust="0"/>
  </p:normalViewPr>
  <p:slideViewPr>
    <p:cSldViewPr snapToGrid="0">
      <p:cViewPr varScale="1">
        <p:scale>
          <a:sx n="128" d="100"/>
          <a:sy n="128" d="100"/>
        </p:scale>
        <p:origin x="2696" y="184"/>
      </p:cViewPr>
      <p:guideLst>
        <p:guide orient="horz" pos="419"/>
        <p:guide pos="495"/>
        <p:guide orient="horz" pos="2803"/>
        <p:guide orient="horz" pos="2794"/>
        <p:guide pos="552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20" d="100"/>
          <a:sy n="120" d="100"/>
        </p:scale>
        <p:origin x="-434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37208"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latin typeface="Arial" charset="0"/>
                <a:ea typeface="+mn-ea"/>
                <a:cs typeface="+mn-cs"/>
              </a:defRPr>
            </a:lvl1pPr>
          </a:lstStyle>
          <a:p>
            <a:pPr>
              <a:defRPr/>
            </a:pPr>
            <a:endParaRPr lang="en-US" dirty="0"/>
          </a:p>
        </p:txBody>
      </p:sp>
      <p:sp>
        <p:nvSpPr>
          <p:cNvPr id="357379" name="Rectangle 3"/>
          <p:cNvSpPr>
            <a:spLocks noGrp="1" noChangeArrowheads="1"/>
          </p:cNvSpPr>
          <p:nvPr>
            <p:ph type="dt" sz="quarter" idx="1"/>
          </p:nvPr>
        </p:nvSpPr>
        <p:spPr bwMode="auto">
          <a:xfrm>
            <a:off x="3973197" y="0"/>
            <a:ext cx="3037207"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Arial" charset="0"/>
                <a:ea typeface="+mn-ea"/>
                <a:cs typeface="+mn-cs"/>
              </a:defRPr>
            </a:lvl1pPr>
          </a:lstStyle>
          <a:p>
            <a:pPr>
              <a:defRPr/>
            </a:pPr>
            <a:endParaRPr lang="en-US" dirty="0"/>
          </a:p>
        </p:txBody>
      </p:sp>
      <p:sp>
        <p:nvSpPr>
          <p:cNvPr id="357380" name="Rectangle 4"/>
          <p:cNvSpPr>
            <a:spLocks noGrp="1" noChangeArrowheads="1"/>
          </p:cNvSpPr>
          <p:nvPr>
            <p:ph type="ftr" sz="quarter" idx="2"/>
          </p:nvPr>
        </p:nvSpPr>
        <p:spPr bwMode="auto">
          <a:xfrm>
            <a:off x="0" y="8832071"/>
            <a:ext cx="3037208"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latin typeface="Arial" charset="0"/>
                <a:ea typeface="+mn-ea"/>
                <a:cs typeface="+mn-cs"/>
              </a:defRPr>
            </a:lvl1pPr>
          </a:lstStyle>
          <a:p>
            <a:pPr>
              <a:defRPr/>
            </a:pPr>
            <a:endParaRPr lang="en-US" dirty="0"/>
          </a:p>
        </p:txBody>
      </p:sp>
      <p:sp>
        <p:nvSpPr>
          <p:cNvPr id="357381" name="Rectangle 5"/>
          <p:cNvSpPr>
            <a:spLocks noGrp="1" noChangeArrowheads="1"/>
          </p:cNvSpPr>
          <p:nvPr>
            <p:ph type="sldNum" sz="quarter" idx="3"/>
          </p:nvPr>
        </p:nvSpPr>
        <p:spPr bwMode="auto">
          <a:xfrm>
            <a:off x="3973197" y="8832071"/>
            <a:ext cx="3037207"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ea typeface="ＭＳ Ｐゴシック" charset="-128"/>
              </a:defRPr>
            </a:lvl1pPr>
          </a:lstStyle>
          <a:p>
            <a:pPr>
              <a:defRPr/>
            </a:pPr>
            <a:fld id="{BCF209AB-327B-4EF9-B160-FF9A8A6DF056}" type="slidenum">
              <a:rPr lang="en-US"/>
              <a:pPr>
                <a:defRPr/>
              </a:pPr>
              <a:t>‹#›</a:t>
            </a:fld>
            <a:endParaRPr lang="en-US" dirty="0"/>
          </a:p>
        </p:txBody>
      </p:sp>
    </p:spTree>
    <p:extLst>
      <p:ext uri="{BB962C8B-B14F-4D97-AF65-F5344CB8AC3E}">
        <p14:creationId xmlns:p14="http://schemas.microsoft.com/office/powerpoint/2010/main" val="9159782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208"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dirty="0"/>
          </a:p>
        </p:txBody>
      </p:sp>
      <p:sp>
        <p:nvSpPr>
          <p:cNvPr id="17411" name="Rectangle 3"/>
          <p:cNvSpPr>
            <a:spLocks noGrp="1" noChangeArrowheads="1"/>
          </p:cNvSpPr>
          <p:nvPr>
            <p:ph type="dt" idx="1"/>
          </p:nvPr>
        </p:nvSpPr>
        <p:spPr bwMode="auto">
          <a:xfrm>
            <a:off x="3973197" y="0"/>
            <a:ext cx="3037207"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dirty="0"/>
          </a:p>
        </p:txBody>
      </p:sp>
      <p:sp>
        <p:nvSpPr>
          <p:cNvPr id="93188"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4404" y="4416839"/>
            <a:ext cx="5141592" cy="41822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32071"/>
            <a:ext cx="3037208"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973197" y="8832071"/>
            <a:ext cx="3037207"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ea typeface="ＭＳ Ｐゴシック" charset="-128"/>
              </a:defRPr>
            </a:lvl1pPr>
          </a:lstStyle>
          <a:p>
            <a:pPr>
              <a:defRPr/>
            </a:pPr>
            <a:fld id="{7C39EE72-446C-4E89-9D84-E30D697F6F64}" type="slidenum">
              <a:rPr lang="en-US"/>
              <a:pPr>
                <a:defRPr/>
              </a:pPr>
              <a:t>‹#›</a:t>
            </a:fld>
            <a:endParaRPr lang="en-US" dirty="0"/>
          </a:p>
        </p:txBody>
      </p:sp>
    </p:spTree>
    <p:extLst>
      <p:ext uri="{BB962C8B-B14F-4D97-AF65-F5344CB8AC3E}">
        <p14:creationId xmlns:p14="http://schemas.microsoft.com/office/powerpoint/2010/main" val="2011270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Times" pitchFamily="-65" charset="0"/>
        <a:ea typeface="ヒラギノ角ゴ Pro W3"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sz="1000">
                <a:solidFill>
                  <a:srgbClr val="FFFFFF"/>
                </a:solidFill>
              </a:defRPr>
            </a:lvl1pPr>
          </a:lstStyle>
          <a:p>
            <a:fld id="{902711E2-22B5-4A11-9C15-C67BBBC45D28}" type="slidenum">
              <a:rPr lang="en-US" smtClean="0"/>
              <a:pPr/>
              <a:t>‹#›</a:t>
            </a:fld>
            <a:endParaRPr lang="en-US" dirty="0"/>
          </a:p>
          <a:p>
            <a:endParaRPr lang="en-US" dirty="0"/>
          </a:p>
        </p:txBody>
      </p:sp>
      <p:sp>
        <p:nvSpPr>
          <p:cNvPr id="6" name="Date Placeholder 3"/>
          <p:cNvSpPr>
            <a:spLocks noGrp="1"/>
          </p:cNvSpPr>
          <p:nvPr>
            <p:ph type="dt" sz="half" idx="10"/>
          </p:nvPr>
        </p:nvSpPr>
        <p:spPr>
          <a:xfrm>
            <a:off x="0" y="6492881"/>
            <a:ext cx="2133600" cy="365125"/>
          </a:xfrm>
          <a:prstGeom prst="rect">
            <a:avLst/>
          </a:prstGeom>
        </p:spPr>
        <p:txBody>
          <a:bodyPr anchor="b" anchorCtr="0"/>
          <a:lstStyle>
            <a:lvl1pPr>
              <a:defRPr>
                <a:solidFill>
                  <a:srgbClr val="FFFFFF"/>
                </a:solidFill>
              </a:defRPr>
            </a:lvl1pPr>
          </a:lstStyle>
          <a:p>
            <a:endParaRPr lang="en-US" dirty="0"/>
          </a:p>
        </p:txBody>
      </p:sp>
    </p:spTree>
    <p:extLst>
      <p:ext uri="{BB962C8B-B14F-4D97-AF65-F5344CB8AC3E}">
        <p14:creationId xmlns:p14="http://schemas.microsoft.com/office/powerpoint/2010/main" val="57541345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Internal NASA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4898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004386" y="6483349"/>
            <a:ext cx="787725" cy="365125"/>
          </a:xfrm>
          <a:prstGeom prst="rect">
            <a:avLst/>
          </a:prstGeom>
        </p:spPr>
        <p:txBody>
          <a:bodyPr/>
          <a:lstStyle>
            <a:lvl1pPr>
              <a:defRPr sz="1000"/>
            </a:lvl1pPr>
          </a:lstStyle>
          <a:p>
            <a:r>
              <a:rPr lang="en-US" dirty="0">
                <a:solidFill>
                  <a:srgbClr val="000000"/>
                </a:solidFill>
              </a:rPr>
              <a:t>9/16/14</a:t>
            </a:r>
          </a:p>
        </p:txBody>
      </p:sp>
      <p:sp>
        <p:nvSpPr>
          <p:cNvPr id="9" name="Footer Placeholder 4"/>
          <p:cNvSpPr>
            <a:spLocks noGrp="1"/>
          </p:cNvSpPr>
          <p:nvPr>
            <p:ph type="ftr" sz="quarter" idx="3"/>
          </p:nvPr>
        </p:nvSpPr>
        <p:spPr>
          <a:xfrm>
            <a:off x="2277534" y="6483349"/>
            <a:ext cx="4588933" cy="365125"/>
          </a:xfrm>
          <a:prstGeom prst="rect">
            <a:avLst/>
          </a:prstGeom>
        </p:spPr>
        <p:txBody>
          <a:bodyPr/>
          <a:lstStyle>
            <a:lvl1pPr algn="ctr">
              <a:defRPr sz="1000"/>
            </a:lvl1pPr>
          </a:lstStyle>
          <a:p>
            <a:pPr fontAlgn="base">
              <a:spcBef>
                <a:spcPct val="0"/>
              </a:spcBef>
              <a:spcAft>
                <a:spcPct val="0"/>
              </a:spcAft>
            </a:pPr>
            <a:r>
              <a:rPr lang="en-US" b="1" dirty="0">
                <a:solidFill>
                  <a:srgbClr val="000000"/>
                </a:solidFill>
              </a:rPr>
              <a:t>The technical data in this document is controlled under the U.S. Export Regulations; release to foreign persons may require an export authorization.   </a:t>
            </a:r>
          </a:p>
        </p:txBody>
      </p:sp>
      <p:sp>
        <p:nvSpPr>
          <p:cNvPr id="10" name="Slide Number Placeholder 5"/>
          <p:cNvSpPr>
            <a:spLocks noGrp="1"/>
          </p:cNvSpPr>
          <p:nvPr>
            <p:ph type="sldNum" sz="quarter" idx="4"/>
          </p:nvPr>
        </p:nvSpPr>
        <p:spPr>
          <a:xfrm>
            <a:off x="7554350" y="6483349"/>
            <a:ext cx="1132449" cy="365125"/>
          </a:xfrm>
          <a:prstGeom prst="rect">
            <a:avLst/>
          </a:prstGeom>
        </p:spPr>
        <p:txBody>
          <a:bodyPr/>
          <a:lstStyle>
            <a:lvl1pPr algn="r">
              <a:defRPr sz="1000"/>
            </a:lvl1pPr>
          </a:lstStyle>
          <a:p>
            <a:fld id="{752ABD36-0AAD-3448-9164-3F611EC6570F}" type="slidenum">
              <a:rPr lang="en-US" smtClean="0">
                <a:solidFill>
                  <a:srgbClr val="000000"/>
                </a:solidFill>
              </a:rPr>
              <a:pPr/>
              <a:t>‹#›</a:t>
            </a:fld>
            <a:endParaRPr lang="en-US" dirty="0">
              <a:solidFill>
                <a:srgbClr val="000000"/>
              </a:solidFill>
            </a:endParaRPr>
          </a:p>
        </p:txBody>
      </p:sp>
      <p:sp>
        <p:nvSpPr>
          <p:cNvPr id="13" name="Text Placeholder 2"/>
          <p:cNvSpPr>
            <a:spLocks noGrp="1"/>
          </p:cNvSpPr>
          <p:nvPr>
            <p:ph idx="1"/>
          </p:nvPr>
        </p:nvSpPr>
        <p:spPr>
          <a:xfrm>
            <a:off x="1001888" y="1297172"/>
            <a:ext cx="7684911" cy="49441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700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5929" y="1329073"/>
            <a:ext cx="4038600" cy="49335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6929" y="1329073"/>
            <a:ext cx="4038600" cy="49335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1004387" y="6483355"/>
            <a:ext cx="886503" cy="365125"/>
          </a:xfrm>
          <a:prstGeom prst="rect">
            <a:avLst/>
          </a:prstGeom>
        </p:spPr>
        <p:txBody>
          <a:bodyPr/>
          <a:lstStyle>
            <a:lvl1pPr>
              <a:defRPr sz="1000"/>
            </a:lvl1pPr>
          </a:lstStyle>
          <a:p>
            <a:endParaRPr lang="en-US" dirty="0">
              <a:solidFill>
                <a:srgbClr val="000000"/>
              </a:solidFill>
            </a:endParaRPr>
          </a:p>
        </p:txBody>
      </p:sp>
      <p:sp>
        <p:nvSpPr>
          <p:cNvPr id="13" name="Slide Number Placeholder 5"/>
          <p:cNvSpPr>
            <a:spLocks noGrp="1"/>
          </p:cNvSpPr>
          <p:nvPr>
            <p:ph type="sldNum" sz="quarter" idx="4"/>
          </p:nvPr>
        </p:nvSpPr>
        <p:spPr>
          <a:xfrm>
            <a:off x="7554350" y="6483355"/>
            <a:ext cx="1132449" cy="365125"/>
          </a:xfrm>
          <a:prstGeom prst="rect">
            <a:avLst/>
          </a:prstGeom>
        </p:spPr>
        <p:txBody>
          <a:bodyPr/>
          <a:lstStyle>
            <a:lvl1pPr algn="r">
              <a:defRPr sz="1000"/>
            </a:lvl1pPr>
          </a:lstStyle>
          <a:p>
            <a:fld id="{752ABD36-0AAD-3448-9164-3F611EC6570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38454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71450" y="6523038"/>
            <a:ext cx="4895850" cy="258762"/>
          </a:xfrm>
          <a:prstGeom prst="rect">
            <a:avLst/>
          </a:prstGeom>
        </p:spPr>
        <p:txBody>
          <a:bodyPr/>
          <a:lstStyle>
            <a:lvl1pPr>
              <a:defRPr/>
            </a:lvl1pPr>
          </a:lstStyle>
          <a:p>
            <a:endParaRPr lang="en-US" altLang="en-US" dirty="0"/>
          </a:p>
        </p:txBody>
      </p:sp>
      <p:sp>
        <p:nvSpPr>
          <p:cNvPr id="3" name="Slide Number Placeholder 2"/>
          <p:cNvSpPr>
            <a:spLocks noGrp="1"/>
          </p:cNvSpPr>
          <p:nvPr>
            <p:ph type="sldNum" sz="quarter" idx="11"/>
          </p:nvPr>
        </p:nvSpPr>
        <p:spPr>
          <a:xfrm>
            <a:off x="8606971" y="6596063"/>
            <a:ext cx="508455" cy="184150"/>
          </a:xfrm>
          <a:prstGeom prst="rect">
            <a:avLst/>
          </a:prstGeom>
        </p:spPr>
        <p:txBody>
          <a:bodyPr/>
          <a:lstStyle>
            <a:lvl1pPr>
              <a:defRPr/>
            </a:lvl1pPr>
          </a:lstStyle>
          <a:p>
            <a:fld id="{8A9DB952-D2FF-471F-897E-1437345C8095}" type="slidenum">
              <a:rPr lang="en-US" altLang="en-US"/>
              <a:pPr/>
              <a:t>‹#›</a:t>
            </a:fld>
            <a:endParaRPr lang="en-US" altLang="en-US" sz="1000" dirty="0">
              <a:latin typeface="Times New Roman" panose="02020603050405020304" pitchFamily="18" charset="0"/>
            </a:endParaRPr>
          </a:p>
        </p:txBody>
      </p:sp>
      <p:sp>
        <p:nvSpPr>
          <p:cNvPr id="4" name="Date Placeholder 3"/>
          <p:cNvSpPr>
            <a:spLocks noGrp="1"/>
          </p:cNvSpPr>
          <p:nvPr>
            <p:ph type="dt" sz="half" idx="12"/>
          </p:nvPr>
        </p:nvSpPr>
        <p:spPr>
          <a:xfrm>
            <a:off x="6813550" y="6597650"/>
            <a:ext cx="762000" cy="190500"/>
          </a:xfrm>
          <a:prstGeom prst="rect">
            <a:avLst/>
          </a:prstGeom>
        </p:spPr>
        <p:txBody>
          <a:bodyPr/>
          <a:lstStyle>
            <a:lvl1pPr>
              <a:defRPr/>
            </a:lvl1pPr>
          </a:lstStyle>
          <a:p>
            <a:endParaRPr lang="en-US" altLang="en-US" dirty="0"/>
          </a:p>
        </p:txBody>
      </p:sp>
    </p:spTree>
    <p:extLst>
      <p:ext uri="{BB962C8B-B14F-4D97-AF65-F5344CB8AC3E}">
        <p14:creationId xmlns:p14="http://schemas.microsoft.com/office/powerpoint/2010/main" val="1280955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Themes_B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2469" name="Rectangle 5"/>
          <p:cNvSpPr>
            <a:spLocks noGrp="1" noChangeArrowheads="1"/>
          </p:cNvSpPr>
          <p:nvPr>
            <p:ph type="sldNum" sz="quarter" idx="4"/>
          </p:nvPr>
        </p:nvSpPr>
        <p:spPr bwMode="auto">
          <a:xfrm>
            <a:off x="7010400" y="6510556"/>
            <a:ext cx="2133600" cy="2539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000" b="0">
                <a:solidFill>
                  <a:srgbClr val="FFFFFF"/>
                </a:solidFill>
                <a:ea typeface="+mn-ea"/>
              </a:defRPr>
            </a:lvl1pPr>
          </a:lstStyle>
          <a:p>
            <a:fld id="{33D804BE-5198-2946-A7CF-1560F12F4DF1}" type="slidenum">
              <a:rPr lang="en-US" smtClean="0"/>
              <a:pPr/>
              <a:t>‹#›</a:t>
            </a:fld>
            <a:endParaRPr lang="en-US" dirty="0"/>
          </a:p>
        </p:txBody>
      </p:sp>
      <p:sp>
        <p:nvSpPr>
          <p:cNvPr id="62488" name="Rectangle 24"/>
          <p:cNvSpPr>
            <a:spLocks noGrp="1" noChangeArrowheads="1"/>
          </p:cNvSpPr>
          <p:nvPr>
            <p:ph type="body" idx="1"/>
          </p:nvPr>
        </p:nvSpPr>
        <p:spPr bwMode="auto">
          <a:xfrm>
            <a:off x="193677" y="1165225"/>
            <a:ext cx="8756650" cy="525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0" y="6492881"/>
            <a:ext cx="2133600" cy="365125"/>
          </a:xfrm>
          <a:prstGeom prst="rect">
            <a:avLst/>
          </a:prstGeom>
        </p:spPr>
        <p:txBody>
          <a:bodyPr anchor="b" anchorCtr="0"/>
          <a:lstStyle>
            <a:lvl1pPr>
              <a:defRPr sz="1000" b="0">
                <a:solidFill>
                  <a:srgbClr val="FFFFFF"/>
                </a:solidFill>
              </a:defRPr>
            </a:lvl1pPr>
          </a:lstStyle>
          <a:p>
            <a:fld id="{1A91A39F-11B5-9847-AA17-E654CBC879A1}" type="datetimeFigureOut">
              <a:rPr lang="en-US" smtClean="0"/>
              <a:pPr/>
              <a:t>9/15/23</a:t>
            </a:fld>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49674607"/>
      </p:ext>
    </p:extLst>
  </p:cSld>
  <p:clrMap bg1="dk1" tx1="lt1" bg2="dk2" tx2="lt2" accent1="accent1" accent2="accent2" accent3="accent3" accent4="accent4" accent5="accent5" accent6="accent6" hlink="hlink" folHlink="folHlink"/>
  <p:sldLayoutIdLst>
    <p:sldLayoutId id="2147484227" r:id="rId1"/>
    <p:sldLayoutId id="2147484229" r:id="rId2"/>
    <p:sldLayoutId id="2147484231" r:id="rId3"/>
    <p:sldLayoutId id="2147484232" r:id="rId4"/>
    <p:sldLayoutId id="2147484254" r:id="rId5"/>
  </p:sldLayoutIdLst>
  <p:transition/>
  <p:hf hdr="0" ftr="0" dt="0"/>
  <p:txStyles>
    <p:titleStyle>
      <a:lvl1pPr algn="r" rtl="0" fontAlgn="base">
        <a:spcBef>
          <a:spcPct val="0"/>
        </a:spcBef>
        <a:spcAft>
          <a:spcPct val="0"/>
        </a:spcAft>
        <a:defRPr sz="2400" b="1">
          <a:solidFill>
            <a:srgbClr val="FFFFFF"/>
          </a:solidFill>
          <a:latin typeface="Arial Narrow"/>
          <a:ea typeface="+mj-ea"/>
          <a:cs typeface="Arial Narrow"/>
        </a:defRPr>
      </a:lvl1pPr>
      <a:lvl2pPr algn="l" rtl="0" fontAlgn="base">
        <a:spcBef>
          <a:spcPct val="0"/>
        </a:spcBef>
        <a:spcAft>
          <a:spcPct val="0"/>
        </a:spcAft>
        <a:defRPr sz="2400" b="1">
          <a:solidFill>
            <a:schemeClr val="bg1"/>
          </a:solidFill>
          <a:latin typeface="Arial" charset="0"/>
          <a:ea typeface="ＭＳ Ｐゴシック" pitchFamily="34" charset="-128"/>
        </a:defRPr>
      </a:lvl2pPr>
      <a:lvl3pPr algn="l" rtl="0" fontAlgn="base">
        <a:spcBef>
          <a:spcPct val="0"/>
        </a:spcBef>
        <a:spcAft>
          <a:spcPct val="0"/>
        </a:spcAft>
        <a:defRPr sz="2400" b="1">
          <a:solidFill>
            <a:schemeClr val="bg1"/>
          </a:solidFill>
          <a:latin typeface="Arial" charset="0"/>
          <a:ea typeface="ＭＳ Ｐゴシック" pitchFamily="34" charset="-128"/>
        </a:defRPr>
      </a:lvl3pPr>
      <a:lvl4pPr algn="l" rtl="0" fontAlgn="base">
        <a:spcBef>
          <a:spcPct val="0"/>
        </a:spcBef>
        <a:spcAft>
          <a:spcPct val="0"/>
        </a:spcAft>
        <a:defRPr sz="2400" b="1">
          <a:solidFill>
            <a:schemeClr val="bg1"/>
          </a:solidFill>
          <a:latin typeface="Arial" charset="0"/>
          <a:ea typeface="ＭＳ Ｐゴシック" pitchFamily="34" charset="-128"/>
        </a:defRPr>
      </a:lvl4pPr>
      <a:lvl5pPr algn="l" rtl="0" fontAlgn="base">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34" charset="-128"/>
        </a:defRPr>
      </a:lvl6pPr>
      <a:lvl7pPr marL="914400" algn="l" rtl="0" fontAlgn="base">
        <a:spcBef>
          <a:spcPct val="0"/>
        </a:spcBef>
        <a:spcAft>
          <a:spcPct val="0"/>
        </a:spcAft>
        <a:defRPr sz="2400" b="1">
          <a:solidFill>
            <a:schemeClr val="bg1"/>
          </a:solidFill>
          <a:latin typeface="Arial" charset="0"/>
          <a:ea typeface="ＭＳ Ｐゴシック" pitchFamily="34" charset="-128"/>
        </a:defRPr>
      </a:lvl7pPr>
      <a:lvl8pPr marL="1371600" algn="l" rtl="0" fontAlgn="base">
        <a:spcBef>
          <a:spcPct val="0"/>
        </a:spcBef>
        <a:spcAft>
          <a:spcPct val="0"/>
        </a:spcAft>
        <a:defRPr sz="2400" b="1">
          <a:solidFill>
            <a:schemeClr val="bg1"/>
          </a:solidFill>
          <a:latin typeface="Arial" charset="0"/>
          <a:ea typeface="ＭＳ Ｐゴシック" pitchFamily="34" charset="-128"/>
        </a:defRPr>
      </a:lvl8pPr>
      <a:lvl9pPr marL="1828800" algn="l" rtl="0" fontAlgn="base">
        <a:spcBef>
          <a:spcPct val="0"/>
        </a:spcBef>
        <a:spcAft>
          <a:spcPct val="0"/>
        </a:spcAft>
        <a:defRPr sz="2400" b="1">
          <a:solidFill>
            <a:schemeClr val="bg1"/>
          </a:solidFill>
          <a:latin typeface="Arial" charset="0"/>
          <a:ea typeface="ＭＳ Ｐゴシック" pitchFamily="34" charset="-128"/>
        </a:defRPr>
      </a:lvl9pPr>
    </p:titleStyle>
    <p:bodyStyle>
      <a:lvl1pPr marL="174625" indent="-174625" algn="l" rtl="0" fontAlgn="base">
        <a:spcBef>
          <a:spcPct val="20000"/>
        </a:spcBef>
        <a:spcAft>
          <a:spcPct val="0"/>
        </a:spcAft>
        <a:buChar char="•"/>
        <a:defRPr sz="2000">
          <a:solidFill>
            <a:srgbClr val="FFFFFF"/>
          </a:solidFill>
          <a:latin typeface="+mn-lt"/>
          <a:ea typeface="+mn-ea"/>
          <a:cs typeface="+mn-cs"/>
        </a:defRPr>
      </a:lvl1pPr>
      <a:lvl2pPr marL="515938" indent="-233363" algn="l" rtl="0" fontAlgn="base">
        <a:spcBef>
          <a:spcPct val="20000"/>
        </a:spcBef>
        <a:spcAft>
          <a:spcPct val="0"/>
        </a:spcAft>
        <a:buChar char="–"/>
        <a:defRPr>
          <a:solidFill>
            <a:srgbClr val="FFFFFF"/>
          </a:solidFill>
          <a:latin typeface="+mn-lt"/>
          <a:ea typeface="+mn-ea"/>
        </a:defRPr>
      </a:lvl2pPr>
      <a:lvl3pPr marL="739775" indent="-166688" algn="l" rtl="0" fontAlgn="base">
        <a:spcBef>
          <a:spcPct val="20000"/>
        </a:spcBef>
        <a:spcAft>
          <a:spcPct val="0"/>
        </a:spcAft>
        <a:buChar char="•"/>
        <a:defRPr sz="1600">
          <a:solidFill>
            <a:srgbClr val="FFFFFF"/>
          </a:solidFill>
          <a:latin typeface="+mn-lt"/>
          <a:ea typeface="+mn-ea"/>
        </a:defRPr>
      </a:lvl3pPr>
      <a:lvl4pPr marL="1089025" indent="-233363" algn="l" rtl="0" fontAlgn="base">
        <a:spcBef>
          <a:spcPct val="20000"/>
        </a:spcBef>
        <a:spcAft>
          <a:spcPct val="0"/>
        </a:spcAft>
        <a:buChar char="–"/>
        <a:defRPr sz="1400">
          <a:solidFill>
            <a:srgbClr val="FFFFFF"/>
          </a:solidFill>
          <a:latin typeface="+mn-lt"/>
          <a:ea typeface="+mn-ea"/>
        </a:defRPr>
      </a:lvl4pPr>
      <a:lvl5pPr marL="1312863" indent="-166688" algn="l" rtl="0" fontAlgn="base">
        <a:spcBef>
          <a:spcPct val="20000"/>
        </a:spcBef>
        <a:spcAft>
          <a:spcPct val="0"/>
        </a:spcAft>
        <a:buChar char="»"/>
        <a:defRPr sz="1400">
          <a:solidFill>
            <a:srgbClr val="FFFFFF"/>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13427"/>
            <a:ext cx="9144000" cy="896112"/>
            <a:chOff x="0" y="273353"/>
            <a:chExt cx="9144000" cy="896112"/>
          </a:xfrm>
        </p:grpSpPr>
        <p:sp>
          <p:nvSpPr>
            <p:cNvPr id="11" name="Rectangle 10"/>
            <p:cNvSpPr/>
            <p:nvPr/>
          </p:nvSpPr>
          <p:spPr>
            <a:xfrm>
              <a:off x="0" y="273353"/>
              <a:ext cx="9144000" cy="895048"/>
            </a:xfrm>
            <a:prstGeom prst="rect">
              <a:avLst/>
            </a:prstGeom>
            <a:solidFill>
              <a:srgbClr val="0D22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0" y="273353"/>
              <a:ext cx="9144000" cy="896112"/>
            </a:xfrm>
            <a:prstGeom prst="rect">
              <a:avLst/>
            </a:prstGeom>
            <a:solidFill>
              <a:srgbClr val="213F68"/>
            </a:solidFill>
          </p:spPr>
          <p:txBody>
            <a:bodyPr wrap="square" rtlCol="0" anchor="ctr">
              <a:noAutofit/>
            </a:bodyPr>
            <a:lstStyle/>
            <a:p>
              <a:pPr algn="ctr"/>
              <a:r>
                <a:rPr lang="en-US" sz="3200" dirty="0">
                  <a:latin typeface="Arial"/>
                  <a:cs typeface="Arial"/>
                </a:rPr>
                <a:t>MARSIS Subsurface Radar Sounding Data:</a:t>
              </a:r>
            </a:p>
            <a:p>
              <a:pPr algn="ctr"/>
              <a:r>
                <a:rPr lang="en-US" sz="3200" dirty="0">
                  <a:latin typeface="Arial"/>
                  <a:cs typeface="Arial"/>
                </a:rPr>
                <a:t>High-Level Optimized Archive now on the PDS </a:t>
              </a:r>
            </a:p>
          </p:txBody>
        </p:sp>
      </p:grpSp>
      <p:sp>
        <p:nvSpPr>
          <p:cNvPr id="5" name="TextBox 4"/>
          <p:cNvSpPr txBox="1"/>
          <p:nvPr/>
        </p:nvSpPr>
        <p:spPr>
          <a:xfrm>
            <a:off x="128716" y="1119188"/>
            <a:ext cx="8891716" cy="692497"/>
          </a:xfrm>
          <a:prstGeom prst="rect">
            <a:avLst/>
          </a:prstGeom>
          <a:noFill/>
        </p:spPr>
        <p:txBody>
          <a:bodyPr wrap="square" rtlCol="0">
            <a:spAutoFit/>
          </a:bodyPr>
          <a:lstStyle/>
          <a:p>
            <a:pPr marL="114300" indent="-114300" algn="just"/>
            <a:r>
              <a:rPr lang="en-US" sz="1300" b="1" dirty="0">
                <a:latin typeface="Arial"/>
                <a:cs typeface="Arial"/>
              </a:rPr>
              <a:t>The entire 17-year data set from the Mars Express MARSIS Radar Sounder has been reprocessed to correct for geometric distortions caused by the ionosphere. For all MARSIS radargram images, the corrected data along with simulated cluttergrams and MOLA ground track maps are provided.</a:t>
            </a:r>
          </a:p>
        </p:txBody>
      </p:sp>
      <p:sp>
        <p:nvSpPr>
          <p:cNvPr id="6" name="TextBox 5"/>
          <p:cNvSpPr txBox="1"/>
          <p:nvPr/>
        </p:nvSpPr>
        <p:spPr>
          <a:xfrm>
            <a:off x="99391" y="6581001"/>
            <a:ext cx="9015283" cy="230832"/>
          </a:xfrm>
          <a:prstGeom prst="rect">
            <a:avLst/>
          </a:prstGeom>
          <a:noFill/>
        </p:spPr>
        <p:txBody>
          <a:bodyPr wrap="square" rtlCol="0">
            <a:spAutoFit/>
          </a:bodyPr>
          <a:lstStyle/>
          <a:p>
            <a:pPr algn="just"/>
            <a:r>
              <a:rPr lang="en-US" sz="900" dirty="0"/>
              <a:t>Plaut, J.J., 2023. Optimized MARSIS Radargram Data (U.S.) PDS Archive User’s Guide. NASA Planetary Data System Geosciences Node. Draft </a:t>
            </a:r>
            <a:r>
              <a:rPr lang="en-US" sz="900" dirty="0" err="1"/>
              <a:t>doi</a:t>
            </a:r>
            <a:r>
              <a:rPr lang="en-US" sz="900" dirty="0"/>
              <a:t>: 10.17189/wrxv-m053 </a:t>
            </a:r>
            <a:endParaRPr lang="en-US" sz="900" dirty="0">
              <a:latin typeface="Calibri"/>
              <a:cs typeface="Calibri"/>
            </a:endParaRPr>
          </a:p>
        </p:txBody>
      </p:sp>
      <p:sp>
        <p:nvSpPr>
          <p:cNvPr id="21" name="TextBox 20"/>
          <p:cNvSpPr txBox="1"/>
          <p:nvPr/>
        </p:nvSpPr>
        <p:spPr>
          <a:xfrm>
            <a:off x="880231" y="6117862"/>
            <a:ext cx="7417102" cy="369332"/>
          </a:xfrm>
          <a:prstGeom prst="rect">
            <a:avLst/>
          </a:prstGeom>
          <a:noFill/>
        </p:spPr>
        <p:txBody>
          <a:bodyPr wrap="square" rtlCol="0">
            <a:spAutoFit/>
          </a:bodyPr>
          <a:lstStyle/>
          <a:p>
            <a:pPr algn="ctr"/>
            <a:r>
              <a:rPr lang="en-US" sz="900" dirty="0">
                <a:solidFill>
                  <a:srgbClr val="000000"/>
                </a:solidFill>
              </a:rPr>
              <a:t>Depth to the top of the water ice table derived from Mars Reconnaissance Orbiter Mars Climate Sounder data.</a:t>
            </a:r>
          </a:p>
          <a:p>
            <a:pPr algn="ctr"/>
            <a:r>
              <a:rPr lang="en-US" sz="900" dirty="0">
                <a:solidFill>
                  <a:srgbClr val="000000"/>
                </a:solidFill>
              </a:rPr>
              <a:t>Background is a topographic shaded relief. Low thermal inertia regions unsuitable for landing are masked out.</a:t>
            </a:r>
          </a:p>
        </p:txBody>
      </p:sp>
      <p:pic>
        <p:nvPicPr>
          <p:cNvPr id="4" name="Picture 3" descr="A close-up of a graph&#10;&#10;Description automatically generated">
            <a:extLst>
              <a:ext uri="{FF2B5EF4-FFF2-40B4-BE49-F238E27FC236}">
                <a16:creationId xmlns:a16="http://schemas.microsoft.com/office/drawing/2014/main" id="{67073A5E-011E-1DA0-3BF3-3CB6F18BD7D4}"/>
              </a:ext>
            </a:extLst>
          </p:cNvPr>
          <p:cNvPicPr>
            <a:picLocks noChangeAspect="1"/>
          </p:cNvPicPr>
          <p:nvPr/>
        </p:nvPicPr>
        <p:blipFill>
          <a:blip r:embed="rId2"/>
          <a:stretch>
            <a:fillRect/>
          </a:stretch>
        </p:blipFill>
        <p:spPr>
          <a:xfrm>
            <a:off x="128716" y="1924273"/>
            <a:ext cx="6903756" cy="4526393"/>
          </a:xfrm>
          <a:prstGeom prst="rect">
            <a:avLst/>
          </a:prstGeom>
        </p:spPr>
      </p:pic>
      <p:sp>
        <p:nvSpPr>
          <p:cNvPr id="22" name="TextBox 21">
            <a:extLst>
              <a:ext uri="{FF2B5EF4-FFF2-40B4-BE49-F238E27FC236}">
                <a16:creationId xmlns:a16="http://schemas.microsoft.com/office/drawing/2014/main" id="{4348C269-72D8-F402-0418-2757A4B94569}"/>
              </a:ext>
            </a:extLst>
          </p:cNvPr>
          <p:cNvSpPr txBox="1"/>
          <p:nvPr/>
        </p:nvSpPr>
        <p:spPr>
          <a:xfrm>
            <a:off x="7032472" y="2137726"/>
            <a:ext cx="1982812" cy="692497"/>
          </a:xfrm>
          <a:prstGeom prst="rect">
            <a:avLst/>
          </a:prstGeom>
          <a:noFill/>
        </p:spPr>
        <p:txBody>
          <a:bodyPr wrap="square" rtlCol="0">
            <a:spAutoFit/>
          </a:bodyPr>
          <a:lstStyle/>
          <a:p>
            <a:pPr marL="114300" indent="-114300"/>
            <a:r>
              <a:rPr lang="en-US" sz="1300" b="1" dirty="0">
                <a:latin typeface="Arial"/>
                <a:cs typeface="Arial"/>
              </a:rPr>
              <a:t>Radargram processed with  no ionospheric correction.</a:t>
            </a:r>
          </a:p>
        </p:txBody>
      </p:sp>
      <p:sp>
        <p:nvSpPr>
          <p:cNvPr id="24" name="TextBox 23">
            <a:extLst>
              <a:ext uri="{FF2B5EF4-FFF2-40B4-BE49-F238E27FC236}">
                <a16:creationId xmlns:a16="http://schemas.microsoft.com/office/drawing/2014/main" id="{81A15BD2-8302-773A-37B3-8413D98D2FC2}"/>
              </a:ext>
            </a:extLst>
          </p:cNvPr>
          <p:cNvSpPr txBox="1"/>
          <p:nvPr/>
        </p:nvSpPr>
        <p:spPr>
          <a:xfrm>
            <a:off x="7032472" y="3349921"/>
            <a:ext cx="1982812" cy="892552"/>
          </a:xfrm>
          <a:prstGeom prst="rect">
            <a:avLst/>
          </a:prstGeom>
          <a:noFill/>
        </p:spPr>
        <p:txBody>
          <a:bodyPr wrap="square" rtlCol="0">
            <a:spAutoFit/>
          </a:bodyPr>
          <a:lstStyle/>
          <a:p>
            <a:pPr marL="114300" indent="-114300"/>
            <a:r>
              <a:rPr lang="en-US" sz="1300" b="1" dirty="0">
                <a:latin typeface="Arial"/>
                <a:cs typeface="Arial"/>
              </a:rPr>
              <a:t>Optimized radargram. Note the sharpness of the image on the right side.</a:t>
            </a:r>
          </a:p>
        </p:txBody>
      </p:sp>
      <p:sp>
        <p:nvSpPr>
          <p:cNvPr id="25" name="TextBox 24">
            <a:extLst>
              <a:ext uri="{FF2B5EF4-FFF2-40B4-BE49-F238E27FC236}">
                <a16:creationId xmlns:a16="http://schemas.microsoft.com/office/drawing/2014/main" id="{AF2E5E04-28EF-F818-E2AC-0D0EA939262C}"/>
              </a:ext>
            </a:extLst>
          </p:cNvPr>
          <p:cNvSpPr txBox="1"/>
          <p:nvPr/>
        </p:nvSpPr>
        <p:spPr>
          <a:xfrm>
            <a:off x="7032472" y="4616433"/>
            <a:ext cx="1982812" cy="692497"/>
          </a:xfrm>
          <a:prstGeom prst="rect">
            <a:avLst/>
          </a:prstGeom>
          <a:noFill/>
        </p:spPr>
        <p:txBody>
          <a:bodyPr wrap="square" rtlCol="0">
            <a:spAutoFit/>
          </a:bodyPr>
          <a:lstStyle/>
          <a:p>
            <a:pPr marL="114300" indent="-114300"/>
            <a:r>
              <a:rPr lang="en-US" sz="1300" b="1" dirty="0">
                <a:latin typeface="Arial"/>
                <a:cs typeface="Arial"/>
              </a:rPr>
              <a:t>Simulated cluttergram portrays the effect of surface topography.</a:t>
            </a:r>
          </a:p>
        </p:txBody>
      </p:sp>
      <p:sp>
        <p:nvSpPr>
          <p:cNvPr id="26" name="TextBox 25">
            <a:extLst>
              <a:ext uri="{FF2B5EF4-FFF2-40B4-BE49-F238E27FC236}">
                <a16:creationId xmlns:a16="http://schemas.microsoft.com/office/drawing/2014/main" id="{6EAB7617-DC77-28A6-4D87-85015CE21AF2}"/>
              </a:ext>
            </a:extLst>
          </p:cNvPr>
          <p:cNvSpPr txBox="1"/>
          <p:nvPr/>
        </p:nvSpPr>
        <p:spPr>
          <a:xfrm>
            <a:off x="7032472" y="5747802"/>
            <a:ext cx="1982812" cy="692497"/>
          </a:xfrm>
          <a:prstGeom prst="rect">
            <a:avLst/>
          </a:prstGeom>
          <a:noFill/>
        </p:spPr>
        <p:txBody>
          <a:bodyPr wrap="square" rtlCol="0">
            <a:spAutoFit/>
          </a:bodyPr>
          <a:lstStyle/>
          <a:p>
            <a:pPr marL="114300" indent="-114300"/>
            <a:r>
              <a:rPr lang="en-US" sz="1300" b="1" dirty="0">
                <a:latin typeface="Arial"/>
                <a:cs typeface="Arial"/>
              </a:rPr>
              <a:t>MOLA topo map of ground track, in the south polar region.</a:t>
            </a:r>
          </a:p>
        </p:txBody>
      </p:sp>
    </p:spTree>
    <p:extLst>
      <p:ext uri="{BB962C8B-B14F-4D97-AF65-F5344CB8AC3E}">
        <p14:creationId xmlns:p14="http://schemas.microsoft.com/office/powerpoint/2010/main" val="610716016"/>
      </p:ext>
    </p:extLst>
  </p:cSld>
  <p:clrMapOvr>
    <a:masterClrMapping/>
  </p:clrMapOvr>
</p:sld>
</file>

<file path=ppt/theme/theme1.xml><?xml version="1.0" encoding="utf-8"?>
<a:theme xmlns:a="http://schemas.openxmlformats.org/drawingml/2006/main" name="D&amp;N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Fronti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Fronti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Fronti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Fronti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Fronti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Fronti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Frontie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Fronti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Fronti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Fronti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Fronti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Fronti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Words>
  <Application>Microsoft Macintosh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vt:lpstr>
      <vt:lpstr>Arial</vt:lpstr>
      <vt:lpstr>Arial Narrow</vt:lpstr>
      <vt:lpstr>Calibri</vt:lpstr>
      <vt:lpstr>Times New Roman</vt:lpstr>
      <vt:lpstr>D&amp;NF</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Mission Directorate</dc:title>
  <dc:subject>NAS Committee on Large Strategic NASA Science Missions</dc:subject>
  <dc:creator/>
  <cp:keywords>SMD, missions, large, strategic</cp:keywords>
  <dc:description/>
  <cp:lastModifiedBy/>
  <cp:revision>1</cp:revision>
  <cp:lastPrinted>2012-02-09T18:04:11Z</cp:lastPrinted>
  <dcterms:created xsi:type="dcterms:W3CDTF">2012-02-28T14:53:04Z</dcterms:created>
  <dcterms:modified xsi:type="dcterms:W3CDTF">2023-09-15T19:20:33Z</dcterms:modified>
  <cp:category>presentations-AA</cp:category>
</cp:coreProperties>
</file>