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1"/>
    <p:restoredTop sz="97327"/>
  </p:normalViewPr>
  <p:slideViewPr>
    <p:cSldViewPr>
      <p:cViewPr varScale="1">
        <p:scale>
          <a:sx n="147" d="100"/>
          <a:sy n="147" d="100"/>
        </p:scale>
        <p:origin x="208"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the work</a:t>
            </a:r>
            <a:r>
              <a:rPr lang="en-US" altLang="en-US" baseline="0" dirty="0">
                <a:latin typeface="Times" pitchFamily="-106" charset="0"/>
                <a:ea typeface="ＭＳ Ｐゴシック" pitchFamily="-106" charset="-128"/>
              </a:rPr>
              <a:t> or the results.</a:t>
            </a:r>
            <a:endParaRPr lang="en-US" altLang="en-US" dirty="0">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https://doi.org/10.1103/PhysRevD.101.083032"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hyperlink" Target="https://doi.org/10.1103/PhysRevD.101.083032"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1FFDB56-5E81-F146-9256-64D99C89173B}"/>
              </a:ext>
            </a:extLst>
          </p:cNvPr>
          <p:cNvGrpSpPr/>
          <p:nvPr/>
        </p:nvGrpSpPr>
        <p:grpSpPr>
          <a:xfrm>
            <a:off x="65661" y="966959"/>
            <a:ext cx="4114800" cy="2549584"/>
            <a:chOff x="152400" y="1122318"/>
            <a:chExt cx="4114800" cy="2459082"/>
          </a:xfrm>
        </p:grpSpPr>
        <p:pic>
          <p:nvPicPr>
            <p:cNvPr id="3" name="Picture 2">
              <a:extLst>
                <a:ext uri="{FF2B5EF4-FFF2-40B4-BE49-F238E27FC236}">
                  <a16:creationId xmlns:a16="http://schemas.microsoft.com/office/drawing/2014/main" id="{B5A8702F-2DC9-684B-9DEF-36873D42CF82}"/>
                </a:ext>
              </a:extLst>
            </p:cNvPr>
            <p:cNvPicPr>
              <a:picLocks noChangeAspect="1"/>
            </p:cNvPicPr>
            <p:nvPr/>
          </p:nvPicPr>
          <p:blipFill>
            <a:blip r:embed="rId4">
              <a:alphaModFix/>
            </a:blip>
            <a:stretch>
              <a:fillRect/>
            </a:stretch>
          </p:blipFill>
          <p:spPr>
            <a:xfrm>
              <a:off x="152400" y="1655718"/>
              <a:ext cx="2232972" cy="1925682"/>
            </a:xfrm>
            <a:prstGeom prst="rect">
              <a:avLst/>
            </a:prstGeom>
          </p:spPr>
        </p:pic>
        <p:pic>
          <p:nvPicPr>
            <p:cNvPr id="2" name="Picture 1">
              <a:extLst>
                <a:ext uri="{FF2B5EF4-FFF2-40B4-BE49-F238E27FC236}">
                  <a16:creationId xmlns:a16="http://schemas.microsoft.com/office/drawing/2014/main" id="{33BDF979-64BF-5E4E-A67A-78412EA8FEAD}"/>
                </a:ext>
              </a:extLst>
            </p:cNvPr>
            <p:cNvPicPr>
              <a:picLocks noChangeAspect="1"/>
            </p:cNvPicPr>
            <p:nvPr/>
          </p:nvPicPr>
          <p:blipFill>
            <a:blip r:embed="rId5"/>
            <a:stretch>
              <a:fillRect/>
            </a:stretch>
          </p:blipFill>
          <p:spPr>
            <a:xfrm>
              <a:off x="2037463" y="1122318"/>
              <a:ext cx="2229737" cy="1925682"/>
            </a:xfrm>
            <a:prstGeom prst="rect">
              <a:avLst/>
            </a:prstGeom>
          </p:spPr>
        </p:pic>
      </p:grpSp>
      <p:sp>
        <p:nvSpPr>
          <p:cNvPr id="3074" name="Rectangle 4"/>
          <p:cNvSpPr>
            <a:spLocks noGrp="1" noChangeArrowheads="1"/>
          </p:cNvSpPr>
          <p:nvPr>
            <p:ph type="title" idx="4294967295"/>
          </p:nvPr>
        </p:nvSpPr>
        <p:spPr>
          <a:xfrm>
            <a:off x="2705100" y="155575"/>
            <a:ext cx="6362700" cy="606425"/>
          </a:xfrm>
        </p:spPr>
        <p:txBody>
          <a:bodyPr/>
          <a:lstStyle/>
          <a:p>
            <a:pPr eaLnBrk="1" hangingPunct="1">
              <a:lnSpc>
                <a:spcPct val="100000"/>
              </a:lnSpc>
            </a:pPr>
            <a:r>
              <a:rPr lang="en-US" altLang="en-US" sz="2200" dirty="0">
                <a:solidFill>
                  <a:schemeClr val="tx1"/>
                </a:solidFill>
                <a:ea typeface="ＭＳ Ｐゴシック" pitchFamily="-106" charset="-128"/>
              </a:rPr>
              <a:t>Lyman-alpha Polarization Intensity Mapping</a:t>
            </a:r>
            <a:br>
              <a:rPr lang="en-US" altLang="en-US" sz="1600" dirty="0">
                <a:solidFill>
                  <a:schemeClr val="tx1"/>
                </a:solidFill>
                <a:ea typeface="ＭＳ Ｐゴシック" pitchFamily="-106" charset="-128"/>
              </a:rPr>
            </a:br>
            <a:r>
              <a:rPr lang="en-US" altLang="en-US" sz="1800" dirty="0">
                <a:solidFill>
                  <a:schemeClr val="tx1"/>
                </a:solidFill>
                <a:ea typeface="ＭＳ Ｐゴシック" pitchFamily="-106" charset="-128"/>
              </a:rPr>
              <a:t>Lluís Mas-Ribas &amp; Tzu-Ching Chang</a:t>
            </a:r>
            <a:endParaRPr lang="en-US" altLang="en-US" sz="1600" dirty="0">
              <a:solidFill>
                <a:schemeClr val="tx1"/>
              </a:solidFill>
              <a:ea typeface="ＭＳ Ｐゴシック" pitchFamily="-106" charset="-128"/>
            </a:endParaRPr>
          </a:p>
        </p:txBody>
      </p:sp>
      <p:sp>
        <p:nvSpPr>
          <p:cNvPr id="3075" name="Text Box 7"/>
          <p:cNvSpPr txBox="1">
            <a:spLocks noChangeArrowheads="1"/>
          </p:cNvSpPr>
          <p:nvPr/>
        </p:nvSpPr>
        <p:spPr bwMode="auto">
          <a:xfrm>
            <a:off x="4326124" y="990600"/>
            <a:ext cx="4665476" cy="57554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spcBef>
                <a:spcPct val="50000"/>
              </a:spcBef>
            </a:pPr>
            <a:r>
              <a:rPr lang="en-US" altLang="en-US" sz="1600" b="1" dirty="0">
                <a:solidFill>
                  <a:srgbClr val="000090"/>
                </a:solidFill>
              </a:rPr>
              <a:t>Science Question: </a:t>
            </a:r>
            <a:r>
              <a:rPr lang="en-US" altLang="en-US" sz="1600" dirty="0"/>
              <a:t>What can intensity mapping – a new method to statistically study the entire population of galaxies in the universe, not just the brightest ones – reveal </a:t>
            </a:r>
            <a:r>
              <a:rPr lang="en-US" altLang="en-US" sz="1600" dirty="0">
                <a:solidFill>
                  <a:srgbClr val="000000"/>
                </a:solidFill>
              </a:rPr>
              <a:t>about the star formation history of the universe?  Does</a:t>
            </a:r>
            <a:r>
              <a:rPr lang="en-US" altLang="en-US" sz="1600" dirty="0"/>
              <a:t> the inclusion of polarized hydrogen Lyman-alpha (Ly-𝛂) light provide new insights?</a:t>
            </a:r>
          </a:p>
          <a:p>
            <a:pPr algn="just">
              <a:spcBef>
                <a:spcPct val="50000"/>
              </a:spcBef>
            </a:pPr>
            <a:r>
              <a:rPr lang="en-US" altLang="en-US" sz="1600" b="1" dirty="0">
                <a:solidFill>
                  <a:srgbClr val="000090"/>
                </a:solidFill>
              </a:rPr>
              <a:t>Results: </a:t>
            </a:r>
            <a:r>
              <a:rPr lang="en-US" altLang="en-US" sz="1600" dirty="0"/>
              <a:t>The polarization of Ly-𝛂 radiation around galaxies is modeled and used to estimate the power of several polarization quantities, including the E and B mode formalism previously used only in cosmology approaches.  Polarization boosts the amount of physical information available from the galaxies.  Its signal is close to the reach of current technology.</a:t>
            </a:r>
          </a:p>
          <a:p>
            <a:pPr algn="just">
              <a:spcBef>
                <a:spcPct val="50000"/>
              </a:spcBef>
            </a:pPr>
            <a:r>
              <a:rPr lang="en-US" altLang="en-US" sz="1600" b="1" dirty="0">
                <a:solidFill>
                  <a:srgbClr val="000090"/>
                </a:solidFill>
              </a:rPr>
              <a:t>Significance: </a:t>
            </a:r>
            <a:r>
              <a:rPr lang="en-US" altLang="en-US" sz="1600" dirty="0">
                <a:solidFill>
                  <a:srgbClr val="000000"/>
                </a:solidFill>
              </a:rPr>
              <a:t>The results suggest that upcoming intensity mapping experiments targeting the </a:t>
            </a:r>
            <a:r>
              <a:rPr lang="en-US" altLang="en-US" sz="1600" dirty="0"/>
              <a:t>Ly-𝛂</a:t>
            </a:r>
            <a:r>
              <a:rPr lang="en-US" altLang="en-US" sz="1600" dirty="0">
                <a:solidFill>
                  <a:srgbClr val="000000"/>
                </a:solidFill>
              </a:rPr>
              <a:t> line should include polarimetry to maximize the information available from galaxies.  The cost of including such technology is a small fraction of overall mission costs, but greatly increases the utility of the data.</a:t>
            </a:r>
            <a:endParaRPr lang="en-US" altLang="en-US" sz="1600" dirty="0">
              <a:solidFill>
                <a:srgbClr val="0000FF"/>
              </a:solidFill>
            </a:endParaRPr>
          </a:p>
        </p:txBody>
      </p:sp>
      <p:sp>
        <p:nvSpPr>
          <p:cNvPr id="3076" name="Text Box 8"/>
          <p:cNvSpPr txBox="1">
            <a:spLocks noChangeArrowheads="1"/>
          </p:cNvSpPr>
          <p:nvPr/>
        </p:nvSpPr>
        <p:spPr bwMode="auto">
          <a:xfrm>
            <a:off x="133153" y="6207538"/>
            <a:ext cx="450443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100" b="1" dirty="0">
                <a:solidFill>
                  <a:srgbClr val="003399"/>
                </a:solidFill>
              </a:rPr>
              <a:t>Mas-Ribas and Chang (2020), Physical Review D 101, 083032</a:t>
            </a:r>
          </a:p>
          <a:p>
            <a:r>
              <a:rPr lang="en-US" sz="1100" b="1" dirty="0">
                <a:hlinkClick r:id="rId6"/>
              </a:rPr>
              <a:t>https://doi.org/10.1103/PhysRevD.101.083032</a:t>
            </a:r>
            <a:endParaRPr lang="en-US" sz="1100" b="1" dirty="0"/>
          </a:p>
          <a:p>
            <a:endParaRPr lang="en-US" sz="600" b="1" dirty="0"/>
          </a:p>
          <a:p>
            <a:r>
              <a:rPr lang="en-US" altLang="en-US" sz="1100" b="1" dirty="0">
                <a:solidFill>
                  <a:srgbClr val="003399"/>
                </a:solidFill>
              </a:rPr>
              <a:t>This work was supported by JPL internal funds.</a:t>
            </a:r>
            <a:endParaRPr lang="en-US" sz="1100" b="1" dirty="0"/>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396" name="Photo Editor Photo" r:id="rId7" imgW="1523810" imgH="1380952" progId="">
                  <p:embed/>
                </p:oleObj>
              </mc:Choice>
              <mc:Fallback>
                <p:oleObj name="Photo Editor Photo" r:id="rId7" imgW="1523810" imgH="1380952"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7" name="Text Box 8"/>
          <p:cNvSpPr txBox="1">
            <a:spLocks noChangeArrowheads="1"/>
          </p:cNvSpPr>
          <p:nvPr/>
        </p:nvSpPr>
        <p:spPr bwMode="auto">
          <a:xfrm>
            <a:off x="141051" y="3545912"/>
            <a:ext cx="4066974" cy="2677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just"/>
            <a:r>
              <a:rPr lang="en-US" altLang="en-US" sz="1400" b="1" dirty="0">
                <a:solidFill>
                  <a:srgbClr val="003399"/>
                </a:solidFill>
              </a:rPr>
              <a:t>The intensity of galaxy radiation (right panel) probes the average amount of star formation occurring on different scales in the sky and at different cosmic times.  Extra information can be retrieved by also making measurements related to the polarization of the radiation.  The left panel, for example, displays the power spectrum of the polarization fraction, where the peaks in the spectra indicate the average size of the galactic halos responsible for the emission across time, </a:t>
            </a:r>
            <a:r>
              <a:rPr lang="en-US" sz="1400" b="1" dirty="0">
                <a:solidFill>
                  <a:schemeClr val="accent2"/>
                </a:solidFill>
              </a:rPr>
              <a:t>where z=3 to 13 spans 11-13 billion years in the past.</a:t>
            </a:r>
            <a:endParaRPr lang="en-US" altLang="en-US" sz="1400" b="1" dirty="0">
              <a:solidFill>
                <a:schemeClr val="accent2"/>
              </a:solidFill>
            </a:endParaRPr>
          </a:p>
        </p:txBody>
      </p:sp>
      <p:sp>
        <p:nvSpPr>
          <p:cNvPr id="5" name="Rectangle 4">
            <a:extLst>
              <a:ext uri="{FF2B5EF4-FFF2-40B4-BE49-F238E27FC236}">
                <a16:creationId xmlns:a16="http://schemas.microsoft.com/office/drawing/2014/main" id="{FB20E970-368B-D944-9740-B7D46D249B2B}"/>
              </a:ext>
            </a:extLst>
          </p:cNvPr>
          <p:cNvSpPr/>
          <p:nvPr/>
        </p:nvSpPr>
        <p:spPr>
          <a:xfrm>
            <a:off x="2332145" y="2825012"/>
            <a:ext cx="2020105" cy="276999"/>
          </a:xfrm>
          <a:prstGeom prst="rect">
            <a:avLst/>
          </a:prstGeom>
        </p:spPr>
        <p:txBody>
          <a:bodyPr wrap="none">
            <a:spAutoFit/>
          </a:bodyPr>
          <a:lstStyle/>
          <a:p>
            <a:pPr algn="ctr"/>
            <a:r>
              <a:rPr lang="en-US" altLang="en-US" sz="1200" dirty="0"/>
              <a:t>large scale </a:t>
            </a:r>
            <a:r>
              <a:rPr lang="en-US" altLang="en-US" sz="1000" dirty="0">
                <a:sym typeface="Wingdings" pitchFamily="2" charset="2"/>
              </a:rPr>
              <a:t></a:t>
            </a:r>
            <a:r>
              <a:rPr lang="en-US" altLang="en-US" sz="1200" dirty="0">
                <a:sym typeface="Wingdings" pitchFamily="2" charset="2"/>
              </a:rPr>
              <a:t> </a:t>
            </a:r>
            <a:r>
              <a:rPr lang="en-US" altLang="en-US" sz="1200" dirty="0"/>
              <a:t>small scale</a:t>
            </a:r>
            <a:endParaRPr lang="en-US" sz="1200"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28" name="Photo Editor Photo" r:id="rId3" imgW="1523810" imgH="1380952" progId="">
                  <p:embed/>
                </p:oleObj>
              </mc:Choice>
              <mc:Fallback>
                <p:oleObj name="Photo Editor Photo" r:id="rId3" imgW="1523810" imgH="1380952" progId="">
                  <p:embed/>
                  <p:pic>
                    <p:nvPicPr>
                      <p:cNvPr id="2"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425216" y="1010243"/>
            <a:ext cx="8413984" cy="5509200"/>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a:t>
            </a:r>
            <a:r>
              <a:rPr lang="en-US" sz="1100" dirty="0" err="1">
                <a:solidFill>
                  <a:schemeClr val="accent4"/>
                </a:solidFill>
                <a:latin typeface="Arial Unicode MS"/>
                <a:cs typeface="Arial Unicode MS"/>
              </a:rPr>
              <a:t>Llu</a:t>
            </a:r>
            <a:r>
              <a:rPr lang="it-IT" sz="1100" dirty="0" err="1">
                <a:solidFill>
                  <a:schemeClr val="accent4"/>
                </a:solidFill>
                <a:latin typeface="Arial" panose="020B0604020202020204" pitchFamily="34" charset="0"/>
                <a:cs typeface="Arial" panose="020B0604020202020204" pitchFamily="34" charset="0"/>
              </a:rPr>
              <a:t>í</a:t>
            </a:r>
            <a:r>
              <a:rPr lang="en-US" sz="1100" dirty="0">
                <a:solidFill>
                  <a:schemeClr val="accent4"/>
                </a:solidFill>
                <a:latin typeface="Arial Unicode MS"/>
                <a:cs typeface="Arial Unicode MS"/>
              </a:rPr>
              <a:t>s </a:t>
            </a:r>
            <a:r>
              <a:rPr lang="en-US" sz="1100" dirty="0">
                <a:latin typeface="Arial Unicode MS"/>
                <a:cs typeface="Arial Unicode MS"/>
              </a:rPr>
              <a:t>Mas-Ribas </a:t>
            </a:r>
          </a:p>
          <a:p>
            <a:r>
              <a:rPr lang="en-US" sz="1100" dirty="0">
                <a:latin typeface="Arial Unicode MS"/>
                <a:cs typeface="Arial Unicode MS"/>
              </a:rPr>
              <a:t>    JPL Postdoctoral Scholar</a:t>
            </a:r>
          </a:p>
          <a:p>
            <a:r>
              <a:rPr lang="en-US" sz="1100" dirty="0">
                <a:latin typeface="Arial Unicode MS"/>
                <a:cs typeface="Arial Unicode MS"/>
              </a:rPr>
              <a:t>    169-236, Jet Propulsion Laboratory, Pasadena, CA 91109</a:t>
            </a:r>
          </a:p>
          <a:p>
            <a:r>
              <a:rPr lang="en-US" sz="1100" dirty="0">
                <a:latin typeface="Arial Unicode MS"/>
                <a:cs typeface="Arial Unicode MS"/>
              </a:rPr>
              <a:t>    </a:t>
            </a:r>
            <a:r>
              <a:rPr lang="en-US" sz="1100" dirty="0" err="1">
                <a:latin typeface="Arial Unicode MS"/>
                <a:cs typeface="Arial Unicode MS"/>
              </a:rPr>
              <a:t>lluis.mas-ribas@jpl.nasa.gov</a:t>
            </a:r>
            <a:endParaRPr lang="en-US" sz="1100" dirty="0">
              <a:latin typeface="Arial Unicode MS"/>
              <a:cs typeface="Arial Unicode MS"/>
            </a:endParaRPr>
          </a:p>
          <a:p>
            <a:r>
              <a:rPr lang="en-US" sz="1100" dirty="0">
                <a:latin typeface="Arial Unicode MS"/>
                <a:cs typeface="Arial Unicode MS"/>
              </a:rPr>
              <a:t>    https://orcid.org/0000-0003-4584-8841</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“Lyman-alpha Polarization Intensity Mapping” </a:t>
            </a:r>
          </a:p>
          <a:p>
            <a:r>
              <a:rPr lang="en-US" altLang="en-US" sz="1100" b="1" dirty="0">
                <a:solidFill>
                  <a:srgbClr val="003399"/>
                </a:solidFill>
              </a:rPr>
              <a:t>    Mas-Ribas, </a:t>
            </a:r>
            <a:r>
              <a:rPr lang="en-US" altLang="en-US" sz="1100" b="1" dirty="0" err="1">
                <a:solidFill>
                  <a:srgbClr val="003399"/>
                </a:solidFill>
              </a:rPr>
              <a:t>Llu</a:t>
            </a:r>
            <a:r>
              <a:rPr lang="it-IT" sz="1100" b="1" dirty="0" err="1">
                <a:solidFill>
                  <a:schemeClr val="accent6"/>
                </a:solidFill>
                <a:latin typeface="Arial" panose="020B0604020202020204" pitchFamily="34" charset="0"/>
                <a:cs typeface="Arial" panose="020B0604020202020204" pitchFamily="34" charset="0"/>
              </a:rPr>
              <a:t>í</a:t>
            </a:r>
            <a:r>
              <a:rPr lang="en-US" altLang="en-US" sz="1100" b="1" dirty="0">
                <a:solidFill>
                  <a:srgbClr val="003399"/>
                </a:solidFill>
              </a:rPr>
              <a:t>s and Chang, Tzu-Ching (2020), Physical Review D 101, 083032</a:t>
            </a:r>
          </a:p>
          <a:p>
            <a:r>
              <a:rPr lang="en-US" sz="1100" b="1" dirty="0"/>
              <a:t>    </a:t>
            </a:r>
            <a:r>
              <a:rPr lang="en-US" sz="1100" b="1" dirty="0">
                <a:hlinkClick r:id="rId5"/>
              </a:rPr>
              <a:t>https://doi.org/10.1103/PhysRevD.101.083032</a:t>
            </a:r>
            <a:endParaRPr lang="en-US" sz="1100" dirty="0">
              <a:latin typeface="Arial Unicode MS"/>
              <a:cs typeface="Arial Unicode MS"/>
            </a:endParaRPr>
          </a:p>
          <a:p>
            <a:endParaRPr lang="en-US" sz="1100" dirty="0">
              <a:latin typeface="Arial"/>
              <a:cs typeface="Arial"/>
            </a:endParaRPr>
          </a:p>
          <a:p>
            <a:r>
              <a:rPr lang="en-US" sz="1100" b="1" dirty="0">
                <a:latin typeface="Arial"/>
                <a:cs typeface="Arial"/>
              </a:rPr>
              <a:t>Technical Description of Figure:</a:t>
            </a:r>
          </a:p>
          <a:p>
            <a:r>
              <a:rPr lang="en-US" sz="1100" dirty="0">
                <a:latin typeface="Arial"/>
                <a:cs typeface="Arial"/>
              </a:rPr>
              <a:t>    Power spectra are shown for intensity mapping observations at various scales and redshifts.  The redshifts range from z=3 to z=13  (line color), corresponding to epochs within the first 2 billion years after the Big Bang.  </a:t>
            </a:r>
          </a:p>
          <a:p>
            <a:r>
              <a:rPr lang="en-US" sz="1100" dirty="0">
                <a:latin typeface="Arial"/>
                <a:cs typeface="Arial"/>
              </a:rPr>
              <a:t>    The top right panel shows power spectra of </a:t>
            </a:r>
            <a:r>
              <a:rPr lang="en-US" altLang="en-US" sz="1100" dirty="0"/>
              <a:t>Ly-𝛂</a:t>
            </a:r>
            <a:r>
              <a:rPr lang="en-US" sz="1100" dirty="0">
                <a:latin typeface="Arial"/>
                <a:cs typeface="Arial"/>
              </a:rPr>
              <a:t> intensity.  The dashed lines show the so-called two-halo term, and the solid lines are the combination of the two- and one-halo terms.  The amplitude changes at different redshifts because of the amount of overall star formation happening at these cosmic times.  These power spectra are estimates of the signal that current intensity mapping experiments are after.</a:t>
            </a:r>
          </a:p>
          <a:p>
            <a:r>
              <a:rPr lang="en-US" sz="1100" dirty="0">
                <a:latin typeface="Arial"/>
                <a:cs typeface="Arial"/>
              </a:rPr>
              <a:t>    The bottom left panel shows the power spectra of the polarization fraction (the ratio between polarized and total </a:t>
            </a:r>
            <a:r>
              <a:rPr lang="en-US" altLang="en-US" sz="1100" dirty="0"/>
              <a:t>Ly-𝛂</a:t>
            </a:r>
            <a:r>
              <a:rPr lang="en-US" sz="1100" dirty="0">
                <a:latin typeface="Arial"/>
                <a:cs typeface="Arial"/>
              </a:rPr>
              <a:t> radiation). Because of the peculiar shape of the polarization fraction (it increases with impact parameter from the center of galaxies), the power spectra show a clear turnover in the one-halo terms.  The position of the turnover indicates the average size of the gaseous environment responsible for the polarization.  This size scale changes with time, due to the evolution of the average halo size with redshift.  In addition to the amplitude of the overall signal, the shapes of the polarization power spectra reveal additional information about the galaxies compared to those from intensity alone. </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a:t>
            </a:r>
          </a:p>
          <a:p>
            <a:r>
              <a:rPr lang="en-US" sz="1100" dirty="0">
                <a:latin typeface="Arial Unicode MS"/>
                <a:cs typeface="Arial Unicode MS"/>
              </a:rPr>
              <a:t>    Intensity mapping is a fast developing young field with NASA leadership for current (e.g. </a:t>
            </a:r>
            <a:r>
              <a:rPr lang="en-US" sz="1100" dirty="0" err="1">
                <a:latin typeface="Arial Unicode MS"/>
                <a:cs typeface="Arial Unicode MS"/>
              </a:rPr>
              <a:t>SPHEREx</a:t>
            </a:r>
            <a:r>
              <a:rPr lang="en-US" sz="1100" dirty="0">
                <a:latin typeface="Arial Unicode MS"/>
                <a:cs typeface="Arial Unicode MS"/>
              </a:rPr>
              <a:t>, TIME) and future missions (e.g. CDIM), as well as in the theoretical domain.  This work introduces the use of polarized radiation into the intensity mapping formalism, showing an enhancement in the amount of information attainable about star-forming galaxies in the early universe. </a:t>
            </a:r>
          </a:p>
          <a:p>
            <a:r>
              <a:rPr lang="en-US" sz="1100" dirty="0">
                <a:latin typeface="Arial Unicode MS"/>
                <a:cs typeface="Arial Unicode MS"/>
              </a:rPr>
              <a:t>The requirements for detection of polarization signals are within reach of current technology, such that the inclusion of polarization     capability in future intensity mapping experiments likely represents a small increase in the overall mission cost.</a:t>
            </a: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17215</TotalTime>
  <Words>794</Words>
  <Application>Microsoft Macintosh PowerPoint</Application>
  <PresentationFormat>On-screen Show (4:3)</PresentationFormat>
  <Paragraphs>39</Paragraphs>
  <Slides>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Lyman-alpha Polarization Intensity Mapping Lluís Mas-Ribas &amp; Tzu-Ching Chang</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510</cp:revision>
  <cp:lastPrinted>2007-09-25T19:58:52Z</cp:lastPrinted>
  <dcterms:created xsi:type="dcterms:W3CDTF">2008-11-10T22:26:59Z</dcterms:created>
  <dcterms:modified xsi:type="dcterms:W3CDTF">2020-08-04T17:04:56Z</dcterms:modified>
</cp:coreProperties>
</file>