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1pPr>
    <a:lvl2pPr marL="0" marR="0" indent="4572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2pPr>
    <a:lvl3pPr marL="0" marR="0" indent="9144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3pPr>
    <a:lvl4pPr marL="0" marR="0" indent="13716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4pPr>
    <a:lvl5pPr marL="0" marR="0" indent="18288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5pPr>
    <a:lvl6pPr marL="0" marR="0" indent="22860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6pPr>
    <a:lvl7pPr marL="0" marR="0" indent="27432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7pPr>
    <a:lvl8pPr marL="0" marR="0" indent="32004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8pPr>
    <a:lvl9pPr marL="0" marR="0" indent="365760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762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
          <a:latin typeface="Arial"/>
          <a:ea typeface="Arial"/>
          <a:cs typeface="Arial"/>
        </a:font>
        <a:schemeClr val="accent3">
          <a:lumOff val="44000"/>
        </a:schemeClr>
      </a:tcTxStyle>
      <a:tcStyle>
        <a:tcBdr>
          <a:left>
            <a:ln w="12700" cap="flat">
              <a:noFill/>
              <a:miter lim="400000"/>
            </a:ln>
          </a:left>
          <a:right>
            <a:ln w="12700" cap="flat">
              <a:noFill/>
              <a:miter lim="400000"/>
            </a:ln>
          </a:right>
          <a:top>
            <a:ln w="38100" cap="flat">
              <a:solidFill>
                <a:srgbClr val="000000"/>
              </a:solidFill>
              <a:prstDash val="solid"/>
              <a:round/>
            </a:ln>
          </a:top>
          <a:bottom>
            <a:ln w="381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508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
          <a:latin typeface="Arial"/>
          <a:ea typeface="Arial"/>
          <a:cs typeface="Arial"/>
        </a:font>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508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762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a:p>
        </p:txBody>
      </p:sp>
      <p:sp>
        <p:nvSpPr>
          <p:cNvPr id="20" name="Shape 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371600" latinLnBrk="0">
      <a:defRPr>
        <a:latin typeface="+mn-lt"/>
        <a:ea typeface="+mn-ea"/>
        <a:cs typeface="+mn-cs"/>
        <a:sym typeface="Calibri"/>
      </a:defRPr>
    </a:lvl1pPr>
    <a:lvl2pPr indent="228600" defTabSz="1371600" latinLnBrk="0">
      <a:defRPr>
        <a:latin typeface="+mn-lt"/>
        <a:ea typeface="+mn-ea"/>
        <a:cs typeface="+mn-cs"/>
        <a:sym typeface="Calibri"/>
      </a:defRPr>
    </a:lvl2pPr>
    <a:lvl3pPr indent="457200" defTabSz="1371600" latinLnBrk="0">
      <a:defRPr>
        <a:latin typeface="+mn-lt"/>
        <a:ea typeface="+mn-ea"/>
        <a:cs typeface="+mn-cs"/>
        <a:sym typeface="Calibri"/>
      </a:defRPr>
    </a:lvl3pPr>
    <a:lvl4pPr indent="685800" defTabSz="1371600" latinLnBrk="0">
      <a:defRPr>
        <a:latin typeface="+mn-lt"/>
        <a:ea typeface="+mn-ea"/>
        <a:cs typeface="+mn-cs"/>
        <a:sym typeface="Calibri"/>
      </a:defRPr>
    </a:lvl4pPr>
    <a:lvl5pPr indent="914400" defTabSz="1371600" latinLnBrk="0">
      <a:defRPr>
        <a:latin typeface="+mn-lt"/>
        <a:ea typeface="+mn-ea"/>
        <a:cs typeface="+mn-cs"/>
        <a:sym typeface="Calibri"/>
      </a:defRPr>
    </a:lvl5pPr>
    <a:lvl6pPr indent="1143000" defTabSz="1371600" latinLnBrk="0">
      <a:defRPr>
        <a:latin typeface="+mn-lt"/>
        <a:ea typeface="+mn-ea"/>
        <a:cs typeface="+mn-cs"/>
        <a:sym typeface="Calibri"/>
      </a:defRPr>
    </a:lvl6pPr>
    <a:lvl7pPr indent="1371600" defTabSz="1371600" latinLnBrk="0">
      <a:defRPr>
        <a:latin typeface="+mn-lt"/>
        <a:ea typeface="+mn-ea"/>
        <a:cs typeface="+mn-cs"/>
        <a:sym typeface="Calibri"/>
      </a:defRPr>
    </a:lvl7pPr>
    <a:lvl8pPr indent="1600200" defTabSz="1371600" latinLnBrk="0">
      <a:defRPr>
        <a:latin typeface="+mn-lt"/>
        <a:ea typeface="+mn-ea"/>
        <a:cs typeface="+mn-cs"/>
        <a:sym typeface="Calibri"/>
      </a:defRPr>
    </a:lvl8pPr>
    <a:lvl9pPr indent="1828800" defTabSz="1371600" latinLnBrk="0">
      <a:defRPr>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Shape 29"/>
          <p:cNvSpPr/>
          <p:nvPr>
            <p:ph type="sldImg"/>
          </p:nvPr>
        </p:nvSpPr>
        <p:spPr>
          <a:prstGeom prst="rect">
            <a:avLst/>
          </a:prstGeom>
        </p:spPr>
        <p:txBody>
          <a:bodyPr/>
          <a:lstStyle/>
          <a:p>
            <a:pPr/>
          </a:p>
        </p:txBody>
      </p:sp>
      <p:sp>
        <p:nvSpPr>
          <p:cNvPr id="30" name="Shape 30"/>
          <p:cNvSpPr/>
          <p:nvPr>
            <p:ph type="body" sz="quarter" idx="1"/>
          </p:nvPr>
        </p:nvSpPr>
        <p:spPr>
          <a:prstGeom prst="rect">
            <a:avLst/>
          </a:prstGeom>
        </p:spPr>
        <p:txBody>
          <a:bodyPr/>
          <a:lstStyle>
            <a:lvl1pPr defTabSz="914400">
              <a:defRPr sz="1200">
                <a:latin typeface="Times Roman"/>
                <a:ea typeface="Times Roman"/>
                <a:cs typeface="Times Roman"/>
                <a:sym typeface="Times Roman"/>
              </a:defRPr>
            </a:lvl1pPr>
          </a:lstStyle>
          <a:p>
            <a:pPr/>
            <a:r>
              <a:t>You may add comments here to clarify the work or the results.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Rectangle 5"/>
          <p:cNvSpPr/>
          <p:nvPr/>
        </p:nvSpPr>
        <p:spPr>
          <a:xfrm>
            <a:off x="0" y="0"/>
            <a:ext cx="18288000" cy="10287000"/>
          </a:xfrm>
          <a:prstGeom prst="rect">
            <a:avLst/>
          </a:prstGeom>
          <a:ln w="3175">
            <a:solidFill>
              <a:srgbClr val="000000"/>
            </a:solidFill>
            <a:miter/>
          </a:ln>
        </p:spPr>
        <p:txBody>
          <a:bodyPr lIns="68579" tIns="68579" rIns="68579" bIns="68579" anchor="ctr"/>
          <a:lstStyle/>
          <a:p>
            <a:pPr>
              <a:defRPr sz="3600"/>
            </a:pPr>
          </a:p>
        </p:txBody>
      </p:sp>
      <p:sp>
        <p:nvSpPr>
          <p:cNvPr id="3" name="Rectangle 6">
            <a:hlinkClick r:id="" invalidUrl="" action="ppaction://hlinkshowjump?jump=lastslide" tgtFrame="" tooltip="" history="1" highlightClick="0" endSnd="0"/>
          </p:cNvPr>
          <p:cNvSpPr/>
          <p:nvPr/>
        </p:nvSpPr>
        <p:spPr>
          <a:xfrm>
            <a:off x="17865726" y="0"/>
            <a:ext cx="422275" cy="381000"/>
          </a:xfrm>
          <a:prstGeom prst="rect">
            <a:avLst/>
          </a:prstGeom>
          <a:solidFill>
            <a:schemeClr val="accent1">
              <a:alpha val="0"/>
            </a:schemeClr>
          </a:solidFill>
          <a:ln w="12700">
            <a:miter lim="400000"/>
          </a:ln>
        </p:spPr>
        <p:txBody>
          <a:bodyPr lIns="68579" tIns="68579" rIns="68579" bIns="68579" anchor="ctr"/>
          <a:lstStyle/>
          <a:p>
            <a:pPr>
              <a:defRPr sz="3600"/>
            </a:pPr>
          </a:p>
        </p:txBody>
      </p:sp>
      <p:sp>
        <p:nvSpPr>
          <p:cNvPr id="4" name="Title Text"/>
          <p:cNvSpPr txBox="1"/>
          <p:nvPr>
            <p:ph type="title"/>
          </p:nvPr>
        </p:nvSpPr>
        <p:spPr>
          <a:xfrm>
            <a:off x="914400" y="138112"/>
            <a:ext cx="16459200" cy="2262189"/>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nchor="ctr"/>
          <a:lstStyle/>
          <a:p>
            <a:pPr/>
            <a:r>
              <a:t>Title Text</a:t>
            </a:r>
          </a:p>
        </p:txBody>
      </p:sp>
      <p:sp>
        <p:nvSpPr>
          <p:cNvPr id="5" name="Body Level One…"/>
          <p:cNvSpPr txBox="1"/>
          <p:nvPr>
            <p:ph type="body" idx="1"/>
          </p:nvPr>
        </p:nvSpPr>
        <p:spPr>
          <a:xfrm>
            <a:off x="914400" y="2400300"/>
            <a:ext cx="16459200" cy="7886700"/>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8839200" y="9260681"/>
            <a:ext cx="4267200" cy="547688"/>
          </a:xfrm>
          <a:prstGeom prst="rect">
            <a:avLst/>
          </a:prstGeom>
          <a:ln w="12700">
            <a:miter lim="400000"/>
          </a:ln>
        </p:spPr>
        <p:txBody>
          <a:bodyPr wrap="none" lIns="68579" tIns="68579" rIns="68579" bIns="68579" anchor="ctr">
            <a:spAutoFit/>
          </a:bodyPr>
          <a:lstStyle>
            <a:lvl1pPr algn="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1pPr>
      <a:lvl2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2pPr>
      <a:lvl3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3pPr>
      <a:lvl4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4pPr>
      <a:lvl5pPr marL="0" marR="0" indent="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5pPr>
      <a:lvl6pPr marL="0" marR="0" indent="4572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6pPr>
      <a:lvl7pPr marL="0" marR="0" indent="9144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7pPr>
      <a:lvl8pPr marL="0" marR="0" indent="13716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8pPr>
      <a:lvl9pPr marL="0" marR="0" indent="1828800" algn="r" defTabSz="1371600" rtl="0" latinLnBrk="0">
        <a:lnSpc>
          <a:spcPct val="85000"/>
        </a:lnSpc>
        <a:spcBef>
          <a:spcPts val="0"/>
        </a:spcBef>
        <a:spcAft>
          <a:spcPts val="0"/>
        </a:spcAft>
        <a:buClrTx/>
        <a:buSzTx/>
        <a:buFontTx/>
        <a:buNone/>
        <a:tabLst/>
        <a:defRPr b="1" baseline="0" cap="none" i="0" spc="0" strike="noStrike" sz="4400" u="none">
          <a:solidFill>
            <a:schemeClr val="accent3">
              <a:lumOff val="44000"/>
            </a:schemeClr>
          </a:solidFill>
          <a:uFillTx/>
          <a:latin typeface="Arial"/>
          <a:ea typeface="Arial"/>
          <a:cs typeface="Arial"/>
          <a:sym typeface="Arial"/>
        </a:defRPr>
      </a:lvl9pPr>
    </p:titleStyle>
    <p:bodyStyle>
      <a:lvl1pPr marL="423862" marR="0" indent="-423862" algn="l" defTabSz="1371600" rtl="0" latinLnBrk="0">
        <a:lnSpc>
          <a:spcPct val="85000"/>
        </a:lnSpc>
        <a:spcBef>
          <a:spcPts val="700"/>
        </a:spcBef>
        <a:spcAft>
          <a:spcPts val="0"/>
        </a:spcAft>
        <a:buClrTx/>
        <a:buSzTx/>
        <a:buFontTx/>
        <a:buNone/>
        <a:tabLst/>
        <a:defRPr b="0" baseline="0" cap="none" i="0" spc="0" strike="noStrike" sz="3000" u="none">
          <a:solidFill>
            <a:srgbClr val="000000"/>
          </a:solidFill>
          <a:uFillTx/>
          <a:latin typeface="Arial"/>
          <a:ea typeface="Arial"/>
          <a:cs typeface="Arial"/>
          <a:sym typeface="Arial"/>
        </a:defRPr>
      </a:lvl1pPr>
      <a:lvl2pPr marL="756444" marR="0" indent="-359569"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2pPr>
      <a:lvl3pPr marL="1000918" marR="0" indent="-250031"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3pPr>
      <a:lvl4pPr marL="1367632"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4pPr>
      <a:lvl5pPr marL="1705768" marR="0" indent="-335756"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5pPr>
      <a:lvl6pPr marL="21629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6pPr>
      <a:lvl7pPr marL="26201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7pPr>
      <a:lvl8pPr marL="30773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8pPr>
      <a:lvl9pPr marL="3534569" marR="0" indent="-335757" algn="l" defTabSz="1371600" rtl="0" latinLnBrk="0">
        <a:lnSpc>
          <a:spcPct val="85000"/>
        </a:lnSpc>
        <a:spcBef>
          <a:spcPts val="700"/>
        </a:spcBef>
        <a:spcAft>
          <a:spcPts val="0"/>
        </a:spcAft>
        <a:buClrTx/>
        <a:buSzPct val="100000"/>
        <a:buFontTx/>
        <a:buChar char="»"/>
        <a:tabLst/>
        <a:defRPr b="0" baseline="0" cap="none" i="0" spc="0" strike="noStrike" sz="3000" u="none">
          <a:solidFill>
            <a:srgbClr val="000000"/>
          </a:solidFill>
          <a:uFillTx/>
          <a:latin typeface="Arial"/>
          <a:ea typeface="Arial"/>
          <a:cs typeface="Arial"/>
          <a:sym typeface="Arial"/>
        </a:defRPr>
      </a:lvl9pPr>
    </p:bodyStyle>
    <p:otherStyle>
      <a:lvl1pPr marL="0" marR="0" indent="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1pPr>
      <a:lvl2pPr marL="0" marR="0" indent="4572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2pPr>
      <a:lvl3pPr marL="0" marR="0" indent="914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3pPr>
      <a:lvl4pPr marL="0" marR="0" indent="1371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4pPr>
      <a:lvl5pPr marL="0" marR="0" indent="18288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5pPr>
      <a:lvl6pPr marL="0" marR="0" indent="22860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6pPr>
      <a:lvl7pPr marL="0" marR="0" indent="27432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7pPr>
      <a:lvl8pPr marL="0" marR="0" indent="32004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8pPr>
      <a:lvl9pPr marL="0" marR="0" indent="3657600" algn="r" defTabSz="13716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hyperlink" Target="https://iopscience.iop.org/article/10.3847/PSJ/abfb7a" TargetMode="External"/><Relationship Id="rId5" Type="http://schemas.openxmlformats.org/officeDocument/2006/relationships/image" Target="../media/image1.tif"/><Relationship Id="rId6"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3"/>
          <a:srcRect l="0" t="0" r="0" b="0"/>
          <a:stretch>
            <a:fillRect/>
          </a:stretch>
        </a:blipFill>
      </p:bgPr>
    </p:bg>
    <p:spTree>
      <p:nvGrpSpPr>
        <p:cNvPr id="1" name=""/>
        <p:cNvGrpSpPr/>
        <p:nvPr/>
      </p:nvGrpSpPr>
      <p:grpSpPr>
        <a:xfrm>
          <a:off x="0" y="0"/>
          <a:ext cx="0" cy="0"/>
          <a:chOff x="0" y="0"/>
          <a:chExt cx="0" cy="0"/>
        </a:xfrm>
      </p:grpSpPr>
      <p:sp>
        <p:nvSpPr>
          <p:cNvPr id="22" name="Rectangle 4"/>
          <p:cNvSpPr txBox="1"/>
          <p:nvPr>
            <p:ph type="title" idx="4294967295"/>
          </p:nvPr>
        </p:nvSpPr>
        <p:spPr>
          <a:xfrm>
            <a:off x="7245133" y="109834"/>
            <a:ext cx="10945343" cy="1117768"/>
          </a:xfrm>
          <a:prstGeom prst="rect">
            <a:avLst/>
          </a:prstGeom>
        </p:spPr>
        <p:txBody>
          <a:bodyPr>
            <a:normAutofit fontScale="100000" lnSpcReduction="0"/>
          </a:bodyPr>
          <a:lstStyle/>
          <a:p>
            <a:pPr algn="ctr">
              <a:defRPr sz="3000"/>
            </a:pPr>
            <a:r>
              <a:t>The Science Case for a Return to Enceladus</a:t>
            </a:r>
            <a:br/>
            <a:r>
              <a:rPr sz="2600"/>
              <a:t>Morgan L. Cable and Co-Authors</a:t>
            </a:r>
          </a:p>
        </p:txBody>
      </p:sp>
      <p:sp>
        <p:nvSpPr>
          <p:cNvPr id="23" name="Text Box 7"/>
          <p:cNvSpPr txBox="1"/>
          <p:nvPr/>
        </p:nvSpPr>
        <p:spPr>
          <a:xfrm>
            <a:off x="10302240" y="1315235"/>
            <a:ext cx="7826739" cy="7066470"/>
          </a:xfrm>
          <a:prstGeom prst="rect">
            <a:avLst/>
          </a:prstGeom>
          <a:solidFill>
            <a:srgbClr val="B3B3B3">
              <a:alpha val="88000"/>
            </a:srgbClr>
          </a:solidFill>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spcBef>
                <a:spcPts val="1400"/>
              </a:spcBef>
              <a:defRPr b="1" sz="2400"/>
            </a:pPr>
            <a:r>
              <a:t>Background: </a:t>
            </a:r>
            <a:r>
              <a:rPr b="0"/>
              <a:t>The plume of Enceladus is unique in the solar system in providing direct access to fresh material from an extraterrestrial subsurface ocean. Meeting the criteria of "extended regions of liquid water, conditions favorable for the assembly of complex organic molecules, and energy source(s) to sustain metabolism," the ocean of Enceladus can therefore be considered habitable. It is also the only confirmed place beyond the Earth where we can easily sample fresh material from a demonstrably habitable environment without the complications of digging or drilling. The next step is to investigate whether Enceladus' ocean is actually inhabited. </a:t>
            </a:r>
            <a:endParaRPr sz="3600"/>
          </a:p>
          <a:p>
            <a:pPr>
              <a:spcBef>
                <a:spcPts val="1400"/>
              </a:spcBef>
              <a:defRPr b="1" sz="2400"/>
            </a:pPr>
            <a:r>
              <a:t>Significance: </a:t>
            </a:r>
            <a:r>
              <a:rPr b="0"/>
              <a:t>This paper initially started out as a white paper for the Planetary Science and Astrobiology Decadal Survey. It was significantly expanded in depth and scope to be suitable for publication in the PSJ special issue </a:t>
            </a:r>
            <a:r>
              <a:rPr b="0" i="1"/>
              <a:t>Ocean Worlds: Motivations for a Multi-Decadal Exploration Program.</a:t>
            </a:r>
          </a:p>
        </p:txBody>
      </p:sp>
      <p:sp>
        <p:nvSpPr>
          <p:cNvPr id="24" name="Text Box 8"/>
          <p:cNvSpPr txBox="1"/>
          <p:nvPr/>
        </p:nvSpPr>
        <p:spPr>
          <a:xfrm>
            <a:off x="10370819" y="8804581"/>
            <a:ext cx="7404573" cy="843376"/>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p>
            <a:pPr>
              <a:defRPr b="1" sz="1200">
                <a:solidFill>
                  <a:schemeClr val="accent3">
                    <a:lumOff val="44000"/>
                  </a:schemeClr>
                </a:solidFill>
              </a:defRPr>
            </a:pPr>
            <a:r>
              <a:t>Cable M. L., C. Porco, C. R. Glein, C. R. German, S. M. MacKenzie, M. Neveu, T. M. Hoehler, A. E. Hofmann, A. R. Hendrix, J. Eigenbrode et al. (2021) The Science Case for a Return To Enceladus. </a:t>
            </a:r>
            <a:r>
              <a:rPr i="1"/>
              <a:t>The Planetary Science Journal</a:t>
            </a:r>
            <a:r>
              <a:t>, 2, 132. </a:t>
            </a:r>
            <a:endParaRPr sz="3600"/>
          </a:p>
          <a:p>
            <a:pPr>
              <a:defRPr b="1" sz="1200">
                <a:solidFill>
                  <a:schemeClr val="accent3">
                    <a:lumOff val="44000"/>
                  </a:schemeClr>
                </a:solidFill>
              </a:defRPr>
            </a:pPr>
            <a:r>
              <a:rPr u="sng">
                <a:solidFill>
                  <a:srgbClr val="003399"/>
                </a:solidFill>
                <a:uFill>
                  <a:solidFill>
                    <a:srgbClr val="003399"/>
                  </a:solidFill>
                </a:uFill>
                <a:hlinkClick r:id="rId4" invalidUrl="" action="" tgtFrame="" tooltip="" history="1" highlightClick="0" endSnd="0"/>
              </a:rPr>
              <a:t>https://iopscience.iop.org/article/10.3847/PSJ/abfb7a</a:t>
            </a:r>
          </a:p>
        </p:txBody>
      </p:sp>
      <p:pic>
        <p:nvPicPr>
          <p:cNvPr id="25" name="Picture 10" descr="Picture 10"/>
          <p:cNvPicPr>
            <a:picLocks noChangeAspect="1"/>
          </p:cNvPicPr>
          <p:nvPr/>
        </p:nvPicPr>
        <p:blipFill>
          <a:blip r:embed="rId5">
            <a:extLst/>
          </a:blip>
          <a:stretch>
            <a:fillRect/>
          </a:stretch>
        </p:blipFill>
        <p:spPr>
          <a:xfrm>
            <a:off x="1701583" y="109833"/>
            <a:ext cx="5543551" cy="1047751"/>
          </a:xfrm>
          <a:prstGeom prst="rect">
            <a:avLst/>
          </a:prstGeom>
          <a:ln w="12700">
            <a:miter lim="400000"/>
          </a:ln>
        </p:spPr>
      </p:pic>
      <p:sp>
        <p:nvSpPr>
          <p:cNvPr id="26" name="Rectangle 8"/>
          <p:cNvSpPr txBox="1"/>
          <p:nvPr/>
        </p:nvSpPr>
        <p:spPr>
          <a:xfrm>
            <a:off x="10370820" y="9829215"/>
            <a:ext cx="7848600" cy="359113"/>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lvl1pPr>
              <a:defRPr sz="1600">
                <a:solidFill>
                  <a:schemeClr val="accent3">
                    <a:lumOff val="44000"/>
                  </a:schemeClr>
                </a:solidFill>
              </a:defRPr>
            </a:lvl1pPr>
          </a:lstStyle>
          <a:p>
            <a:pPr/>
            <a:r>
              <a:t>© 2021 California Institute of Technology. Government sponsorship acknowledged.</a:t>
            </a:r>
          </a:p>
        </p:txBody>
      </p:sp>
      <p:sp>
        <p:nvSpPr>
          <p:cNvPr id="27" name="Text Box 8"/>
          <p:cNvSpPr txBox="1"/>
          <p:nvPr/>
        </p:nvSpPr>
        <p:spPr>
          <a:xfrm>
            <a:off x="227600" y="7998029"/>
            <a:ext cx="10006061" cy="1044914"/>
          </a:xfrm>
          <a:prstGeom prst="rect">
            <a:avLst/>
          </a:prstGeom>
          <a:ln w="12700">
            <a:miter lim="400000"/>
          </a:ln>
          <a:extLst>
            <a:ext uri="{C572A759-6A51-4108-AA02-DFA0A04FC94B}">
              <ma14:wrappingTextBoxFlag xmlns:ma14="http://schemas.microsoft.com/office/mac/drawingml/2011/main" val="1"/>
            </a:ext>
          </a:extLst>
        </p:spPr>
        <p:txBody>
          <a:bodyPr lIns="68579" tIns="68579" rIns="68579" bIns="68579">
            <a:spAutoFit/>
          </a:bodyPr>
          <a:lstStyle>
            <a:lvl1pPr>
              <a:defRPr b="1" sz="1600">
                <a:solidFill>
                  <a:schemeClr val="accent3">
                    <a:lumOff val="44000"/>
                  </a:schemeClr>
                </a:solidFill>
              </a:defRPr>
            </a:lvl1pPr>
          </a:lstStyle>
          <a:p>
            <a:pPr/>
            <a:r>
              <a:t>Discoveries of the Cassini Mission reveal Enceladus to have a global subsurface ocean that contains organic molecules and hosts hydrothermal activity at the underlying sea floor that sustains redox disequilibria. Material from the ocean is expressed into space via the plume, emanating from about 100 jets in the Tiger Stripes of the South Polar Terrain.</a:t>
            </a:r>
          </a:p>
        </p:txBody>
      </p:sp>
      <p:pic>
        <p:nvPicPr>
          <p:cNvPr id="28" name="Picture 2" descr="Picture 2"/>
          <p:cNvPicPr>
            <a:picLocks noChangeAspect="1"/>
          </p:cNvPicPr>
          <p:nvPr/>
        </p:nvPicPr>
        <p:blipFill>
          <a:blip r:embed="rId6">
            <a:extLst/>
          </a:blip>
          <a:stretch>
            <a:fillRect/>
          </a:stretch>
        </p:blipFill>
        <p:spPr>
          <a:xfrm>
            <a:off x="193626" y="2016126"/>
            <a:ext cx="9975060" cy="5981905"/>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Helvetica"/>
        <a:ea typeface="Helvetica"/>
        <a:cs typeface="Helvetica"/>
      </a:majorFont>
      <a:minorFont>
        <a:latin typeface="Calibri"/>
        <a:ea typeface="Calibri"/>
        <a:cs typeface="Calibri"/>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4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chemeClr val="accent1"/>
          </a:solidFill>
          <a:prstDash val="solid"/>
          <a:round/>
        </a:ln>
        <a:effectLst>
          <a:outerShdw sx="100000" sy="100000" kx="0" ky="0" algn="b" rotWithShape="0" blurRad="50800" dist="254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Blank">
  <a:themeElements>
    <a:clrScheme name="1_Blank">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1_Blank">
      <a:majorFont>
        <a:latin typeface="Helvetica"/>
        <a:ea typeface="Helvetica"/>
        <a:cs typeface="Helvetica"/>
      </a:majorFont>
      <a:minorFont>
        <a:latin typeface="Calibri"/>
        <a:ea typeface="Calibri"/>
        <a:cs typeface="Calibri"/>
      </a:minorFont>
    </a:fontScheme>
    <a:fmtScheme name="1_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50800" dist="254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solidFill>
          <a:prstDash val="solid"/>
          <a:round/>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chemeClr val="accent1"/>
          </a:solidFill>
          <a:prstDash val="solid"/>
          <a:round/>
        </a:ln>
        <a:effectLst>
          <a:outerShdw sx="100000" sy="100000" kx="0" ky="0" algn="b" rotWithShape="0" blurRad="50800" dist="254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68579" tIns="68579" rIns="68579" bIns="68579" numCol="1" spcCol="38100" rtlCol="0" anchor="t" upright="0">
        <a:spAutoFit/>
      </a:bodyPr>
      <a:lstStyle>
        <a:defPPr marL="0" marR="0" indent="0" algn="l" defTabSz="13716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