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6" autoAdjust="0"/>
    <p:restoredTop sz="94660"/>
  </p:normalViewPr>
  <p:slideViewPr>
    <p:cSldViewPr snapToGrid="0">
      <p:cViewPr varScale="1">
        <p:scale>
          <a:sx n="179" d="100"/>
          <a:sy n="179" d="100"/>
        </p:scale>
        <p:origin x="216" y="10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FE037-C929-41BA-BF3C-F0C042751747}" type="datetimeFigureOut">
              <a:rPr lang="en-US" smtClean="0"/>
              <a:t>11/13/23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D8FB9-68D0-4DE0-B147-C73955B16053}" type="slidenum">
              <a:rPr lang="en-US" smtClean="0"/>
              <a:t>‹#›</a:t>
            </a:fld>
            <a:endParaRPr lang="en-US"/>
          </a:p>
        </p:txBody>
      </p:sp>
    </p:spTree>
    <p:extLst>
      <p:ext uri="{BB962C8B-B14F-4D97-AF65-F5344CB8AC3E}">
        <p14:creationId xmlns:p14="http://schemas.microsoft.com/office/powerpoint/2010/main" val="261145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01207D-5BDA-4BED-8240-D3FC29C8C655}"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0EE1A8-34CE-4F32-BF25-9D4E96A7F8DF}"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a:t>
            </a:r>
            <a:r>
              <a:rPr lang="en-US" altLang="en-US">
                <a:latin typeface="Times" pitchFamily="-106" charset="0"/>
                <a:ea typeface="ＭＳ Ｐゴシック" pitchFamily="-106" charset="-128"/>
              </a:rPr>
              <a:t>the work</a:t>
            </a:r>
            <a:r>
              <a:rPr lang="en-US" altLang="en-US" baseline="0">
                <a:latin typeface="Times" pitchFamily="-106" charset="0"/>
                <a:ea typeface="ＭＳ Ｐゴシック" pitchFamily="-106" charset="-128"/>
              </a:rPr>
              <a:t> or the results.</a:t>
            </a:r>
            <a:endParaRPr lang="en-US" altLang="en-US">
              <a:latin typeface="Times" pitchFamily="-106" charset="0"/>
              <a:ea typeface="ＭＳ Ｐゴシック" pitchFamily="-106" charset="-128"/>
            </a:endParaRPr>
          </a:p>
        </p:txBody>
      </p:sp>
    </p:spTree>
    <p:extLst>
      <p:ext uri="{BB962C8B-B14F-4D97-AF65-F5344CB8AC3E}">
        <p14:creationId xmlns:p14="http://schemas.microsoft.com/office/powerpoint/2010/main" val="165826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0882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716867" y="3176"/>
            <a:ext cx="8187267"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284818" y="1290639"/>
            <a:ext cx="10460567" cy="497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12192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0" name="Rectangle 6">
            <a:hlinkClick r:id="" action="ppaction://hlinkshowjump?jump=lastslide"/>
          </p:cNvPr>
          <p:cNvSpPr>
            <a:spLocks noChangeArrowheads="1"/>
          </p:cNvSpPr>
          <p:nvPr userDrawn="1"/>
        </p:nvSpPr>
        <p:spPr bwMode="auto">
          <a:xfrm>
            <a:off x="11910485" y="0"/>
            <a:ext cx="281516" cy="254000"/>
          </a:xfrm>
          <a:prstGeom prst="rect">
            <a:avLst/>
          </a:prstGeom>
          <a:solidFill>
            <a:schemeClr val="accent1">
              <a:alpha val="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1" name="Rectangle 7"/>
          <p:cNvSpPr>
            <a:spLocks noChangeArrowheads="1"/>
          </p:cNvSpPr>
          <p:nvPr/>
        </p:nvSpPr>
        <p:spPr bwMode="auto">
          <a:xfrm>
            <a:off x="-836083" y="6259513"/>
            <a:ext cx="2540001"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Tree>
    <p:extLst>
      <p:ext uri="{BB962C8B-B14F-4D97-AF65-F5344CB8AC3E}">
        <p14:creationId xmlns:p14="http://schemas.microsoft.com/office/powerpoint/2010/main" val="2424574465"/>
      </p:ext>
    </p:extLst>
  </p:cSld>
  <p:clrMap bg1="lt1" tx1="dk1" bg2="lt2" tx2="dk2" accent1="accent1" accent2="accent2" accent3="accent3" accent4="accent4" accent5="accent5" accent6="accent6" hlink="hlink" folHlink="folHlink"/>
  <p:sldLayoutIdLst>
    <p:sldLayoutId id="2147483661"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5275847" y="211975"/>
            <a:ext cx="6851138" cy="606425"/>
          </a:xfrm>
        </p:spPr>
        <p:txBody>
          <a:bodyPr/>
          <a:lstStyle/>
          <a:p>
            <a:pPr algn="ctr" eaLnBrk="1" hangingPunct="1"/>
            <a:r>
              <a:rPr lang="en-US" altLang="en-US" sz="2400" dirty="0">
                <a:ea typeface="ＭＳ Ｐゴシック" pitchFamily="-106" charset="-128"/>
              </a:rPr>
              <a:t>Viability of Microbes in Vitreous Salt Hydrates </a:t>
            </a:r>
            <a:br>
              <a:rPr lang="en-US" altLang="en-US" sz="2400" dirty="0">
                <a:ea typeface="ＭＳ Ｐゴシック" pitchFamily="-106" charset="-128"/>
              </a:rPr>
            </a:br>
            <a:r>
              <a:rPr lang="en-US" altLang="en-US" sz="2400" dirty="0">
                <a:ea typeface="ＭＳ Ｐゴシック" pitchFamily="-106" charset="-128"/>
              </a:rPr>
              <a:t>on Ocean Worlds</a:t>
            </a:r>
            <a:br>
              <a:rPr lang="en-US" altLang="en-US" sz="2400" dirty="0">
                <a:ea typeface="ＭＳ Ｐゴシック" pitchFamily="-106" charset="-128"/>
              </a:rPr>
            </a:br>
            <a:r>
              <a:rPr lang="en-US" altLang="en-US" sz="1800" dirty="0">
                <a:ea typeface="ＭＳ Ｐゴシック" pitchFamily="-106" charset="-128"/>
              </a:rPr>
              <a:t>Paul Johnson</a:t>
            </a:r>
          </a:p>
        </p:txBody>
      </p:sp>
      <p:sp>
        <p:nvSpPr>
          <p:cNvPr id="3075" name="Text Box 7"/>
          <p:cNvSpPr txBox="1">
            <a:spLocks noChangeArrowheads="1"/>
          </p:cNvSpPr>
          <p:nvPr/>
        </p:nvSpPr>
        <p:spPr bwMode="auto">
          <a:xfrm>
            <a:off x="6423102" y="1303524"/>
            <a:ext cx="5088806" cy="4524315"/>
          </a:xfrm>
          <a:prstGeom prst="rect">
            <a:avLst/>
          </a:prstGeom>
          <a:solidFill>
            <a:schemeClr val="tx1">
              <a:alpha val="4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Background:  </a:t>
            </a:r>
            <a:r>
              <a:rPr kumimoji="0" lang="en-US" altLang="en-US" sz="1600"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Recent work has shown that vitreous salt hydrates (non-crystalline solids produced by rapid cooling of brines) form readily and are kinetically stable under conditions relevant to ocean worlds, suggesting that they are likely to be present on the surface of Europa and within Enceladus plume particles. </a:t>
            </a:r>
            <a:endParaRPr kumimoji="0" lang="en-US" altLang="en-US" sz="1600" b="1" i="0" u="none" strike="noStrike" kern="1200" cap="none" spc="0" normalizeH="0" baseline="0" noProof="0" dirty="0">
              <a:ln>
                <a:noFill/>
              </a:ln>
              <a:solidFill>
                <a:schemeClr val="bg1"/>
              </a:solidFill>
              <a:effectLst/>
              <a:uLnTx/>
              <a:uFillTx/>
              <a:latin typeface="Arial" charset="0"/>
              <a:ea typeface="ＭＳ Ｐゴシック" pitchFamily="-106" charset="-128"/>
              <a:cs typeface="+mn-cs"/>
            </a:endParaRPr>
          </a:p>
          <a:p>
            <a:pPr eaLnBrk="0" fontAlgn="base" hangingPunct="0">
              <a:spcBef>
                <a:spcPct val="50000"/>
              </a:spcBef>
              <a:spcAft>
                <a:spcPct val="0"/>
              </a:spcAft>
              <a:defRPr/>
            </a:pPr>
            <a:r>
              <a:rPr kumimoji="0" lang="en-US" altLang="en-US" sz="1600" b="1"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Data &amp; Results:</a:t>
            </a:r>
            <a:r>
              <a:rPr kumimoji="0" lang="en-US" altLang="en-US" sz="1600"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 The bacterium </a:t>
            </a:r>
            <a:r>
              <a:rPr kumimoji="0" lang="en-US" altLang="en-US" sz="1600" i="0" u="none" strike="noStrike" kern="1200" cap="none" spc="0" normalizeH="0" baseline="0" noProof="0" dirty="0" err="1">
                <a:ln>
                  <a:noFill/>
                </a:ln>
                <a:solidFill>
                  <a:schemeClr val="bg1"/>
                </a:solidFill>
                <a:effectLst/>
                <a:uLnTx/>
                <a:uFillTx/>
                <a:latin typeface="Arial" charset="0"/>
                <a:ea typeface="ＭＳ Ｐゴシック" pitchFamily="-106" charset="-128"/>
                <a:cs typeface="+mn-cs"/>
              </a:rPr>
              <a:t>Pseudoalteromonas</a:t>
            </a:r>
            <a:r>
              <a:rPr kumimoji="0" lang="en-US" altLang="en-US" sz="1600"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 </a:t>
            </a:r>
            <a:r>
              <a:rPr kumimoji="0" lang="en-US" altLang="en-US" sz="1600" i="0" u="none" strike="noStrike" kern="1200" cap="none" spc="0" normalizeH="0" baseline="0" noProof="0" dirty="0" err="1">
                <a:ln>
                  <a:noFill/>
                </a:ln>
                <a:solidFill>
                  <a:schemeClr val="bg1"/>
                </a:solidFill>
                <a:effectLst/>
                <a:uLnTx/>
                <a:uFillTx/>
                <a:latin typeface="Arial" charset="0"/>
                <a:ea typeface="ＭＳ Ｐゴシック" pitchFamily="-106" charset="-128"/>
                <a:cs typeface="+mn-cs"/>
              </a:rPr>
              <a:t>haloplanktis</a:t>
            </a:r>
            <a:r>
              <a:rPr kumimoji="0" lang="en-US" altLang="en-US" sz="1600"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 is found to demonstrate enhanced viability after freezing to 100 K in brines containing vitreous MgSO</a:t>
            </a:r>
            <a:r>
              <a:rPr kumimoji="0" lang="en-US" altLang="en-US" sz="1600" i="0" u="none" strike="noStrike" kern="1200" cap="none" spc="0" normalizeH="0" baseline="-25000" noProof="0" dirty="0">
                <a:ln>
                  <a:noFill/>
                </a:ln>
                <a:solidFill>
                  <a:schemeClr val="bg1"/>
                </a:solidFill>
                <a:effectLst/>
                <a:uLnTx/>
                <a:uFillTx/>
                <a:latin typeface="Arial" charset="0"/>
                <a:ea typeface="ＭＳ Ｐゴシック" pitchFamily="-106" charset="-128"/>
                <a:cs typeface="+mn-cs"/>
              </a:rPr>
              <a:t>4</a:t>
            </a:r>
            <a:r>
              <a:rPr kumimoji="0" lang="en-US" altLang="en-US" sz="1600"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 hydrate compared to fully crystalline samples. This might be due at least in part to being entrained in vitreous pockets, thus avoiding physical damage caused by crystallization. </a:t>
            </a:r>
          </a:p>
          <a:p>
            <a:pPr eaLnBrk="0" fontAlgn="base" hangingPunct="0">
              <a:spcBef>
                <a:spcPct val="50000"/>
              </a:spcBef>
              <a:spcAft>
                <a:spcPct val="0"/>
              </a:spcAft>
              <a:defRPr/>
            </a:pPr>
            <a:r>
              <a:rPr kumimoji="0" lang="en-US" altLang="en-US" sz="1600" b="1"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Significance: </a:t>
            </a:r>
            <a:r>
              <a:rPr kumimoji="0" lang="en-US" altLang="en-US" sz="1600" i="0" u="none" strike="noStrike" kern="1200" cap="none" spc="0" normalizeH="0" baseline="0" noProof="0" dirty="0">
                <a:ln>
                  <a:noFill/>
                </a:ln>
                <a:solidFill>
                  <a:schemeClr val="bg1"/>
                </a:solidFill>
                <a:effectLst/>
                <a:uLnTx/>
                <a:uFillTx/>
                <a:latin typeface="Arial" charset="0"/>
                <a:ea typeface="ＭＳ Ｐゴシック" pitchFamily="-106" charset="-128"/>
                <a:cs typeface="+mn-cs"/>
              </a:rPr>
              <a:t>Together, this suggests that vitreous salt hydrates may represent habitable environments at the (sub-)surface of icy ocean worlds.</a:t>
            </a:r>
          </a:p>
        </p:txBody>
      </p:sp>
      <p:sp>
        <p:nvSpPr>
          <p:cNvPr id="3076" name="Text Box 8"/>
          <p:cNvSpPr txBox="1">
            <a:spLocks noChangeArrowheads="1"/>
          </p:cNvSpPr>
          <p:nvPr/>
        </p:nvSpPr>
        <p:spPr bwMode="auto">
          <a:xfrm>
            <a:off x="3090604" y="5306787"/>
            <a:ext cx="3083569"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Citation </a:t>
            </a:r>
            <a:r>
              <a:rPr kumimoji="0" lang="en-US" altLang="en-US" sz="900" b="1" i="0" u="none" strike="noStrike" kern="1200" cap="none" spc="0" normalizeH="0" baseline="0" noProof="0" dirty="0" err="1">
                <a:ln>
                  <a:noFill/>
                </a:ln>
                <a:solidFill>
                  <a:srgbClr val="FFFFFF"/>
                </a:solidFill>
                <a:effectLst/>
                <a:uLnTx/>
                <a:uFillTx/>
                <a:latin typeface="Arial" charset="0"/>
                <a:ea typeface="ＭＳ Ｐゴシック" pitchFamily="-106" charset="-128"/>
                <a:cs typeface="+mn-cs"/>
              </a:rPr>
              <a:t>Ceth</a:t>
            </a: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W. Parker et al 2023 Planet. Sci. J. 4 178 DOI 10.3847/PSJ/</a:t>
            </a:r>
            <a:r>
              <a:rPr kumimoji="0" lang="en-US" altLang="en-US" sz="900" b="1" i="0" u="none" strike="noStrike" kern="1200" cap="none" spc="0" normalizeH="0" baseline="0" noProof="0" dirty="0" err="1">
                <a:ln>
                  <a:noFill/>
                </a:ln>
                <a:solidFill>
                  <a:srgbClr val="FFFFFF"/>
                </a:solidFill>
                <a:effectLst/>
                <a:uLnTx/>
                <a:uFillTx/>
                <a:latin typeface="Arial" charset="0"/>
                <a:ea typeface="ＭＳ Ｐゴシック" pitchFamily="-106" charset="-128"/>
                <a:cs typeface="+mn-cs"/>
              </a:rPr>
              <a:t>aceefa</a:t>
            </a:r>
            <a:endPar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This work was supported by an award to Paul Johnson under the JPL R&amp;TD program.</a:t>
            </a:r>
          </a:p>
        </p:txBody>
      </p:sp>
      <p:sp>
        <p:nvSpPr>
          <p:cNvPr id="7" name="Text Box 8"/>
          <p:cNvSpPr txBox="1">
            <a:spLocks noChangeArrowheads="1"/>
          </p:cNvSpPr>
          <p:nvPr/>
        </p:nvSpPr>
        <p:spPr bwMode="auto">
          <a:xfrm>
            <a:off x="2766272" y="1907030"/>
            <a:ext cx="3500558" cy="2492990"/>
          </a:xfrm>
          <a:prstGeom prst="rect">
            <a:avLst/>
          </a:prstGeom>
          <a:solidFill>
            <a:schemeClr val="tx1">
              <a:alpha val="4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SEM images after samples were frozen and then thawed. (A)-room temp control: the cells are bright and ‘inflated’ with prominent curvature, indicating that the majority of these cells retained intact cellular membranes. (B) Vitreous treatment includes intact bright/ ‘inflated’ cells mixed with grey flattened/ ‘deflated’ cells; evidence of cytoplasmic release (white arrow). (C) Crystalline </a:t>
            </a:r>
            <a:r>
              <a:rPr kumimoji="0" lang="en-US" altLang="en-US" sz="1200" b="1" i="0" u="none" strike="noStrike" kern="1200" cap="none" spc="0" normalizeH="0" baseline="0" noProof="0" dirty="0" err="1">
                <a:ln>
                  <a:noFill/>
                </a:ln>
                <a:solidFill>
                  <a:srgbClr val="FFFFFF"/>
                </a:solidFill>
                <a:effectLst/>
                <a:uLnTx/>
                <a:uFillTx/>
                <a:latin typeface="Arial" charset="0"/>
                <a:ea typeface="ＭＳ Ｐゴシック" pitchFamily="-106" charset="-128"/>
                <a:cs typeface="+mn-cs"/>
              </a:rPr>
              <a:t>treatement</a:t>
            </a:r>
            <a:r>
              <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nearly all cells appear deflated with numerous examples of cytoplasmic release (white arrows) indicating widespread cell lysing.</a:t>
            </a:r>
          </a:p>
        </p:txBody>
      </p:sp>
      <p:sp>
        <p:nvSpPr>
          <p:cNvPr id="8" name="Text Box 8"/>
          <p:cNvSpPr txBox="1">
            <a:spLocks noChangeArrowheads="1"/>
          </p:cNvSpPr>
          <p:nvPr/>
        </p:nvSpPr>
        <p:spPr bwMode="auto">
          <a:xfrm>
            <a:off x="2667000" y="6477001"/>
            <a:ext cx="3429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003399"/>
              </a:solidFill>
              <a:effectLst/>
              <a:uLnTx/>
              <a:uFillTx/>
              <a:latin typeface="Arial" charset="0"/>
              <a:ea typeface="ＭＳ Ｐゴシック" pitchFamily="-106" charset="-128"/>
              <a:cs typeface="+mn-cs"/>
            </a:endParaRPr>
          </a:p>
        </p:txBody>
      </p:sp>
      <p:pic>
        <p:nvPicPr>
          <p:cNvPr id="11" name="Picture 10">
            <a:extLst>
              <a:ext uri="{FF2B5EF4-FFF2-40B4-BE49-F238E27FC236}">
                <a16:creationId xmlns:a16="http://schemas.microsoft.com/office/drawing/2014/main" id="{3F30DF00-8003-A642-B7A6-42066A27A486}"/>
              </a:ext>
            </a:extLst>
          </p:cNvPr>
          <p:cNvPicPr>
            <a:picLocks noChangeAspect="1"/>
          </p:cNvPicPr>
          <p:nvPr/>
        </p:nvPicPr>
        <p:blipFill>
          <a:blip r:embed="rId4"/>
          <a:stretch>
            <a:fillRect/>
          </a:stretch>
        </p:blipFill>
        <p:spPr>
          <a:xfrm>
            <a:off x="1134389" y="73222"/>
            <a:ext cx="3695700" cy="698500"/>
          </a:xfrm>
          <a:prstGeom prst="rect">
            <a:avLst/>
          </a:prstGeom>
        </p:spPr>
      </p:pic>
      <p:sp>
        <p:nvSpPr>
          <p:cNvPr id="9" name="Rectangle 8">
            <a:extLst>
              <a:ext uri="{FF2B5EF4-FFF2-40B4-BE49-F238E27FC236}">
                <a16:creationId xmlns:a16="http://schemas.microsoft.com/office/drawing/2014/main" id="{6936654C-FAB5-C345-B038-07FB572BE751}"/>
              </a:ext>
            </a:extLst>
          </p:cNvPr>
          <p:cNvSpPr/>
          <p:nvPr/>
        </p:nvSpPr>
        <p:spPr>
          <a:xfrm>
            <a:off x="6685281" y="6481690"/>
            <a:ext cx="5441704" cy="261610"/>
          </a:xfrm>
          <a:prstGeom prst="rect">
            <a:avLst/>
          </a:prstGeom>
        </p:spPr>
        <p:txBody>
          <a:bodyPr wrap="square">
            <a:spAutoFit/>
          </a:bodyPr>
          <a:lstStyle/>
          <a:p>
            <a:r>
              <a:rPr lang="en-US" sz="1100" dirty="0">
                <a:solidFill>
                  <a:schemeClr val="bg1"/>
                </a:solidFill>
              </a:rPr>
              <a:t>© 2023 California Institute of Technology. Government sponsorship acknowledged.</a:t>
            </a:r>
          </a:p>
        </p:txBody>
      </p:sp>
      <p:pic>
        <p:nvPicPr>
          <p:cNvPr id="4" name="Picture 3" descr="A graph showing different colored columns&#10;&#10;Description automatically generated with medium confidence">
            <a:extLst>
              <a:ext uri="{FF2B5EF4-FFF2-40B4-BE49-F238E27FC236}">
                <a16:creationId xmlns:a16="http://schemas.microsoft.com/office/drawing/2014/main" id="{AC82A650-953B-B50C-8490-70C7CBB36D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78" y="899151"/>
            <a:ext cx="2417822" cy="3310711"/>
          </a:xfrm>
          <a:prstGeom prst="rect">
            <a:avLst/>
          </a:prstGeom>
        </p:spPr>
      </p:pic>
      <p:pic>
        <p:nvPicPr>
          <p:cNvPr id="6" name="Picture 5" descr="A microscope view of bacteria&#10;&#10;Description automatically generated">
            <a:extLst>
              <a:ext uri="{FF2B5EF4-FFF2-40B4-BE49-F238E27FC236}">
                <a16:creationId xmlns:a16="http://schemas.microsoft.com/office/drawing/2014/main" id="{88B825D7-03BC-1539-2331-41B1DCB1DE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1676" y="911138"/>
            <a:ext cx="3306405" cy="995892"/>
          </a:xfrm>
          <a:prstGeom prst="rect">
            <a:avLst/>
          </a:prstGeom>
        </p:spPr>
      </p:pic>
      <p:sp>
        <p:nvSpPr>
          <p:cNvPr id="2" name="Text Box 8">
            <a:extLst>
              <a:ext uri="{FF2B5EF4-FFF2-40B4-BE49-F238E27FC236}">
                <a16:creationId xmlns:a16="http://schemas.microsoft.com/office/drawing/2014/main" id="{F872334A-D2BA-C0BD-0275-68FF97AB1BCC}"/>
              </a:ext>
            </a:extLst>
          </p:cNvPr>
          <p:cNvSpPr txBox="1">
            <a:spLocks noChangeArrowheads="1"/>
          </p:cNvSpPr>
          <p:nvPr/>
        </p:nvSpPr>
        <p:spPr bwMode="auto">
          <a:xfrm>
            <a:off x="65014" y="4337291"/>
            <a:ext cx="2776662"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The figure shows the results of CFU screening of three samples in 0.1M MgSO4: room temperature control, vitreous treatment, and a crystalline treatment. After recovery of the thawed samples, cultivation and CFU screening showed significantly more viable organisms in the vitreous samples over the crystalline samples.</a:t>
            </a:r>
          </a:p>
        </p:txBody>
      </p:sp>
    </p:spTree>
    <p:extLst>
      <p:ext uri="{BB962C8B-B14F-4D97-AF65-F5344CB8AC3E}">
        <p14:creationId xmlns:p14="http://schemas.microsoft.com/office/powerpoint/2010/main" val="3559310209"/>
      </p:ext>
    </p:extLst>
  </p:cSld>
  <p:clrMapOvr>
    <a:masterClrMapping/>
  </p:clrMapOvr>
  <p:transition>
    <p:wipe dir="d"/>
  </p:transition>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360</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Wingdings</vt:lpstr>
      <vt:lpstr>1_Blank</vt:lpstr>
      <vt:lpstr>Viability of Microbes in Vitreous Salt Hydrates  on Ocean Worlds Paul Johnson</vt:lpstr>
    </vt:vector>
  </TitlesOfParts>
  <Company>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title name of person submitting highlight</dc:title>
  <dc:creator>Buratti, Bonnie J (3220)</dc:creator>
  <cp:lastModifiedBy>Johnson, Paul V (US 3220)</cp:lastModifiedBy>
  <cp:revision>9</cp:revision>
  <dcterms:created xsi:type="dcterms:W3CDTF">2019-05-13T04:20:12Z</dcterms:created>
  <dcterms:modified xsi:type="dcterms:W3CDTF">2023-11-13T20:57:32Z</dcterms:modified>
</cp:coreProperties>
</file>