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6" d="100"/>
          <a:sy n="126" d="100"/>
        </p:scale>
        <p:origin x="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4/16/24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5335929" y="132363"/>
            <a:ext cx="5903089" cy="698500"/>
          </a:xfrm>
        </p:spPr>
        <p:txBody>
          <a:bodyPr/>
          <a:lstStyle/>
          <a:p>
            <a:pPr algn="ctr" eaLnBrk="1" hangingPunct="1"/>
            <a:r>
              <a:rPr lang="en-US" altLang="en-US" sz="1800" dirty="0">
                <a:ea typeface="ＭＳ Ｐゴシック" pitchFamily="-106" charset="-128"/>
              </a:rPr>
              <a:t>Thermal and water activity for Perseverance’s first depot of samples</a:t>
            </a:r>
            <a:br>
              <a:rPr lang="en-US" altLang="en-US" sz="1800" dirty="0">
                <a:ea typeface="ＭＳ Ｐゴシック" pitchFamily="-106" charset="-128"/>
              </a:rPr>
            </a:br>
            <a:r>
              <a:rPr lang="en-US" altLang="en-US" sz="1400" dirty="0">
                <a:ea typeface="ＭＳ Ｐゴシック" pitchFamily="-106" charset="-128"/>
              </a:rPr>
              <a:t>Leslie Tamppari</a:t>
            </a:r>
          </a:p>
        </p:txBody>
      </p:sp>
      <p:sp>
        <p:nvSpPr>
          <p:cNvPr id="3075" name="Text Box 7"/>
          <p:cNvSpPr txBox="1">
            <a:spLocks noChangeArrowheads="1"/>
          </p:cNvSpPr>
          <p:nvPr/>
        </p:nvSpPr>
        <p:spPr bwMode="auto">
          <a:xfrm>
            <a:off x="360744" y="4681783"/>
            <a:ext cx="11470511" cy="1384995"/>
          </a:xfrm>
          <a:prstGeom prst="rect">
            <a:avLst/>
          </a:prstGeom>
          <a:solidFill>
            <a:schemeClr val="bg2">
              <a:lumMod val="60000"/>
              <a:lumOff val="40000"/>
              <a:alpha val="8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Background:</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Understanding the habitability of Mars today is of high interest.  Water activity above 0.5 along with temperature above 245K are thought to be required for cell replication.  The water activity for the samples that have been deposited at Three Forks have been determined. </a:t>
            </a:r>
            <a:endPar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Data &amp; Results:</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Perseverance </a:t>
            </a:r>
            <a:r>
              <a:rPr lang="en-US" altLang="en-US" sz="1200" dirty="0">
                <a:solidFill>
                  <a:srgbClr val="FFFFFF"/>
                </a:solidFill>
              </a:rPr>
              <a:t>weather station (</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MEDA) data and Mars Global Surveyor Thermal Emission Spectrometer data were used.  The findings include that 0.5-10g/m2 water could be exchanged with the surface diurnally, that brine formation is not likely, but frost and salt hydration/dehydration could occur, and that temperature and humidity environment at </a:t>
            </a:r>
            <a:r>
              <a:rPr kumimoji="0" lang="en-US" altLang="en-US" sz="1200" b="0"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Jezero</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crater today is incompatible with the </a:t>
            </a:r>
            <a:r>
              <a:rPr lang="en-US" altLang="en-US" sz="1200" dirty="0">
                <a:solidFill>
                  <a:srgbClr val="FFFFFF"/>
                </a:solidFill>
              </a:rPr>
              <a:t>currently understood requirements for </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cell replication.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Significance:</a:t>
            </a:r>
            <a:r>
              <a:rPr lang="en-US" altLang="en-US" sz="1200" dirty="0">
                <a:solidFill>
                  <a:srgbClr val="FFFFFF"/>
                </a:solidFill>
              </a:rPr>
              <a:t> It is unlikely that there is currently thriving microorganisms in the samples that are waiting on Mars at the Three Forks location for return to Earth.</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t>
            </a:r>
          </a:p>
        </p:txBody>
      </p:sp>
      <p:sp>
        <p:nvSpPr>
          <p:cNvPr id="3076" name="Text Box 8"/>
          <p:cNvSpPr txBox="1">
            <a:spLocks noChangeArrowheads="1"/>
          </p:cNvSpPr>
          <p:nvPr/>
        </p:nvSpPr>
        <p:spPr bwMode="auto">
          <a:xfrm>
            <a:off x="360744" y="6189302"/>
            <a:ext cx="6324537"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sz="900" b="1" dirty="0">
                <a:solidFill>
                  <a:schemeClr val="bg1"/>
                </a:solidFill>
                <a:effectLst/>
                <a:latin typeface="Arial" panose="020B0604020202020204" pitchFamily="34" charset="0"/>
                <a:cs typeface="Arial" panose="020B0604020202020204" pitchFamily="34" charset="0"/>
              </a:rPr>
              <a:t>Paper by M.-P. </a:t>
            </a:r>
            <a:r>
              <a:rPr lang="en-US" sz="900" b="1" dirty="0" err="1">
                <a:solidFill>
                  <a:schemeClr val="bg1"/>
                </a:solidFill>
                <a:effectLst/>
                <a:latin typeface="Arial" panose="020B0604020202020204" pitchFamily="34" charset="0"/>
                <a:cs typeface="Arial" panose="020B0604020202020204" pitchFamily="34" charset="0"/>
              </a:rPr>
              <a:t>Zorzano</a:t>
            </a:r>
            <a:r>
              <a:rPr lang="en-US" sz="900" b="1" dirty="0">
                <a:solidFill>
                  <a:schemeClr val="bg1"/>
                </a:solidFill>
                <a:effectLst/>
                <a:latin typeface="Arial" panose="020B0604020202020204" pitchFamily="34" charset="0"/>
                <a:cs typeface="Arial" panose="020B0604020202020204" pitchFamily="34" charset="0"/>
              </a:rPr>
              <a:t> et al., 2024:  https://</a:t>
            </a:r>
            <a:r>
              <a:rPr lang="en-US" sz="900" b="1" dirty="0" err="1">
                <a:solidFill>
                  <a:schemeClr val="bg1"/>
                </a:solidFill>
                <a:effectLst/>
                <a:latin typeface="Arial" panose="020B0604020202020204" pitchFamily="34" charset="0"/>
                <a:cs typeface="Arial" panose="020B0604020202020204" pitchFamily="34" charset="0"/>
              </a:rPr>
              <a:t>doi.org</a:t>
            </a:r>
            <a:r>
              <a:rPr lang="en-US" sz="900" b="1" dirty="0">
                <a:solidFill>
                  <a:schemeClr val="bg1"/>
                </a:solidFill>
                <a:effectLst/>
                <a:latin typeface="Arial" panose="020B0604020202020204" pitchFamily="34" charset="0"/>
                <a:cs typeface="Arial" panose="020B0604020202020204" pitchFamily="34" charset="0"/>
              </a:rPr>
              <a:t>/10.1038/s41598-024-57458-4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Perseverance MEDA funding (M. </a:t>
            </a:r>
            <a:r>
              <a:rPr kumimoji="0" lang="en-US" altLang="en-US" sz="9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Thornblom</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and </a:t>
            </a:r>
            <a:r>
              <a:rPr lang="en-US" altLang="en-US" sz="900" b="1" dirty="0">
                <a:solidFill>
                  <a:srgbClr val="FFFFFF"/>
                </a:solidFill>
              </a:rPr>
              <a:t>G. </a:t>
            </a:r>
            <a:r>
              <a:rPr lang="en-US" altLang="en-US" sz="900" b="1" dirty="0" err="1">
                <a:solidFill>
                  <a:srgbClr val="FFFFFF"/>
                </a:solidFill>
              </a:rPr>
              <a:t>Tahu</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HQ program executives)</a:t>
            </a:r>
          </a:p>
        </p:txBody>
      </p:sp>
      <p:sp>
        <p:nvSpPr>
          <p:cNvPr id="7" name="Text Box 8"/>
          <p:cNvSpPr txBox="1">
            <a:spLocks noChangeArrowheads="1"/>
          </p:cNvSpPr>
          <p:nvPr/>
        </p:nvSpPr>
        <p:spPr bwMode="auto">
          <a:xfrm>
            <a:off x="1434347" y="3874091"/>
            <a:ext cx="4249275" cy="646331"/>
          </a:xfrm>
          <a:prstGeom prst="rect">
            <a:avLst/>
          </a:prstGeom>
          <a:solidFill>
            <a:srgbClr val="5E5E5E"/>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rgbClr val="FFFFFF"/>
                </a:solidFill>
                <a:effectLst/>
                <a:uLnTx/>
                <a:uFillTx/>
                <a:latin typeface="Arial Narrow" panose="020B0604020202020204" pitchFamily="34" charset="0"/>
                <a:ea typeface="ＭＳ Ｐゴシック" pitchFamily="-106" charset="-128"/>
                <a:cs typeface="+mn-cs"/>
              </a:rPr>
              <a:t>Comparison of daytime water vapor column abundances (upper lines) to nighttime vapor abundances (red).  The difference shows the upper limit (~10g/m</a:t>
            </a:r>
            <a:r>
              <a:rPr kumimoji="0" lang="en-US" altLang="en-US" sz="1200" i="0" u="none" strike="noStrike" kern="1200" cap="none" spc="0" normalizeH="0" baseline="30000" noProof="0" dirty="0">
                <a:ln>
                  <a:noFill/>
                </a:ln>
                <a:solidFill>
                  <a:srgbClr val="FFFFFF"/>
                </a:solidFill>
                <a:effectLst/>
                <a:uLnTx/>
                <a:uFillTx/>
                <a:latin typeface="Arial Narrow" panose="020B0604020202020204" pitchFamily="34" charset="0"/>
                <a:ea typeface="ＭＳ Ｐゴシック" pitchFamily="-106" charset="-128"/>
                <a:cs typeface="+mn-cs"/>
              </a:rPr>
              <a:t>2</a:t>
            </a:r>
            <a:r>
              <a:rPr kumimoji="0" lang="en-US" altLang="en-US" sz="1200" i="0" u="none" strike="noStrike" kern="1200" cap="none" spc="0" normalizeH="0" baseline="0" noProof="0" dirty="0">
                <a:ln>
                  <a:noFill/>
                </a:ln>
                <a:solidFill>
                  <a:srgbClr val="FFFFFF"/>
                </a:solidFill>
                <a:effectLst/>
                <a:uLnTx/>
                <a:uFillTx/>
                <a:latin typeface="Arial Narrow" panose="020B0604020202020204" pitchFamily="34" charset="0"/>
                <a:ea typeface="ＭＳ Ｐゴシック" pitchFamily="-106" charset="-128"/>
                <a:cs typeface="+mn-cs"/>
              </a:rPr>
              <a:t>) of diurnal uptake of water to surface.</a:t>
            </a:r>
          </a:p>
        </p:txBody>
      </p:sp>
      <p:sp>
        <p:nvSpPr>
          <p:cNvPr id="8" name="Text Box 8"/>
          <p:cNvSpPr txBox="1">
            <a:spLocks noChangeArrowheads="1"/>
          </p:cNvSpPr>
          <p:nvPr/>
        </p:nvSpPr>
        <p:spPr bwMode="auto">
          <a:xfrm>
            <a:off x="2667000" y="6477001"/>
            <a:ext cx="3429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3399"/>
              </a:solidFill>
              <a:effectLst/>
              <a:uLnTx/>
              <a:uFillTx/>
              <a:latin typeface="Arial" charset="0"/>
              <a:ea typeface="ＭＳ Ｐゴシック" pitchFamily="-106" charset="-128"/>
              <a:cs typeface="+mn-cs"/>
            </a:endParaRP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1134389" y="73222"/>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6685281" y="6481690"/>
            <a:ext cx="5441704" cy="261610"/>
          </a:xfrm>
          <a:prstGeom prst="rect">
            <a:avLst/>
          </a:prstGeom>
        </p:spPr>
        <p:txBody>
          <a:bodyPr wrap="square">
            <a:spAutoFit/>
          </a:bodyPr>
          <a:lstStyle/>
          <a:p>
            <a:r>
              <a:rPr lang="en-US" sz="1100" dirty="0">
                <a:solidFill>
                  <a:schemeClr val="bg1"/>
                </a:solidFill>
              </a:rPr>
              <a:t>© 2024 California Institute of Technology. Government sponsorship acknowledged.</a:t>
            </a:r>
          </a:p>
        </p:txBody>
      </p:sp>
      <p:pic>
        <p:nvPicPr>
          <p:cNvPr id="4" name="Picture 3">
            <a:extLst>
              <a:ext uri="{FF2B5EF4-FFF2-40B4-BE49-F238E27FC236}">
                <a16:creationId xmlns:a16="http://schemas.microsoft.com/office/drawing/2014/main" id="{F55F72BC-A34D-5BDF-FDD7-08132C3B2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48" y="939610"/>
            <a:ext cx="4249275" cy="2923877"/>
          </a:xfrm>
          <a:prstGeom prst="rect">
            <a:avLst/>
          </a:prstGeom>
        </p:spPr>
      </p:pic>
      <p:pic>
        <p:nvPicPr>
          <p:cNvPr id="6" name="Picture 5">
            <a:extLst>
              <a:ext uri="{FF2B5EF4-FFF2-40B4-BE49-F238E27FC236}">
                <a16:creationId xmlns:a16="http://schemas.microsoft.com/office/drawing/2014/main" id="{6D80FA79-0900-E821-2EB0-ABBACCAAB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4030" y="939610"/>
            <a:ext cx="4527450" cy="2903218"/>
          </a:xfrm>
          <a:prstGeom prst="rect">
            <a:avLst/>
          </a:prstGeom>
        </p:spPr>
      </p:pic>
      <p:sp>
        <p:nvSpPr>
          <p:cNvPr id="10" name="Text Box 8">
            <a:extLst>
              <a:ext uri="{FF2B5EF4-FFF2-40B4-BE49-F238E27FC236}">
                <a16:creationId xmlns:a16="http://schemas.microsoft.com/office/drawing/2014/main" id="{41499F31-2333-306A-4307-1DC450A2C2FB}"/>
              </a:ext>
            </a:extLst>
          </p:cNvPr>
          <p:cNvSpPr txBox="1">
            <a:spLocks noChangeArrowheads="1"/>
          </p:cNvSpPr>
          <p:nvPr/>
        </p:nvSpPr>
        <p:spPr bwMode="auto">
          <a:xfrm>
            <a:off x="6204029" y="3842828"/>
            <a:ext cx="4527450" cy="646331"/>
          </a:xfrm>
          <a:prstGeom prst="rect">
            <a:avLst/>
          </a:prstGeom>
          <a:solidFill>
            <a:srgbClr val="5E5E5E"/>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u="none" strike="noStrike" kern="1200" cap="none" spc="0" normalizeH="0" baseline="0" noProof="0" dirty="0">
                <a:ln>
                  <a:noFill/>
                </a:ln>
                <a:solidFill>
                  <a:srgbClr val="FFFFFF"/>
                </a:solidFill>
                <a:effectLst/>
                <a:uLnTx/>
                <a:uFillTx/>
                <a:latin typeface="Arial Narrow" panose="020B0604020202020204" pitchFamily="34" charset="0"/>
                <a:cs typeface="Arial Narrow" panose="020B0604020202020204" pitchFamily="34" charset="0"/>
              </a:rPr>
              <a:t>Colored points indicate measured water activity, which does not allow formation of brines in present day, but does allow for frost formation and hydration/dehydration of suggested salts.</a:t>
            </a: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303</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vt:lpstr>
      <vt:lpstr>Arial</vt:lpstr>
      <vt:lpstr>Arial Narrow</vt:lpstr>
      <vt:lpstr>Calibri</vt:lpstr>
      <vt:lpstr>Wingdings</vt:lpstr>
      <vt:lpstr>1_Blank</vt:lpstr>
      <vt:lpstr>Thermal and water activity for Perseverance’s first depot of samples Leslie Tamppari</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Tamppari, Leslie K (US 3222)</cp:lastModifiedBy>
  <cp:revision>23</cp:revision>
  <dcterms:created xsi:type="dcterms:W3CDTF">2019-05-13T04:20:12Z</dcterms:created>
  <dcterms:modified xsi:type="dcterms:W3CDTF">2024-04-17T04:49:34Z</dcterms:modified>
</cp:coreProperties>
</file>