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E037-C929-41BA-BF3C-F0C04275174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D8FB9-68D0-4DE0-B147-C73955B1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1207D-5BDA-4BED-8240-D3FC29C8C6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EE1A8-34CE-4F32-BF25-9D4E96A7F8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-106" charset="0"/>
                <a:ea typeface="ＭＳ Ｐゴシック" pitchFamily="-106" charset="-128"/>
              </a:rPr>
              <a:t>You may add comments here to clarify the work</a:t>
            </a:r>
            <a:r>
              <a:rPr lang="en-US" altLang="en-US" baseline="0" dirty="0">
                <a:latin typeface="Times" pitchFamily="-106" charset="0"/>
                <a:ea typeface="ＭＳ Ｐゴシック" pitchFamily="-106" charset="-128"/>
              </a:rPr>
              <a:t> or the results.</a:t>
            </a:r>
            <a:endParaRPr lang="en-US" altLang="en-US" dirty="0">
              <a:latin typeface="Times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26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0882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16867" y="3176"/>
            <a:ext cx="818726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818" y="1290639"/>
            <a:ext cx="1046056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0" name="Rectangle 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11910485" y="0"/>
            <a:ext cx="281516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836083" y="6259513"/>
            <a:ext cx="254000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245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wipe dir="d"/>
  </p:transition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-106" charset="2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59962" y="258890"/>
            <a:ext cx="8085762" cy="606425"/>
          </a:xfrm>
        </p:spPr>
        <p:txBody>
          <a:bodyPr/>
          <a:lstStyle/>
          <a:p>
            <a:pPr algn="ctr" eaLnBrk="1" hangingPunct="1"/>
            <a:r>
              <a:rPr lang="en-US" altLang="en-US" sz="2400" dirty="0">
                <a:ea typeface="ＭＳ Ｐゴシック" pitchFamily="-106" charset="-128"/>
              </a:rPr>
              <a:t>A </a:t>
            </a:r>
            <a:r>
              <a:rPr lang="en-US" altLang="en-US" sz="2400" dirty="0" err="1">
                <a:ea typeface="ＭＳ Ｐゴシック" pitchFamily="-106" charset="-128"/>
              </a:rPr>
              <a:t>JunoCam</a:t>
            </a:r>
            <a:r>
              <a:rPr lang="en-US" altLang="en-US" sz="2400" dirty="0">
                <a:ea typeface="ＭＳ Ｐゴシック" pitchFamily="-106" charset="-128"/>
              </a:rPr>
              <a:t> Survey of Small-Scale Waves on Jupiter</a:t>
            </a:r>
            <a:br>
              <a:rPr lang="en-US" altLang="en-US" sz="2400" dirty="0">
                <a:ea typeface="ＭＳ Ｐゴシック" pitchFamily="-106" charset="-128"/>
              </a:rPr>
            </a:br>
            <a:r>
              <a:rPr lang="en-US" altLang="en-US" sz="1800" dirty="0">
                <a:ea typeface="ＭＳ Ｐゴシック" pitchFamily="-106" charset="-128"/>
              </a:rPr>
              <a:t>Glenn Orton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69479" y="5941394"/>
            <a:ext cx="611522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Orton, G. S., </a:t>
            </a:r>
            <a:r>
              <a:rPr lang="en-US" sz="900" dirty="0" err="1">
                <a:solidFill>
                  <a:schemeClr val="bg1"/>
                </a:solidFill>
              </a:rPr>
              <a:t>Tabataba-Vakili</a:t>
            </a:r>
            <a:r>
              <a:rPr lang="en-US" sz="900" dirty="0">
                <a:solidFill>
                  <a:schemeClr val="bg1"/>
                </a:solidFill>
              </a:rPr>
              <a:t>, F., </a:t>
            </a:r>
            <a:r>
              <a:rPr lang="en-US" sz="900" dirty="0" err="1">
                <a:solidFill>
                  <a:schemeClr val="bg1"/>
                </a:solidFill>
              </a:rPr>
              <a:t>Eichstadt</a:t>
            </a:r>
            <a:r>
              <a:rPr lang="en-US" sz="900" dirty="0">
                <a:solidFill>
                  <a:schemeClr val="bg1"/>
                </a:solidFill>
              </a:rPr>
              <a:t>, G., Rogers, J., Hansen, C., </a:t>
            </a:r>
            <a:r>
              <a:rPr lang="en-US" sz="900" dirty="0" err="1">
                <a:solidFill>
                  <a:schemeClr val="bg1"/>
                </a:solidFill>
              </a:rPr>
              <a:t>Momary</a:t>
            </a:r>
            <a:r>
              <a:rPr lang="en-US" sz="900" dirty="0">
                <a:solidFill>
                  <a:schemeClr val="bg1"/>
                </a:solidFill>
              </a:rPr>
              <a:t>, T.W., </a:t>
            </a:r>
            <a:r>
              <a:rPr lang="en-US" sz="900" i="1" dirty="0">
                <a:solidFill>
                  <a:schemeClr val="bg1"/>
                </a:solidFill>
              </a:rPr>
              <a:t>et al. </a:t>
            </a:r>
            <a:r>
              <a:rPr lang="en-US" sz="900" dirty="0">
                <a:solidFill>
                  <a:schemeClr val="bg1"/>
                </a:solidFill>
              </a:rPr>
              <a:t>(2020), A Survey of Small-Scale Waves and Wave-Like Phenomena in Jupiter’s Atmosphere Detected by </a:t>
            </a:r>
            <a:r>
              <a:rPr lang="en-US" sz="900" dirty="0" err="1">
                <a:solidFill>
                  <a:schemeClr val="bg1"/>
                </a:solidFill>
              </a:rPr>
              <a:t>JunoCam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i="1" dirty="0">
                <a:solidFill>
                  <a:schemeClr val="bg1"/>
                </a:solidFill>
              </a:rPr>
              <a:t>J. </a:t>
            </a:r>
            <a:r>
              <a:rPr lang="en-US" sz="900" i="1" dirty="0" err="1">
                <a:solidFill>
                  <a:schemeClr val="bg1"/>
                </a:solidFill>
              </a:rPr>
              <a:t>Geophys</a:t>
            </a:r>
            <a:r>
              <a:rPr lang="en-US" sz="900" i="1" dirty="0">
                <a:solidFill>
                  <a:schemeClr val="bg1"/>
                </a:solidFill>
              </a:rPr>
              <a:t>. Res</a:t>
            </a:r>
            <a:r>
              <a:rPr lang="en-US" sz="900" dirty="0">
                <a:solidFill>
                  <a:schemeClr val="bg1"/>
                </a:solidFill>
              </a:rPr>
              <a:t>., in press, doi:10.1029/2019JE006369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 b="1" dirty="0">
              <a:solidFill>
                <a:schemeClr val="bg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FFFFFF"/>
                </a:solidFill>
              </a:rPr>
              <a:t>This work was funded by NASA through the Juno Project (HQ manager:   K.C. </a:t>
            </a:r>
            <a:r>
              <a:rPr lang="en-US" altLang="en-US" sz="900" b="1">
                <a:solidFill>
                  <a:srgbClr val="FFFFFF"/>
                </a:solidFill>
              </a:rPr>
              <a:t>Hansen)</a:t>
            </a:r>
            <a:endParaRPr lang="en-US" altLang="en-US" sz="900" b="1" dirty="0">
              <a:solidFill>
                <a:srgbClr val="FFFFF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9479" y="4733603"/>
            <a:ext cx="59829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Wave-like features detected near vortices. Top panel shows a very compact cyclonic feature with a set of extended radial </a:t>
            </a:r>
            <a:r>
              <a:rPr lang="en-US" sz="1400" b="1" dirty="0" err="1">
                <a:solidFill>
                  <a:schemeClr val="bg1"/>
                </a:solidFill>
              </a:rPr>
              <a:t>wavefronts</a:t>
            </a:r>
            <a:r>
              <a:rPr lang="en-US" sz="1400" b="1" dirty="0">
                <a:solidFill>
                  <a:schemeClr val="bg1"/>
                </a:solidFill>
              </a:rPr>
              <a:t> in the North Equatorial Belt (NEB). Bottom panel shows a regular set of dark lines emerging from the ends of the internal spiral structures in an anticyclonic white oval.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0DF00-8003-A642-B7A6-42066A27A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7" y="141696"/>
            <a:ext cx="3695700" cy="69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6654C-FAB5-C345-B038-07FB572BE751}"/>
              </a:ext>
            </a:extLst>
          </p:cNvPr>
          <p:cNvSpPr/>
          <p:nvPr/>
        </p:nvSpPr>
        <p:spPr>
          <a:xfrm>
            <a:off x="6588463" y="6477001"/>
            <a:ext cx="5441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 2020 California Institute of Technology. Government sponsorship acknowledged.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7B780AB-F2B5-EE47-89F9-1AE7D41FEB8F}"/>
              </a:ext>
            </a:extLst>
          </p:cNvPr>
          <p:cNvSpPr/>
          <p:nvPr/>
        </p:nvSpPr>
        <p:spPr>
          <a:xfrm>
            <a:off x="1259016" y="1427472"/>
            <a:ext cx="10317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Partially differentiated interior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1794622D-8E30-D048-A065-2A5732213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453" y="1410804"/>
            <a:ext cx="4363278" cy="4031873"/>
          </a:xfrm>
          <a:prstGeom prst="rect">
            <a:avLst/>
          </a:prstGeom>
          <a:solidFill>
            <a:schemeClr val="bg2">
              <a:lumMod val="60000"/>
              <a:lumOff val="40000"/>
              <a:alpha val="88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Background:</a:t>
            </a: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During the first 20 orbits of  the Juno mission, over 150 waves and wave-like features have been detected by the </a:t>
            </a:r>
            <a:r>
              <a:rPr kumimoji="0" lang="en-US" alt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JunoCam</a:t>
            </a: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instrument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Data &amp; Results:</a:t>
            </a:r>
            <a:r>
              <a:rPr lang="en-US" sz="1600" dirty="0"/>
              <a:t>. </a:t>
            </a:r>
            <a:r>
              <a:rPr lang="en-US" sz="1600" dirty="0">
                <a:solidFill>
                  <a:schemeClr val="bg1"/>
                </a:solidFill>
              </a:rPr>
              <a:t>A wide variety of wave morphologies were detected over a wide latitude range, but the overwhelming majority were found near Jupiter’s equator.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Significance: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JunoCam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has detected waves as small as 30 km, shorter than ever measured before.  The lack of motion associated with waves at the equator suggests that they are like ripples in a pond but in a rotating fluid, a phenomenon known as inertia-gravity waves.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4350846-9724-D840-A1A5-DCCFDD932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020" y="865315"/>
            <a:ext cx="3611857" cy="38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10209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Blank">
  <a:themeElements>
    <a:clrScheme name="1_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3399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279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Cambria</vt:lpstr>
      <vt:lpstr>Times</vt:lpstr>
      <vt:lpstr>Wingdings</vt:lpstr>
      <vt:lpstr>1_Blank</vt:lpstr>
      <vt:lpstr>A JunoCam Survey of Small-Scale Waves on Jupiter Glenn Orton</vt:lpstr>
    </vt:vector>
  </TitlesOfParts>
  <Manager/>
  <Company>JPL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name of person submitting highlight</dc:title>
  <dc:subject/>
  <dc:creator>Buratti, Bonnie J (3220)</dc:creator>
  <cp:keywords/>
  <dc:description/>
  <cp:lastModifiedBy>Microsoft Office User</cp:lastModifiedBy>
  <cp:revision>19</cp:revision>
  <dcterms:created xsi:type="dcterms:W3CDTF">2019-05-13T04:20:12Z</dcterms:created>
  <dcterms:modified xsi:type="dcterms:W3CDTF">2020-04-30T23:20:11Z</dcterms:modified>
  <cp:category/>
</cp:coreProperties>
</file>