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1" autoAdjust="0"/>
    <p:restoredTop sz="94660"/>
  </p:normalViewPr>
  <p:slideViewPr>
    <p:cSldViewPr snapToGrid="0">
      <p:cViewPr varScale="1">
        <p:scale>
          <a:sx n="128" d="100"/>
          <a:sy n="128" d="100"/>
        </p:scale>
        <p:origin x="20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FE037-C929-41BA-BF3C-F0C042751747}" type="datetimeFigureOut">
              <a:rPr lang="en-US" smtClean="0"/>
              <a:t>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D8FB9-68D0-4DE0-B147-C73955B16053}" type="slidenum">
              <a:rPr lang="en-US" smtClean="0"/>
              <a:t>‹#›</a:t>
            </a:fld>
            <a:endParaRPr lang="en-US"/>
          </a:p>
        </p:txBody>
      </p:sp>
    </p:spTree>
    <p:extLst>
      <p:ext uri="{BB962C8B-B14F-4D97-AF65-F5344CB8AC3E}">
        <p14:creationId xmlns:p14="http://schemas.microsoft.com/office/powerpoint/2010/main" val="2611456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101207D-5BDA-4BED-8240-D3FC29C8C655}"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106" charset="-128"/>
              <a:cs typeface="+mn-cs"/>
            </a:endParaRPr>
          </a:p>
        </p:txBody>
      </p:sp>
      <p:sp>
        <p:nvSpPr>
          <p:cNvPr id="51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B0EE1A8-34CE-4F32-BF25-9D4E96A7F8DF}"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10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106" charset="-128"/>
              <a:cs typeface="+mn-cs"/>
            </a:endParaRPr>
          </a:p>
        </p:txBody>
      </p:sp>
      <p:sp>
        <p:nvSpPr>
          <p:cNvPr id="5124" name="Rectangle 2"/>
          <p:cNvSpPr>
            <a:spLocks noGrp="1" noRot="1" noChangeAspect="1" noChangeArrowheads="1" noTextEdit="1"/>
          </p:cNvSpPr>
          <p:nvPr>
            <p:ph type="sldImg"/>
          </p:nvPr>
        </p:nvSpPr>
        <p:spPr>
          <a:ln/>
        </p:spPr>
      </p:sp>
      <p:sp>
        <p:nvSpPr>
          <p:cNvPr id="512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pitchFamily="-106" charset="0"/>
                <a:ea typeface="ＭＳ Ｐゴシック" pitchFamily="-106" charset="-128"/>
              </a:rPr>
              <a:t>You may add comments here to clarify </a:t>
            </a:r>
            <a:r>
              <a:rPr lang="en-US" altLang="en-US">
                <a:latin typeface="Times" pitchFamily="-106" charset="0"/>
                <a:ea typeface="ＭＳ Ｐゴシック" pitchFamily="-106" charset="-128"/>
              </a:rPr>
              <a:t>the work</a:t>
            </a:r>
            <a:r>
              <a:rPr lang="en-US" altLang="en-US" baseline="0">
                <a:latin typeface="Times" pitchFamily="-106" charset="0"/>
                <a:ea typeface="ＭＳ Ｐゴシック" pitchFamily="-106" charset="-128"/>
              </a:rPr>
              <a:t> or the results.</a:t>
            </a:r>
            <a:endParaRPr lang="en-US" altLang="en-US">
              <a:latin typeface="Times" pitchFamily="-106" charset="0"/>
              <a:ea typeface="ＭＳ Ｐゴシック" pitchFamily="-106" charset="-128"/>
            </a:endParaRPr>
          </a:p>
        </p:txBody>
      </p:sp>
    </p:spTree>
    <p:extLst>
      <p:ext uri="{BB962C8B-B14F-4D97-AF65-F5344CB8AC3E}">
        <p14:creationId xmlns:p14="http://schemas.microsoft.com/office/powerpoint/2010/main" val="165826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08820"/>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3716867" y="3176"/>
            <a:ext cx="8187267"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1284818" y="1290639"/>
            <a:ext cx="10460567" cy="497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ChangeArrowheads="1"/>
          </p:cNvSpPr>
          <p:nvPr userDrawn="1"/>
        </p:nvSpPr>
        <p:spPr bwMode="auto">
          <a:xfrm>
            <a:off x="0" y="0"/>
            <a:ext cx="12192000" cy="6858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sz="2400"/>
          </a:p>
        </p:txBody>
      </p:sp>
      <p:sp>
        <p:nvSpPr>
          <p:cNvPr id="1030" name="Rectangle 6">
            <a:hlinkClick r:id="" action="ppaction://hlinkshowjump?jump=lastslide"/>
          </p:cNvPr>
          <p:cNvSpPr>
            <a:spLocks noChangeArrowheads="1"/>
          </p:cNvSpPr>
          <p:nvPr userDrawn="1"/>
        </p:nvSpPr>
        <p:spPr bwMode="auto">
          <a:xfrm>
            <a:off x="11910485" y="0"/>
            <a:ext cx="281516" cy="254000"/>
          </a:xfrm>
          <a:prstGeom prst="rect">
            <a:avLst/>
          </a:prstGeom>
          <a:solidFill>
            <a:schemeClr val="accent1">
              <a:alpha val="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sz="2400"/>
          </a:p>
        </p:txBody>
      </p:sp>
      <p:sp>
        <p:nvSpPr>
          <p:cNvPr id="1031" name="Rectangle 7"/>
          <p:cNvSpPr>
            <a:spLocks noChangeArrowheads="1"/>
          </p:cNvSpPr>
          <p:nvPr/>
        </p:nvSpPr>
        <p:spPr bwMode="auto">
          <a:xfrm>
            <a:off x="-836083" y="6259513"/>
            <a:ext cx="2540001"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r"/>
            <a:endParaRPr lang="en-US" altLang="en-US" sz="1400"/>
          </a:p>
        </p:txBody>
      </p:sp>
    </p:spTree>
    <p:extLst>
      <p:ext uri="{BB962C8B-B14F-4D97-AF65-F5344CB8AC3E}">
        <p14:creationId xmlns:p14="http://schemas.microsoft.com/office/powerpoint/2010/main" val="2424574465"/>
      </p:ext>
    </p:extLst>
  </p:cSld>
  <p:clrMap bg1="lt1" tx1="dk1" bg2="lt2" tx2="dk2" accent1="accent1" accent2="accent2" accent3="accent3" accent4="accent4" accent5="accent5" accent6="accent6" hlink="hlink" folHlink="folHlink"/>
  <p:sldLayoutIdLst>
    <p:sldLayoutId id="2147483661" r:id="rId1"/>
  </p:sldLayoutIdLst>
  <p:transition>
    <p:wipe dir="d"/>
  </p:transition>
  <p:txStyles>
    <p:titleStyle>
      <a:lvl1pPr algn="r" rtl="0" eaLnBrk="0" fontAlgn="base" hangingPunct="0">
        <a:lnSpc>
          <a:spcPct val="85000"/>
        </a:lnSpc>
        <a:spcBef>
          <a:spcPct val="0"/>
        </a:spcBef>
        <a:spcAft>
          <a:spcPct val="0"/>
        </a:spcAft>
        <a:defRPr sz="3000" b="1">
          <a:solidFill>
            <a:schemeClr val="bg1"/>
          </a:solidFill>
          <a:latin typeface="+mj-lt"/>
          <a:ea typeface="ＭＳ Ｐゴシック" pitchFamily="-65" charset="-128"/>
          <a:cs typeface="ＭＳ Ｐゴシック" pitchFamily="-65" charset="-128"/>
        </a:defRPr>
      </a:lvl1pPr>
      <a:lvl2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2pPr>
      <a:lvl3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3pPr>
      <a:lvl4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4pPr>
      <a:lvl5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5pPr>
      <a:lvl6pPr marL="457200" algn="r" rtl="0" fontAlgn="base">
        <a:lnSpc>
          <a:spcPct val="85000"/>
        </a:lnSpc>
        <a:spcBef>
          <a:spcPct val="0"/>
        </a:spcBef>
        <a:spcAft>
          <a:spcPct val="0"/>
        </a:spcAft>
        <a:defRPr sz="3000" b="1">
          <a:solidFill>
            <a:schemeClr val="bg1"/>
          </a:solidFill>
          <a:latin typeface="Arial" pitchFamily="-65" charset="0"/>
        </a:defRPr>
      </a:lvl6pPr>
      <a:lvl7pPr marL="914400" algn="r" rtl="0" fontAlgn="base">
        <a:lnSpc>
          <a:spcPct val="85000"/>
        </a:lnSpc>
        <a:spcBef>
          <a:spcPct val="0"/>
        </a:spcBef>
        <a:spcAft>
          <a:spcPct val="0"/>
        </a:spcAft>
        <a:defRPr sz="3000" b="1">
          <a:solidFill>
            <a:schemeClr val="bg1"/>
          </a:solidFill>
          <a:latin typeface="Arial" pitchFamily="-65" charset="0"/>
        </a:defRPr>
      </a:lvl7pPr>
      <a:lvl8pPr marL="1371600" algn="r" rtl="0" fontAlgn="base">
        <a:lnSpc>
          <a:spcPct val="85000"/>
        </a:lnSpc>
        <a:spcBef>
          <a:spcPct val="0"/>
        </a:spcBef>
        <a:spcAft>
          <a:spcPct val="0"/>
        </a:spcAft>
        <a:defRPr sz="3000" b="1">
          <a:solidFill>
            <a:schemeClr val="bg1"/>
          </a:solidFill>
          <a:latin typeface="Arial" pitchFamily="-65" charset="0"/>
        </a:defRPr>
      </a:lvl8pPr>
      <a:lvl9pPr marL="1828800" algn="r" rtl="0" fontAlgn="base">
        <a:lnSpc>
          <a:spcPct val="85000"/>
        </a:lnSpc>
        <a:spcBef>
          <a:spcPct val="0"/>
        </a:spcBef>
        <a:spcAft>
          <a:spcPct val="0"/>
        </a:spcAft>
        <a:defRPr sz="3000" b="1">
          <a:solidFill>
            <a:schemeClr val="bg1"/>
          </a:solidFill>
          <a:latin typeface="Arial" pitchFamily="-65"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pitchFamily="-106" charset="2"/>
        <a:defRPr sz="2000">
          <a:solidFill>
            <a:schemeClr val="tx1"/>
          </a:solidFill>
          <a:latin typeface="+mn-lt"/>
          <a:ea typeface="ＭＳ Ｐゴシック" pitchFamily="-65" charset="-128"/>
          <a:cs typeface="ＭＳ Ｐゴシック" pitchFamily="-65" charset="-128"/>
        </a:defRPr>
      </a:lvl1pPr>
      <a:lvl2pPr marL="636588" indent="-239713" algn="l" rtl="0" eaLnBrk="0" fontAlgn="base" hangingPunct="0">
        <a:lnSpc>
          <a:spcPct val="85000"/>
        </a:lnSpc>
        <a:spcBef>
          <a:spcPct val="20000"/>
        </a:spcBef>
        <a:spcAft>
          <a:spcPct val="0"/>
        </a:spcAft>
        <a:buFont typeface="Times" pitchFamily="-106" charset="0"/>
        <a:buChar char="•"/>
        <a:defRPr sz="2000">
          <a:solidFill>
            <a:schemeClr val="tx1"/>
          </a:solidFill>
          <a:latin typeface="+mn-lt"/>
          <a:ea typeface="ＭＳ Ｐゴシック" pitchFamily="-65"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tiff"/><Relationship Id="rId4" Type="http://schemas.openxmlformats.org/officeDocument/2006/relationships/hyperlink" Target="https://doi.org/10.1038/s41550-022-01839-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idx="4294967295"/>
          </p:nvPr>
        </p:nvSpPr>
        <p:spPr>
          <a:xfrm>
            <a:off x="4681329" y="261159"/>
            <a:ext cx="7099069" cy="606425"/>
          </a:xfrm>
        </p:spPr>
        <p:txBody>
          <a:bodyPr/>
          <a:lstStyle/>
          <a:p>
            <a:pPr algn="ctr" eaLnBrk="1" hangingPunct="1"/>
            <a:r>
              <a:rPr lang="en-US" altLang="en-US" sz="2400" dirty="0">
                <a:ea typeface="ＭＳ Ｐゴシック" pitchFamily="-106" charset="-128"/>
              </a:rPr>
              <a:t>Unexpected Long-Term Variability in Jupiter’s Tropospheric Temperatures</a:t>
            </a:r>
            <a:br>
              <a:rPr lang="en-US" altLang="en-US" sz="2400" dirty="0">
                <a:ea typeface="ＭＳ Ｐゴシック" pitchFamily="-106" charset="-128"/>
              </a:rPr>
            </a:br>
            <a:r>
              <a:rPr lang="en-US" altLang="en-US" sz="1800" dirty="0">
                <a:ea typeface="ＭＳ Ｐゴシック" pitchFamily="-106" charset="-128"/>
              </a:rPr>
              <a:t>Glenn Orton</a:t>
            </a:r>
          </a:p>
        </p:txBody>
      </p:sp>
      <p:sp>
        <p:nvSpPr>
          <p:cNvPr id="3076" name="Text Box 8"/>
          <p:cNvSpPr txBox="1">
            <a:spLocks noChangeArrowheads="1"/>
          </p:cNvSpPr>
          <p:nvPr/>
        </p:nvSpPr>
        <p:spPr bwMode="auto">
          <a:xfrm>
            <a:off x="616501" y="5752540"/>
            <a:ext cx="4223856" cy="93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900" b="1" i="0" u="none" strike="noStrike" dirty="0">
                <a:solidFill>
                  <a:schemeClr val="bg1">
                    <a:lumMod val="95000"/>
                  </a:schemeClr>
                </a:solidFill>
                <a:effectLst/>
                <a:latin typeface="Arial" panose="020B0604020202020204" pitchFamily="34" charset="0"/>
                <a:cs typeface="Arial" panose="020B0604020202020204" pitchFamily="34" charset="0"/>
              </a:rPr>
              <a:t>Orton, G.S., </a:t>
            </a:r>
            <a:r>
              <a:rPr lang="en-US" sz="900" b="1" i="0" u="none" strike="noStrike" dirty="0" err="1">
                <a:solidFill>
                  <a:schemeClr val="bg1">
                    <a:lumMod val="95000"/>
                  </a:schemeClr>
                </a:solidFill>
                <a:effectLst/>
                <a:latin typeface="Arial" panose="020B0604020202020204" pitchFamily="34" charset="0"/>
                <a:cs typeface="Arial" panose="020B0604020202020204" pitchFamily="34" charset="0"/>
              </a:rPr>
              <a:t>Antuñano</a:t>
            </a:r>
            <a:r>
              <a:rPr lang="en-US" sz="900" b="1" i="0" u="none" strike="noStrike" dirty="0">
                <a:solidFill>
                  <a:schemeClr val="bg1">
                    <a:lumMod val="95000"/>
                  </a:schemeClr>
                </a:solidFill>
                <a:effectLst/>
                <a:latin typeface="Arial" panose="020B0604020202020204" pitchFamily="34" charset="0"/>
                <a:cs typeface="Arial" panose="020B0604020202020204" pitchFamily="34" charset="0"/>
              </a:rPr>
              <a:t>, A., Fletcher, L.N. </a:t>
            </a:r>
            <a:r>
              <a:rPr lang="en-US" sz="900" b="1" i="1" u="none" strike="noStrike" dirty="0">
                <a:solidFill>
                  <a:schemeClr val="bg1">
                    <a:lumMod val="95000"/>
                  </a:schemeClr>
                </a:solidFill>
                <a:effectLst/>
                <a:latin typeface="Arial" panose="020B0604020202020204" pitchFamily="34" charset="0"/>
                <a:cs typeface="Arial" panose="020B0604020202020204" pitchFamily="34" charset="0"/>
              </a:rPr>
              <a:t>et al.</a:t>
            </a:r>
            <a:r>
              <a:rPr lang="en-US" sz="900" b="1" i="0" u="none" strike="noStrike" dirty="0">
                <a:solidFill>
                  <a:schemeClr val="bg1">
                    <a:lumMod val="95000"/>
                  </a:schemeClr>
                </a:solidFill>
                <a:effectLst/>
                <a:latin typeface="Arial" panose="020B0604020202020204" pitchFamily="34" charset="0"/>
                <a:cs typeface="Arial" panose="020B0604020202020204" pitchFamily="34" charset="0"/>
              </a:rPr>
              <a:t> Unexpected long-term variability in Jupiter’s tropospheric temperatures. </a:t>
            </a:r>
            <a:r>
              <a:rPr lang="en-US" sz="900" b="1" i="1" u="none" strike="noStrike" dirty="0">
                <a:solidFill>
                  <a:schemeClr val="bg1">
                    <a:lumMod val="95000"/>
                  </a:schemeClr>
                </a:solidFill>
                <a:effectLst/>
                <a:latin typeface="Arial" panose="020B0604020202020204" pitchFamily="34" charset="0"/>
                <a:cs typeface="Arial" panose="020B0604020202020204" pitchFamily="34" charset="0"/>
              </a:rPr>
              <a:t>Nat Astron</a:t>
            </a:r>
            <a:r>
              <a:rPr lang="en-US" sz="900" b="1" i="0" u="none" strike="noStrike" dirty="0">
                <a:solidFill>
                  <a:schemeClr val="bg1">
                    <a:lumMod val="95000"/>
                  </a:schemeClr>
                </a:solidFill>
                <a:effectLst/>
                <a:latin typeface="Arial" panose="020B0604020202020204" pitchFamily="34" charset="0"/>
                <a:cs typeface="Arial" panose="020B0604020202020204" pitchFamily="34" charset="0"/>
              </a:rPr>
              <a:t> (2022). </a:t>
            </a:r>
            <a:r>
              <a:rPr lang="en-US" sz="900" b="1" i="0" u="none" strike="noStrike" dirty="0">
                <a:solidFill>
                  <a:srgbClr val="00B0F0"/>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https://doi.org/10.1038/s41550-022-01839-0</a:t>
            </a:r>
            <a:endParaRPr lang="en-US" sz="900" b="1" i="0" u="none" strike="noStrike" dirty="0">
              <a:solidFill>
                <a:srgbClr val="00B0F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900" b="1" i="0" u="none" strike="noStrike" kern="1200" cap="none" spc="0" normalizeH="0" baseline="0" noProof="0" dirty="0">
              <a:ln>
                <a:noFill/>
              </a:ln>
              <a:solidFill>
                <a:schemeClr val="bg1">
                  <a:lumMod val="95000"/>
                </a:schemeClr>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This work was supported by an award to the Jet Propulsion Laboratory under the NASA </a:t>
            </a:r>
            <a:r>
              <a:rPr lang="en-US" altLang="en-US" sz="900" b="1" dirty="0">
                <a:solidFill>
                  <a:srgbClr val="FFFFFF"/>
                </a:solidFill>
              </a:rPr>
              <a:t>SSO</a:t>
            </a:r>
            <a:r>
              <a:rPr kumimoji="0" lang="en-US" altLang="en-US" sz="9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 program (Dr. </a:t>
            </a:r>
            <a:r>
              <a:rPr kumimoji="0" lang="en-US" altLang="en-US" sz="900" b="1" i="0" u="none" strike="noStrike" kern="1200" cap="none" spc="0" normalizeH="0" baseline="0" noProof="0">
                <a:ln>
                  <a:noFill/>
                </a:ln>
                <a:solidFill>
                  <a:srgbClr val="FFFFFF"/>
                </a:solidFill>
                <a:effectLst/>
                <a:uLnTx/>
                <a:uFillTx/>
                <a:latin typeface="Arial" charset="0"/>
                <a:ea typeface="ＭＳ Ｐゴシック" pitchFamily="-106" charset="-128"/>
                <a:cs typeface="+mn-cs"/>
              </a:rPr>
              <a:t>David Smith)</a:t>
            </a:r>
            <a:endParaRPr kumimoji="0" lang="en-US" altLang="en-US" sz="9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endParaRPr>
          </a:p>
        </p:txBody>
      </p:sp>
      <p:sp>
        <p:nvSpPr>
          <p:cNvPr id="7" name="Text Box 8"/>
          <p:cNvSpPr txBox="1">
            <a:spLocks noChangeArrowheads="1"/>
          </p:cNvSpPr>
          <p:nvPr/>
        </p:nvSpPr>
        <p:spPr bwMode="auto">
          <a:xfrm>
            <a:off x="526774" y="4937060"/>
            <a:ext cx="431358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200" dirty="0">
                <a:solidFill>
                  <a:schemeClr val="bg1"/>
                </a:solidFill>
                <a:latin typeface="Arial" panose="020B0604020202020204" pitchFamily="34" charset="0"/>
                <a:ea typeface="Calibri" panose="020F0502020204030204" pitchFamily="34" charset="0"/>
                <a:cs typeface="Arial" panose="020B0604020202020204" pitchFamily="34" charset="0"/>
              </a:rPr>
              <a:t>V</a:t>
            </a: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ariability of zonal-mean temperatures at 330 mbar in the northern and southern hemispheres. A: </a:t>
            </a:r>
            <a:r>
              <a:rPr lang="en-US" sz="1200" dirty="0">
                <a:solidFill>
                  <a:schemeClr val="bg1"/>
                </a:solidFill>
                <a:latin typeface="Arial" panose="020B0604020202020204" pitchFamily="34" charset="0"/>
                <a:ea typeface="Calibri" panose="020F0502020204030204" pitchFamily="34" charset="0"/>
                <a:cs typeface="Arial" panose="020B0604020202020204" pitchFamily="34" charset="0"/>
              </a:rPr>
              <a:t>Equator</a:t>
            </a: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B: </a:t>
            </a:r>
            <a:r>
              <a:rPr lang="en-US" sz="1200" dirty="0">
                <a:solidFill>
                  <a:schemeClr val="bg1"/>
                </a:solidFill>
                <a:latin typeface="Arial" panose="020B0604020202020204" pitchFamily="34" charset="0"/>
                <a:ea typeface="Calibri" panose="020F0502020204030204" pitchFamily="34" charset="0"/>
                <a:cs typeface="Arial" panose="020B0604020202020204" pitchFamily="34" charset="0"/>
              </a:rPr>
              <a:t>16</a:t>
            </a: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from the Equator. C: 30°S from the Equator.</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8" name="Text Box 8"/>
          <p:cNvSpPr txBox="1">
            <a:spLocks noChangeArrowheads="1"/>
          </p:cNvSpPr>
          <p:nvPr/>
        </p:nvSpPr>
        <p:spPr bwMode="auto">
          <a:xfrm>
            <a:off x="2053614" y="4390820"/>
            <a:ext cx="3429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1200" cap="none" spc="0" normalizeH="0" baseline="0" noProof="0" dirty="0">
              <a:ln>
                <a:noFill/>
              </a:ln>
              <a:solidFill>
                <a:srgbClr val="003399"/>
              </a:solidFill>
              <a:effectLst/>
              <a:uLnTx/>
              <a:uFillTx/>
              <a:latin typeface="Arial" charset="0"/>
              <a:ea typeface="ＭＳ Ｐゴシック" pitchFamily="-106" charset="-128"/>
              <a:cs typeface="+mn-cs"/>
            </a:endParaRPr>
          </a:p>
        </p:txBody>
      </p:sp>
      <p:pic>
        <p:nvPicPr>
          <p:cNvPr id="11" name="Picture 10">
            <a:extLst>
              <a:ext uri="{FF2B5EF4-FFF2-40B4-BE49-F238E27FC236}">
                <a16:creationId xmlns:a16="http://schemas.microsoft.com/office/drawing/2014/main" id="{3F30DF00-8003-A642-B7A6-42066A27A486}"/>
              </a:ext>
            </a:extLst>
          </p:cNvPr>
          <p:cNvPicPr>
            <a:picLocks noChangeAspect="1"/>
          </p:cNvPicPr>
          <p:nvPr/>
        </p:nvPicPr>
        <p:blipFill>
          <a:blip r:embed="rId5"/>
          <a:stretch>
            <a:fillRect/>
          </a:stretch>
        </p:blipFill>
        <p:spPr>
          <a:xfrm>
            <a:off x="819150" y="138324"/>
            <a:ext cx="3695700" cy="698500"/>
          </a:xfrm>
          <a:prstGeom prst="rect">
            <a:avLst/>
          </a:prstGeom>
        </p:spPr>
      </p:pic>
      <p:sp>
        <p:nvSpPr>
          <p:cNvPr id="9" name="Rectangle 8">
            <a:extLst>
              <a:ext uri="{FF2B5EF4-FFF2-40B4-BE49-F238E27FC236}">
                <a16:creationId xmlns:a16="http://schemas.microsoft.com/office/drawing/2014/main" id="{6936654C-FAB5-C345-B038-07FB572BE751}"/>
              </a:ext>
            </a:extLst>
          </p:cNvPr>
          <p:cNvSpPr/>
          <p:nvPr/>
        </p:nvSpPr>
        <p:spPr>
          <a:xfrm>
            <a:off x="6038443" y="6589872"/>
            <a:ext cx="5441704" cy="261610"/>
          </a:xfrm>
          <a:prstGeom prst="rect">
            <a:avLst/>
          </a:prstGeom>
        </p:spPr>
        <p:txBody>
          <a:bodyPr wrap="square">
            <a:spAutoFit/>
          </a:bodyPr>
          <a:lstStyle/>
          <a:p>
            <a:r>
              <a:rPr lang="en-US" sz="1100" dirty="0">
                <a:solidFill>
                  <a:schemeClr val="bg1"/>
                </a:solidFill>
              </a:rPr>
              <a:t>© 2022 California Institute of Technology. Government sponsorship acknowledged.</a:t>
            </a:r>
          </a:p>
        </p:txBody>
      </p:sp>
      <p:sp>
        <p:nvSpPr>
          <p:cNvPr id="3075" name="Text Box 7"/>
          <p:cNvSpPr txBox="1">
            <a:spLocks noChangeArrowheads="1"/>
          </p:cNvSpPr>
          <p:nvPr/>
        </p:nvSpPr>
        <p:spPr bwMode="auto">
          <a:xfrm>
            <a:off x="5710781" y="1056683"/>
            <a:ext cx="5711808" cy="5539978"/>
          </a:xfrm>
          <a:prstGeom prst="rect">
            <a:avLst/>
          </a:prstGeom>
          <a:solidFill>
            <a:schemeClr val="bg2">
              <a:lumMod val="60000"/>
              <a:lumOff val="40000"/>
              <a:alpha val="58699"/>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marL="0" marR="0" lvl="0" indent="0" defTabSz="914400" rtl="0" eaLnBrk="0" fontAlgn="base" latinLnBrk="0" hangingPunct="0">
              <a:lnSpc>
                <a:spcPct val="100000"/>
              </a:lnSpc>
              <a:spcBef>
                <a:spcPct val="50000"/>
              </a:spcBef>
              <a:spcAft>
                <a:spcPct val="0"/>
              </a:spcAft>
              <a:buClrTx/>
              <a:buSzTx/>
              <a:buFontTx/>
              <a:buNone/>
              <a:tabLst/>
              <a:defRPr/>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Background</a:t>
            </a:r>
            <a:r>
              <a:rPr lang="en-US" sz="1800" dirty="0">
                <a:solidFill>
                  <a:schemeClr val="bg1"/>
                </a:solidFill>
                <a:effectLst/>
                <a:latin typeface="+mn-lt"/>
                <a:ea typeface="Calibri" panose="020F0502020204030204" pitchFamily="34" charset="0"/>
              </a:rPr>
              <a:t>:  </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Temperature and its variability constitute an essential element of the climatology of a planetary atmosphere, inextricably linked to dynamics and chemistry.</a:t>
            </a:r>
            <a:r>
              <a:rPr lang="en-US" sz="1600" dirty="0">
                <a:solidFill>
                  <a:schemeClr val="bg1"/>
                </a:solidFill>
                <a:effectLst/>
                <a:latin typeface="Arial" panose="020B0604020202020204" pitchFamily="34" charset="0"/>
                <a:cs typeface="Arial" panose="020B0604020202020204" pitchFamily="34" charset="0"/>
              </a:rPr>
              <a:t>  Previous studies of Jupiter have hinted at periodic non-seasonal behavior, but they spanned timeframes much shorter than Jupiter’s orbit, or were too sparsely sampled.</a:t>
            </a:r>
          </a:p>
          <a:p>
            <a:pPr marL="0" marR="0" lvl="0" indent="0"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Data &amp; Results:</a:t>
            </a:r>
            <a:r>
              <a:rPr kumimoji="0" lang="en-US" altLang="en-US" sz="1600" b="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 Infrared observations of Jupiter obtained over 40 years - several Jupiter orbits - with the NASA/IRTF, Subaru Telescope, and Very Large Telescope, show long-term variations of upper-tropospheric temperatures with different periodicities. </a:t>
            </a:r>
            <a:r>
              <a:rPr lang="en-US" sz="1600" b="0" i="0" u="none" strike="noStrike" dirty="0">
                <a:solidFill>
                  <a:schemeClr val="bg1"/>
                </a:solidFill>
                <a:effectLst/>
                <a:latin typeface="+mn-lt"/>
                <a:cs typeface="Calibri" panose="020F0502020204030204" pitchFamily="34" charset="0"/>
              </a:rPr>
              <a:t>Anticorrelations of variability in opposite hemispheres were striking at 16</a:t>
            </a:r>
            <a:r>
              <a:rPr lang="en-US" sz="1600" b="0" i="0" u="none" strike="noStrike" baseline="30000" dirty="0">
                <a:solidFill>
                  <a:schemeClr val="bg1"/>
                </a:solidFill>
                <a:effectLst/>
                <a:latin typeface="+mn-lt"/>
                <a:cs typeface="Calibri" panose="020F0502020204030204" pitchFamily="34" charset="0"/>
              </a:rPr>
              <a:t>o</a:t>
            </a:r>
            <a:r>
              <a:rPr lang="en-US" sz="1600" b="0" i="0" u="none" strike="noStrike" dirty="0">
                <a:solidFill>
                  <a:schemeClr val="bg1"/>
                </a:solidFill>
                <a:effectLst/>
                <a:latin typeface="+mn-lt"/>
                <a:cs typeface="Calibri" panose="020F0502020204030204" pitchFamily="34" charset="0"/>
              </a:rPr>
              <a:t>, 22</a:t>
            </a:r>
            <a:r>
              <a:rPr lang="en-US" sz="1600" b="0" i="0" u="none" strike="noStrike" baseline="30000" dirty="0">
                <a:solidFill>
                  <a:schemeClr val="bg1"/>
                </a:solidFill>
                <a:effectLst/>
                <a:latin typeface="+mn-lt"/>
                <a:cs typeface="Calibri" panose="020F0502020204030204" pitchFamily="34" charset="0"/>
              </a:rPr>
              <a:t>o</a:t>
            </a:r>
            <a:r>
              <a:rPr lang="en-US" sz="1600" b="0" i="0" u="none" strike="noStrike" dirty="0">
                <a:solidFill>
                  <a:schemeClr val="bg1"/>
                </a:solidFill>
                <a:effectLst/>
                <a:latin typeface="+mn-lt"/>
                <a:cs typeface="Calibri" panose="020F0502020204030204" pitchFamily="34" charset="0"/>
              </a:rPr>
              <a:t> and 30</a:t>
            </a:r>
            <a:r>
              <a:rPr lang="en-US" sz="1600" b="0" i="0" u="none" strike="noStrike" baseline="30000" dirty="0">
                <a:solidFill>
                  <a:schemeClr val="bg1"/>
                </a:solidFill>
                <a:effectLst/>
                <a:latin typeface="+mn-lt"/>
                <a:cs typeface="Calibri" panose="020F0502020204030204" pitchFamily="34" charset="0"/>
              </a:rPr>
              <a:t>o </a:t>
            </a:r>
            <a:r>
              <a:rPr lang="en-US" sz="1600" b="0" i="0" u="none" strike="noStrike" dirty="0">
                <a:solidFill>
                  <a:schemeClr val="bg1"/>
                </a:solidFill>
                <a:effectLst/>
                <a:latin typeface="+mn-lt"/>
                <a:cs typeface="Calibri" panose="020F0502020204030204" pitchFamily="34" charset="0"/>
              </a:rPr>
              <a:t>from the equator. </a:t>
            </a:r>
            <a:r>
              <a:rPr kumimoji="0" lang="en-US" altLang="en-US" sz="1600" b="0" i="0" u="none" strike="noStrike" kern="1200" cap="none" spc="0" normalizeH="0" baseline="0" noProof="0" dirty="0">
                <a:ln>
                  <a:noFill/>
                </a:ln>
                <a:solidFill>
                  <a:schemeClr val="bg1"/>
                </a:solidFill>
                <a:effectLst/>
                <a:uLnTx/>
                <a:uFillTx/>
                <a:latin typeface="+mn-lt"/>
                <a:cs typeface="Calibri" panose="020F0502020204030204" pitchFamily="34" charset="0"/>
              </a:rPr>
              <a:t> </a:t>
            </a:r>
            <a:r>
              <a:rPr kumimoji="0" lang="en-US" altLang="en-US" sz="1600" b="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Equatorial temperature variations are also anticorrelated with those 60-70 km above.</a:t>
            </a:r>
            <a:endPar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endParaRPr>
          </a:p>
          <a:p>
            <a:pPr marL="0" marR="0" lvl="0" indent="0"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Significance: </a:t>
            </a:r>
            <a:r>
              <a:rPr kumimoji="0" lang="en-US" altLang="en-US" sz="1600" b="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The </a:t>
            </a:r>
            <a:r>
              <a:rPr lang="en-US" altLang="en-US" sz="1600" dirty="0">
                <a:solidFill>
                  <a:srgbClr val="FFFFFF"/>
                </a:solidFill>
              </a:rPr>
              <a:t>data </a:t>
            </a:r>
            <a:r>
              <a:rPr kumimoji="0" lang="en-US" altLang="en-US" sz="1600" b="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suggest that stratospheric dynamics higher up have a direct bearing on equatorial tropospheric temperatures.  </a:t>
            </a:r>
            <a:r>
              <a:rPr lang="en-US" altLang="en-US" sz="1600" dirty="0">
                <a:solidFill>
                  <a:srgbClr val="FFFFFF"/>
                </a:solidFill>
              </a:rPr>
              <a:t>In general, the long-term variations of temperature can be disconnected from any seasonal changes in solar heating. Future global climate models must address the origins of these variations in order for them to be extended to a wider array of gas-giant exoplanets.</a:t>
            </a:r>
            <a:endParaRPr kumimoji="0" lang="en-US" altLang="en-US" sz="1600" b="0" i="0" u="none" strike="noStrike" kern="1200" cap="none" spc="0" normalizeH="0" baseline="0" noProof="0" dirty="0">
              <a:ln>
                <a:noFill/>
              </a:ln>
              <a:solidFill>
                <a:srgbClr val="FFFFFF"/>
              </a:solidFill>
              <a:effectLst/>
              <a:uLnTx/>
              <a:uFillTx/>
              <a:latin typeface="Arial" charset="0"/>
              <a:ea typeface="ＭＳ Ｐゴシック" pitchFamily="-106" charset="-128"/>
              <a:cs typeface="+mn-cs"/>
            </a:endParaRPr>
          </a:p>
        </p:txBody>
      </p:sp>
      <p:pic>
        <p:nvPicPr>
          <p:cNvPr id="3" name="Picture 2">
            <a:extLst>
              <a:ext uri="{FF2B5EF4-FFF2-40B4-BE49-F238E27FC236}">
                <a16:creationId xmlns:a16="http://schemas.microsoft.com/office/drawing/2014/main" id="{233DFA92-DF34-5E91-1E26-6DF4D933B8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302" y="1523060"/>
            <a:ext cx="4773327" cy="3349303"/>
          </a:xfrm>
          <a:prstGeom prst="rect">
            <a:avLst/>
          </a:prstGeom>
        </p:spPr>
      </p:pic>
    </p:spTree>
    <p:extLst>
      <p:ext uri="{BB962C8B-B14F-4D97-AF65-F5344CB8AC3E}">
        <p14:creationId xmlns:p14="http://schemas.microsoft.com/office/powerpoint/2010/main" val="3559310209"/>
      </p:ext>
    </p:extLst>
  </p:cSld>
  <p:clrMapOvr>
    <a:masterClrMapping/>
  </p:clrMapOvr>
  <p:transition>
    <p:wipe dir="d"/>
  </p:transition>
</p:sld>
</file>

<file path=ppt/theme/theme1.xml><?xml version="1.0" encoding="utf-8"?>
<a:theme xmlns:a="http://schemas.openxmlformats.org/drawingml/2006/main" name="1_Blank">
  <a:themeElements>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322</Words>
  <Application>Microsoft Macintosh PowerPoint</Application>
  <PresentationFormat>Widescreen</PresentationFormat>
  <Paragraphs>12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vt:lpstr>
      <vt:lpstr>Wingdings</vt:lpstr>
      <vt:lpstr>1_Blank</vt:lpstr>
      <vt:lpstr>Unexpected Long-Term Variability in Jupiter’s Tropospheric Temperatures Glenn Orton</vt:lpstr>
    </vt:vector>
  </TitlesOfParts>
  <Company>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title name of person submitting highlight</dc:title>
  <dc:creator>Buratti, Bonnie J (3220)</dc:creator>
  <cp:lastModifiedBy>Microsoft Office User</cp:lastModifiedBy>
  <cp:revision>14</cp:revision>
  <dcterms:created xsi:type="dcterms:W3CDTF">2019-05-13T04:20:12Z</dcterms:created>
  <dcterms:modified xsi:type="dcterms:W3CDTF">2023-01-18T23:09:31Z</dcterms:modified>
</cp:coreProperties>
</file>