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63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FE037-C929-41BA-BF3C-F0C042751747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D8FB9-68D0-4DE0-B147-C73955B16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5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01207D-5BDA-4BED-8240-D3FC29C8C6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EE1A8-34CE-4F32-BF25-9D4E96A7F8D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" pitchFamily="-106" charset="0"/>
                <a:ea typeface="ＭＳ Ｐゴシック" pitchFamily="-106" charset="-128"/>
              </a:rPr>
              <a:t>You may add comments here to clarify </a:t>
            </a:r>
            <a:r>
              <a:rPr lang="en-US" altLang="en-US">
                <a:latin typeface="Times" pitchFamily="-106" charset="0"/>
                <a:ea typeface="ＭＳ Ｐゴシック" pitchFamily="-106" charset="-128"/>
              </a:rPr>
              <a:t>the work</a:t>
            </a:r>
            <a:r>
              <a:rPr lang="en-US" altLang="en-US" baseline="0">
                <a:latin typeface="Times" pitchFamily="-106" charset="0"/>
                <a:ea typeface="ＭＳ Ｐゴシック" pitchFamily="-106" charset="-128"/>
              </a:rPr>
              <a:t> or the results.</a:t>
            </a:r>
            <a:endParaRPr lang="en-US" altLang="en-US">
              <a:latin typeface="Times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279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08820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16867" y="3176"/>
            <a:ext cx="818726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4818" y="1290639"/>
            <a:ext cx="10460567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1030" name="Rectangle 6">
            <a:hlinkClick r:id="" action="ppaction://hlinkshowjump?jump=lastslide"/>
          </p:cNvPr>
          <p:cNvSpPr>
            <a:spLocks noChangeArrowheads="1"/>
          </p:cNvSpPr>
          <p:nvPr userDrawn="1"/>
        </p:nvSpPr>
        <p:spPr bwMode="auto">
          <a:xfrm>
            <a:off x="11910485" y="0"/>
            <a:ext cx="281516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-836083" y="6259513"/>
            <a:ext cx="2540001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/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42457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wipe dir="d"/>
  </p:transition>
  <p:txStyles>
    <p:titleStyle>
      <a:lvl1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</a:defRPr>
      </a:lvl6pPr>
      <a:lvl7pPr marL="9144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</a:defRPr>
      </a:lvl7pPr>
      <a:lvl8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</a:defRPr>
      </a:lvl8pPr>
      <a:lvl9pPr marL="18288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</a:defRPr>
      </a:lvl9pPr>
    </p:titleStyle>
    <p:bodyStyle>
      <a:lvl1pPr marL="282575" indent="-2825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-106" charset="2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6588" indent="-23971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Font typeface="Times" pitchFamily="-106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917575" indent="-1666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255713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593850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0510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5082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29654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4226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114799" y="211975"/>
            <a:ext cx="7099069" cy="606425"/>
          </a:xfrm>
        </p:spPr>
        <p:txBody>
          <a:bodyPr/>
          <a:lstStyle/>
          <a:p>
            <a:pPr algn="ctr" eaLnBrk="1" hangingPunct="1"/>
            <a:r>
              <a:rPr lang="en-US" altLang="en-US" sz="2400" dirty="0">
                <a:ea typeface="ＭＳ Ｐゴシック" pitchFamily="-106" charset="-128"/>
              </a:rPr>
              <a:t>Penitente Erosion on Ocean Worlds</a:t>
            </a:r>
            <a:br>
              <a:rPr lang="en-US" altLang="en-US" sz="2400" dirty="0">
                <a:ea typeface="ＭＳ Ｐゴシック" pitchFamily="-106" charset="-128"/>
              </a:rPr>
            </a:br>
            <a:r>
              <a:rPr lang="en-US" altLang="en-US" sz="1800" dirty="0">
                <a:ea typeface="ＭＳ Ｐゴシック" pitchFamily="-106" charset="-128"/>
              </a:rPr>
              <a:t>Jeffrey T Foster</a:t>
            </a: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6607588" y="957000"/>
            <a:ext cx="5090742" cy="5386090"/>
          </a:xfrm>
          <a:prstGeom prst="rect">
            <a:avLst/>
          </a:prstGeom>
          <a:solidFill>
            <a:schemeClr val="bg2">
              <a:lumMod val="60000"/>
              <a:lumOff val="40000"/>
              <a:alpha val="8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The submeter-scale surface morphology of ice-covered worlds is poorly constrained by observations, but is important for understanding their physics and chemistry.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  <a:p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Data &amp; Results: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2-D sinusoidal </a:t>
            </a:r>
            <a:r>
              <a:rPr lang="en-US" sz="1600" dirty="0" err="1">
                <a:solidFill>
                  <a:schemeClr val="bg1"/>
                </a:solidFill>
              </a:rPr>
              <a:t>penitente</a:t>
            </a:r>
            <a:r>
              <a:rPr lang="en-US" sz="1600" dirty="0">
                <a:solidFill>
                  <a:schemeClr val="bg1"/>
                </a:solidFill>
              </a:rPr>
              <a:t>-like ridges, 2.5 cm tall with 1.25 cm spacing. Over 1 month at 165–175 K, and 10−4 Pa, the ridges decreased in height by 20% and became more triangular and less sinusoidal, evolving toward a more flat surface.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  <a:p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Significance: </a:t>
            </a:r>
            <a:r>
              <a:rPr lang="en-US" sz="1600" dirty="0">
                <a:solidFill>
                  <a:schemeClr val="bg1"/>
                </a:solidFill>
              </a:rPr>
              <a:t>These experiments suggest that </a:t>
            </a:r>
            <a:r>
              <a:rPr lang="en-US" sz="1600" dirty="0" err="1">
                <a:solidFill>
                  <a:schemeClr val="bg1"/>
                </a:solidFill>
              </a:rPr>
              <a:t>penitentes</a:t>
            </a:r>
            <a:r>
              <a:rPr lang="en-US" sz="1600" dirty="0">
                <a:solidFill>
                  <a:schemeClr val="bg1"/>
                </a:solidFill>
              </a:rPr>
              <a:t> are unlikely to be stable on airless worlds with free-molecular flow conditions, which is significant for understanding the spectral and thermal properties of these worlds, and for understanding risks for future landed spacecraft. 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 </a:t>
            </a: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1360558" y="5520063"/>
            <a:ext cx="4223856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US" sz="900" dirty="0" err="1">
                <a:solidFill>
                  <a:schemeClr val="bg1"/>
                </a:solidFill>
              </a:rPr>
              <a:t>Berisford</a:t>
            </a:r>
            <a:r>
              <a:rPr lang="en-US" sz="900" dirty="0">
                <a:solidFill>
                  <a:schemeClr val="bg1"/>
                </a:solidFill>
              </a:rPr>
              <a:t>, D. F., Foster, J. T., </a:t>
            </a:r>
            <a:r>
              <a:rPr lang="en-US" sz="900" dirty="0" err="1">
                <a:solidFill>
                  <a:schemeClr val="bg1"/>
                </a:solidFill>
              </a:rPr>
              <a:t>Kosberg</a:t>
            </a:r>
            <a:r>
              <a:rPr lang="en-US" sz="900" dirty="0">
                <a:solidFill>
                  <a:schemeClr val="bg1"/>
                </a:solidFill>
              </a:rPr>
              <a:t>, J. A., </a:t>
            </a:r>
            <a:r>
              <a:rPr lang="en-US" sz="900" dirty="0" err="1">
                <a:solidFill>
                  <a:schemeClr val="bg1"/>
                </a:solidFill>
              </a:rPr>
              <a:t>Furst</a:t>
            </a:r>
            <a:r>
              <a:rPr lang="en-US" sz="900" dirty="0">
                <a:solidFill>
                  <a:schemeClr val="bg1"/>
                </a:solidFill>
              </a:rPr>
              <a:t>, B. I., Poston, M. J., Daimaru, T., et al. (2021). Erosion of </a:t>
            </a:r>
            <a:r>
              <a:rPr lang="en-US" sz="900" dirty="0" err="1">
                <a:solidFill>
                  <a:schemeClr val="bg1"/>
                </a:solidFill>
              </a:rPr>
              <a:t>penitentes</a:t>
            </a:r>
            <a:r>
              <a:rPr lang="en-US" sz="900" dirty="0">
                <a:solidFill>
                  <a:schemeClr val="bg1"/>
                </a:solidFill>
              </a:rPr>
              <a:t> under experimental conditions relevant to ice-covered airless worlds. </a:t>
            </a:r>
            <a:r>
              <a:rPr lang="en-US" sz="900" i="1" dirty="0">
                <a:solidFill>
                  <a:schemeClr val="bg1"/>
                </a:solidFill>
              </a:rPr>
              <a:t>Journal </a:t>
            </a:r>
            <a:endParaRPr lang="en-US" sz="900" dirty="0">
              <a:solidFill>
                <a:schemeClr val="bg1"/>
              </a:solidFill>
            </a:endParaRPr>
          </a:p>
          <a:p>
            <a:r>
              <a:rPr lang="en-US" sz="900" i="1" dirty="0">
                <a:solidFill>
                  <a:schemeClr val="bg1"/>
                </a:solidFill>
              </a:rPr>
              <a:t>of Geophysical Research: Planets</a:t>
            </a:r>
            <a:r>
              <a:rPr lang="en-US" sz="900" dirty="0">
                <a:solidFill>
                  <a:schemeClr val="bg1"/>
                </a:solidFill>
              </a:rPr>
              <a:t>, </a:t>
            </a:r>
            <a:r>
              <a:rPr lang="en-US" sz="900" i="1" dirty="0">
                <a:solidFill>
                  <a:schemeClr val="bg1"/>
                </a:solidFill>
              </a:rPr>
              <a:t>126</a:t>
            </a:r>
            <a:r>
              <a:rPr lang="en-US" sz="900" dirty="0">
                <a:solidFill>
                  <a:schemeClr val="bg1"/>
                </a:solidFill>
              </a:rPr>
              <a:t>, e2021JE006955. https://</a:t>
            </a:r>
            <a:r>
              <a:rPr lang="en-US" sz="900" dirty="0" err="1">
                <a:solidFill>
                  <a:schemeClr val="bg1"/>
                </a:solidFill>
              </a:rPr>
              <a:t>doi</a:t>
            </a:r>
            <a:r>
              <a:rPr lang="en-US" sz="900" dirty="0">
                <a:solidFill>
                  <a:schemeClr val="bg1"/>
                </a:solidFill>
              </a:rPr>
              <a:t>. org/10.1029/2021JE006955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  <a:p>
            <a:r>
              <a:rPr lang="en-US" sz="900" dirty="0">
                <a:solidFill>
                  <a:schemeClr val="bg1"/>
                </a:solidFill>
              </a:rPr>
              <a:t>This research was carried out at the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Jet Propulsion Laboratory, California Institute of Technology, under a contract with the National Aeronautics and Space Administration (80NM0018D0004).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01089" y="4350512"/>
            <a:ext cx="3429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Laboratory produced H2O snow molded into an artificial </a:t>
            </a:r>
            <a:r>
              <a:rPr kumimoji="0" lang="en-US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penitente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 field inside “Ark” environmental chamber under ocean world surface conditions.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67000" y="6565611"/>
            <a:ext cx="3429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30DF00-8003-A642-B7A6-42066A27A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389" y="73222"/>
            <a:ext cx="3695700" cy="698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36654C-FAB5-C345-B038-07FB572BE751}"/>
              </a:ext>
            </a:extLst>
          </p:cNvPr>
          <p:cNvSpPr/>
          <p:nvPr/>
        </p:nvSpPr>
        <p:spPr>
          <a:xfrm>
            <a:off x="6685281" y="6481690"/>
            <a:ext cx="54417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 2021 California Institute of Technology. Government sponsorship acknowledged.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C9DC36-EC13-7844-8522-6C1D015418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99" y="1245628"/>
            <a:ext cx="3676179" cy="29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92521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1_Blank">
  <a:themeElements>
    <a:clrScheme name="1_Blank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333399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11635</TotalTime>
  <Words>277</Words>
  <Application>Microsoft Macintosh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</vt:lpstr>
      <vt:lpstr>Wingdings</vt:lpstr>
      <vt:lpstr>1_Blank</vt:lpstr>
      <vt:lpstr>Penitente Erosion on Ocean Worlds Jeffrey T Foster</vt:lpstr>
    </vt:vector>
  </TitlesOfParts>
  <Company>JPL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title name of person submitting highlight</dc:title>
  <dc:creator>Buratti, Bonnie J (3220)</dc:creator>
  <cp:lastModifiedBy>Microsoft Office User</cp:lastModifiedBy>
  <cp:revision>15</cp:revision>
  <dcterms:created xsi:type="dcterms:W3CDTF">2019-05-13T04:20:12Z</dcterms:created>
  <dcterms:modified xsi:type="dcterms:W3CDTF">2021-11-12T22:02:13Z</dcterms:modified>
</cp:coreProperties>
</file>