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38" autoAdjust="0"/>
    <p:restoredTop sz="94674"/>
  </p:normalViewPr>
  <p:slideViewPr>
    <p:cSldViewPr snapToGrid="0">
      <p:cViewPr varScale="1">
        <p:scale>
          <a:sx n="124" d="100"/>
          <a:sy n="124" d="100"/>
        </p:scale>
        <p:origin x="8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FE037-C929-41BA-BF3C-F0C042751747}" type="datetimeFigureOut">
              <a:rPr lang="en-US" smtClean="0"/>
              <a:t>3/23/20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D8FB9-68D0-4DE0-B147-C73955B16053}" type="slidenum">
              <a:rPr lang="en-US" smtClean="0"/>
              <a:t>‹#›</a:t>
            </a:fld>
            <a:endParaRPr lang="en-US"/>
          </a:p>
        </p:txBody>
      </p:sp>
    </p:spTree>
    <p:extLst>
      <p:ext uri="{BB962C8B-B14F-4D97-AF65-F5344CB8AC3E}">
        <p14:creationId xmlns:p14="http://schemas.microsoft.com/office/powerpoint/2010/main" val="261145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01207D-5BDA-4BED-8240-D3FC29C8C655}"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0EE1A8-34CE-4F32-BF25-9D4E96A7F8DF}"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pitchFamily="-106" charset="0"/>
                <a:ea typeface="ＭＳ Ｐゴシック" pitchFamily="-106" charset="-128"/>
              </a:rPr>
              <a:t>You may add comments here to clarify the work</a:t>
            </a:r>
            <a:r>
              <a:rPr lang="en-US" altLang="en-US" baseline="0" dirty="0">
                <a:latin typeface="Times" pitchFamily="-106" charset="0"/>
                <a:ea typeface="ＭＳ Ｐゴシック" pitchFamily="-106" charset="-128"/>
              </a:rPr>
              <a:t> or the results.</a:t>
            </a:r>
            <a:endParaRPr lang="en-US" altLang="en-US" dirty="0">
              <a:latin typeface="Times" pitchFamily="-106" charset="0"/>
              <a:ea typeface="ＭＳ Ｐゴシック" pitchFamily="-106" charset="-128"/>
            </a:endParaRPr>
          </a:p>
        </p:txBody>
      </p:sp>
    </p:spTree>
    <p:extLst>
      <p:ext uri="{BB962C8B-B14F-4D97-AF65-F5344CB8AC3E}">
        <p14:creationId xmlns:p14="http://schemas.microsoft.com/office/powerpoint/2010/main" val="165826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08820"/>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716867" y="3176"/>
            <a:ext cx="8187267"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284818" y="1290639"/>
            <a:ext cx="10460567" cy="497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ChangeArrowheads="1"/>
          </p:cNvSpPr>
          <p:nvPr userDrawn="1"/>
        </p:nvSpPr>
        <p:spPr bwMode="auto">
          <a:xfrm>
            <a:off x="0" y="0"/>
            <a:ext cx="12192000" cy="6858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0" name="Rectangle 6">
            <a:hlinkClick r:id="" action="ppaction://hlinkshowjump?jump=lastslide"/>
          </p:cNvPr>
          <p:cNvSpPr>
            <a:spLocks noChangeArrowheads="1"/>
          </p:cNvSpPr>
          <p:nvPr userDrawn="1"/>
        </p:nvSpPr>
        <p:spPr bwMode="auto">
          <a:xfrm>
            <a:off x="11910485" y="0"/>
            <a:ext cx="281516" cy="254000"/>
          </a:xfrm>
          <a:prstGeom prst="rect">
            <a:avLst/>
          </a:prstGeom>
          <a:solidFill>
            <a:schemeClr val="accent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1" name="Rectangle 7"/>
          <p:cNvSpPr>
            <a:spLocks noChangeArrowheads="1"/>
          </p:cNvSpPr>
          <p:nvPr/>
        </p:nvSpPr>
        <p:spPr bwMode="auto">
          <a:xfrm>
            <a:off x="-836083" y="6259513"/>
            <a:ext cx="2540001"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a:endParaRPr lang="en-US" altLang="en-US" sz="1400"/>
          </a:p>
        </p:txBody>
      </p:sp>
    </p:spTree>
    <p:extLst>
      <p:ext uri="{BB962C8B-B14F-4D97-AF65-F5344CB8AC3E}">
        <p14:creationId xmlns:p14="http://schemas.microsoft.com/office/powerpoint/2010/main" val="2424574465"/>
      </p:ext>
    </p:extLst>
  </p:cSld>
  <p:clrMap bg1="lt1" tx1="dk1" bg2="lt2" tx2="dk2" accent1="accent1" accent2="accent2" accent3="accent3" accent4="accent4" accent5="accent5" accent6="accent6" hlink="hlink" folHlink="folHlink"/>
  <p:sldLayoutIdLst>
    <p:sldLayoutId id="2147483661" r:id="rId1"/>
  </p:sldLayoutIdLst>
  <p:transition>
    <p:wipe dir="d"/>
  </p:transition>
  <p:txStyles>
    <p:title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106" charset="2"/>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itchFamily="-106" charset="0"/>
        <a:buChar char="•"/>
        <a:defRPr sz="2000">
          <a:solidFill>
            <a:schemeClr val="tx1"/>
          </a:solidFill>
          <a:latin typeface="+mn-lt"/>
          <a:ea typeface="ＭＳ Ｐゴシック" pitchFamily="-65"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1.wdp"/><Relationship Id="rId3" Type="http://schemas.openxmlformats.org/officeDocument/2006/relationships/image" Target="../media/image1.jp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8.jpg"/><Relationship Id="rId4" Type="http://schemas.openxmlformats.org/officeDocument/2006/relationships/image" Target="../media/image2.tiff"/><Relationship Id="rId9" Type="http://schemas.openxmlformats.org/officeDocument/2006/relationships/image" Target="../media/image7.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4670384" y="198317"/>
            <a:ext cx="7099069" cy="606425"/>
          </a:xfrm>
        </p:spPr>
        <p:txBody>
          <a:bodyPr/>
          <a:lstStyle/>
          <a:p>
            <a:pPr algn="ctr" eaLnBrk="1" hangingPunct="1"/>
            <a:r>
              <a:rPr lang="en-US" altLang="en-US" sz="2400" dirty="0">
                <a:ea typeface="ＭＳ Ｐゴシック" pitchFamily="-106" charset="-128"/>
              </a:rPr>
              <a:t>Ceres as an </a:t>
            </a:r>
            <a:r>
              <a:rPr lang="en-US" altLang="en-US" sz="2400" dirty="0" err="1">
                <a:ea typeface="ＭＳ Ｐゴシック" pitchFamily="-106" charset="-128"/>
              </a:rPr>
              <a:t>Astrobiological</a:t>
            </a:r>
            <a:r>
              <a:rPr lang="en-US" altLang="en-US" sz="2400" dirty="0">
                <a:ea typeface="ＭＳ Ｐゴシック" pitchFamily="-106" charset="-128"/>
              </a:rPr>
              <a:t> Target</a:t>
            </a:r>
            <a:br>
              <a:rPr lang="en-US" altLang="en-US" sz="2400" dirty="0">
                <a:ea typeface="ＭＳ Ｐゴシック" pitchFamily="-106" charset="-128"/>
              </a:rPr>
            </a:br>
            <a:r>
              <a:rPr lang="en-US" altLang="en-US" sz="1800" dirty="0">
                <a:ea typeface="ＭＳ Ｐゴシック" pitchFamily="-106" charset="-128"/>
              </a:rPr>
              <a:t>Julie Castillo-</a:t>
            </a:r>
            <a:r>
              <a:rPr lang="en-US" altLang="en-US" sz="1800" dirty="0" err="1">
                <a:ea typeface="ＭＳ Ｐゴシック" pitchFamily="-106" charset="-128"/>
              </a:rPr>
              <a:t>Rogez</a:t>
            </a:r>
            <a:endParaRPr lang="en-US" altLang="en-US" sz="1800" dirty="0">
              <a:ea typeface="ＭＳ Ｐゴシック" pitchFamily="-106" charset="-128"/>
            </a:endParaRPr>
          </a:p>
        </p:txBody>
      </p:sp>
      <p:sp>
        <p:nvSpPr>
          <p:cNvPr id="3075" name="Text Box 7"/>
          <p:cNvSpPr txBox="1">
            <a:spLocks noChangeArrowheads="1"/>
          </p:cNvSpPr>
          <p:nvPr/>
        </p:nvSpPr>
        <p:spPr bwMode="auto">
          <a:xfrm>
            <a:off x="6687418" y="1275732"/>
            <a:ext cx="4968669" cy="5101397"/>
          </a:xfrm>
          <a:prstGeom prst="rect">
            <a:avLst/>
          </a:prstGeom>
          <a:solidFill>
            <a:schemeClr val="bg2">
              <a:lumMod val="60000"/>
              <a:lumOff val="40000"/>
              <a:alpha val="8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55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Background, Science question, hypothesis and why it is important. </a:t>
            </a:r>
            <a:r>
              <a:rPr kumimoji="0" lang="en-US" altLang="en-US" sz="155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Dwarf planet Ceres is the most water rich body in the inner solar system after Earth. When the Dawn </a:t>
            </a:r>
            <a:r>
              <a:rPr lang="en-US" altLang="en-US" sz="1550" dirty="0">
                <a:solidFill>
                  <a:srgbClr val="FFFFFF"/>
                </a:solidFill>
              </a:rPr>
              <a:t>mission was selected in 2001, Ceres was believed to be a cold an unevolved relic of the early solar system. A few years </a:t>
            </a:r>
            <a:r>
              <a:rPr kumimoji="0" lang="en-US" altLang="en-US" sz="155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before Dawn’s arrival at Ceres, models showed that the dwarf planet likely followed an evolutionary path similar to large icy moons and could preserve a deep ocean until present.</a:t>
            </a:r>
            <a:endParaRPr kumimoji="0" lang="en-US" altLang="en-US" sz="155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55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Data &amp; Results:</a:t>
            </a:r>
            <a:r>
              <a:rPr kumimoji="0" lang="en-US" altLang="en-US" sz="155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This paper synthesizes the analyses of the extensive dataset </a:t>
            </a:r>
            <a:r>
              <a:rPr kumimoji="0" lang="en-US" altLang="en-US" sz="1550" i="0" u="none" strike="noStrike" kern="1200" cap="none" spc="0" normalizeH="0" baseline="0" noProof="0" dirty="0" err="1">
                <a:ln>
                  <a:noFill/>
                </a:ln>
                <a:solidFill>
                  <a:srgbClr val="FFFFFF"/>
                </a:solidFill>
                <a:effectLst/>
                <a:uLnTx/>
                <a:uFillTx/>
                <a:latin typeface="Arial" charset="0"/>
                <a:ea typeface="ＭＳ Ｐゴシック" pitchFamily="-106" charset="-128"/>
                <a:cs typeface="+mn-cs"/>
              </a:rPr>
              <a:t>returne</a:t>
            </a:r>
            <a:r>
              <a:rPr lang="en-US" altLang="en-US" sz="1550" dirty="0">
                <a:solidFill>
                  <a:srgbClr val="FFFFFF"/>
                </a:solidFill>
              </a:rPr>
              <a:t>d by the Dawn mission at Ceres to unveil an object of </a:t>
            </a:r>
            <a:r>
              <a:rPr lang="en-US" altLang="en-US" sz="1550" dirty="0" err="1">
                <a:solidFill>
                  <a:srgbClr val="FFFFFF"/>
                </a:solidFill>
              </a:rPr>
              <a:t>astrobiological</a:t>
            </a:r>
            <a:r>
              <a:rPr lang="en-US" altLang="en-US" sz="1550" dirty="0">
                <a:solidFill>
                  <a:srgbClr val="FFFFFF"/>
                </a:solidFill>
              </a:rPr>
              <a:t> significance and a potential ocean world that could host conditions favorable to prebiotic chemistry.</a:t>
            </a:r>
            <a:endParaRPr kumimoji="0" lang="en-US" altLang="en-US" sz="155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55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Significance: </a:t>
            </a:r>
            <a:r>
              <a:rPr lang="en-US" altLang="en-US" sz="1550" dirty="0">
                <a:solidFill>
                  <a:srgbClr val="FFFFFF"/>
                </a:solidFill>
              </a:rPr>
              <a:t>These results expand the realm of candidate ocean worlds to ~1000km-sized bodies with limited heat budget, such as other dwarf planets and some icy moons. This work highlights the role of salts in preserving liquid environments in these objects, in which rich organic chemistry could develop. </a:t>
            </a:r>
          </a:p>
        </p:txBody>
      </p:sp>
      <p:sp>
        <p:nvSpPr>
          <p:cNvPr id="3076" name="Text Box 8"/>
          <p:cNvSpPr txBox="1">
            <a:spLocks noChangeArrowheads="1"/>
          </p:cNvSpPr>
          <p:nvPr/>
        </p:nvSpPr>
        <p:spPr bwMode="auto">
          <a:xfrm>
            <a:off x="314967" y="5748248"/>
            <a:ext cx="611522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lvl="0" eaLnBrk="0" fontAlgn="base" hangingPunct="0">
              <a:spcBef>
                <a:spcPct val="0"/>
              </a:spcBef>
              <a:spcAft>
                <a:spcPct val="0"/>
              </a:spcAft>
              <a:defRPr/>
            </a:pPr>
            <a:r>
              <a:rPr lang="en-US" altLang="en-US" sz="900" b="1" dirty="0">
                <a:solidFill>
                  <a:srgbClr val="FFFFFF"/>
                </a:solidFill>
              </a:rPr>
              <a:t>Castillo-</a:t>
            </a:r>
            <a:r>
              <a:rPr lang="en-US" altLang="en-US" sz="900" b="1" dirty="0" err="1">
                <a:solidFill>
                  <a:srgbClr val="FFFFFF"/>
                </a:solidFill>
              </a:rPr>
              <a:t>Rogez</a:t>
            </a:r>
            <a:r>
              <a:rPr lang="en-US" altLang="en-US" sz="900" b="1" dirty="0">
                <a:solidFill>
                  <a:srgbClr val="FFFFFF"/>
                </a:solidFill>
              </a:rPr>
              <a:t>, J. C., </a:t>
            </a:r>
            <a:r>
              <a:rPr lang="en-US" altLang="en-US" sz="900" b="1" dirty="0" err="1">
                <a:solidFill>
                  <a:srgbClr val="FFFFFF"/>
                </a:solidFill>
              </a:rPr>
              <a:t>Neveu</a:t>
            </a:r>
            <a:r>
              <a:rPr lang="en-US" altLang="en-US" sz="900" b="1" dirty="0">
                <a:solidFill>
                  <a:srgbClr val="FFFFFF"/>
                </a:solidFill>
              </a:rPr>
              <a:t>, M., Scully, J. E.C., House, C. H., Quick, L. C., Bouquet, A., Miller, K., Bland, M., De </a:t>
            </a:r>
            <a:r>
              <a:rPr lang="en-US" altLang="en-US" sz="900" b="1" dirty="0" err="1">
                <a:solidFill>
                  <a:srgbClr val="FFFFFF"/>
                </a:solidFill>
              </a:rPr>
              <a:t>Sanctis</a:t>
            </a:r>
            <a:r>
              <a:rPr lang="en-US" altLang="en-US" sz="900" b="1" dirty="0">
                <a:solidFill>
                  <a:srgbClr val="FFFFFF"/>
                </a:solidFill>
              </a:rPr>
              <a:t>, M. C., </a:t>
            </a:r>
            <a:r>
              <a:rPr lang="en-US" altLang="en-US" sz="900" b="1" dirty="0" err="1">
                <a:solidFill>
                  <a:srgbClr val="FFFFFF"/>
                </a:solidFill>
              </a:rPr>
              <a:t>Ermakov</a:t>
            </a:r>
            <a:r>
              <a:rPr lang="en-US" altLang="en-US" sz="900" b="1" dirty="0">
                <a:solidFill>
                  <a:srgbClr val="FFFFFF"/>
                </a:solidFill>
              </a:rPr>
              <a:t>, A., Hendrix, A. R., Prettyman, T. H., Raymond, C. A., Russell, C. T., Sherwood, B. E., Young, E., Ceres: </a:t>
            </a:r>
            <a:r>
              <a:rPr lang="en-US" altLang="en-US" sz="900" b="1" dirty="0" err="1">
                <a:solidFill>
                  <a:srgbClr val="FFFFFF"/>
                </a:solidFill>
              </a:rPr>
              <a:t>Astrobiological</a:t>
            </a:r>
            <a:r>
              <a:rPr lang="en-US" altLang="en-US" sz="900" b="1" dirty="0">
                <a:solidFill>
                  <a:srgbClr val="FFFFFF"/>
                </a:solidFill>
              </a:rPr>
              <a:t> Target and Possible Ocean World, Astrobiology. Feb 2020. 269-291. http://</a:t>
            </a:r>
            <a:r>
              <a:rPr lang="en-US" altLang="en-US" sz="900" b="1" dirty="0" err="1">
                <a:solidFill>
                  <a:srgbClr val="FFFFFF"/>
                </a:solidFill>
              </a:rPr>
              <a:t>doi.org</a:t>
            </a:r>
            <a:r>
              <a:rPr lang="en-US" altLang="en-US" sz="900" b="1" dirty="0">
                <a:solidFill>
                  <a:srgbClr val="FFFFFF"/>
                </a:solidFill>
              </a:rPr>
              <a:t>/10.1089/ast.2018.1999</a:t>
            </a:r>
          </a:p>
          <a:p>
            <a:pPr lvl="0" eaLnBrk="0" fontAlgn="base" hangingPunct="0">
              <a:spcBef>
                <a:spcPct val="0"/>
              </a:spcBef>
              <a:spcAft>
                <a:spcPct val="0"/>
              </a:spcAft>
              <a:defRPr/>
            </a:pPr>
            <a:endParaRPr lang="en-US" altLang="en-US" sz="900" b="1" dirty="0">
              <a:solidFill>
                <a:srgbClr val="FFFFFF"/>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This work was supported by </a:t>
            </a:r>
            <a:r>
              <a:rPr lang="en-US" altLang="en-US" sz="900" b="1" dirty="0">
                <a:solidFill>
                  <a:srgbClr val="FFFFFF"/>
                </a:solidFill>
              </a:rPr>
              <a:t>the Dawn Project </a:t>
            </a:r>
            <a:r>
              <a:rPr kumimoji="0" lang="en-US" altLang="en-US" sz="1000" b="1" i="1"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(HQ manage</a:t>
            </a: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r: </a:t>
            </a:r>
            <a:r>
              <a:rPr lang="en-US" altLang="en-US" sz="900" b="1" dirty="0">
                <a:solidFill>
                  <a:srgbClr val="FFFFFF"/>
                </a:solidFill>
              </a:rPr>
              <a:t>Anthony</a:t>
            </a: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a:t>
            </a:r>
            <a:r>
              <a:rPr kumimoji="0" lang="en-US" altLang="en-US" sz="900" b="1" i="0" u="none" strike="noStrike" kern="1200" cap="none" spc="0" normalizeH="0" baseline="0" noProof="0" dirty="0" err="1">
                <a:ln>
                  <a:noFill/>
                </a:ln>
                <a:solidFill>
                  <a:srgbClr val="FFFFFF"/>
                </a:solidFill>
                <a:effectLst/>
                <a:uLnTx/>
                <a:uFillTx/>
                <a:latin typeface="Arial" charset="0"/>
                <a:ea typeface="ＭＳ Ｐゴシック" pitchFamily="-106" charset="-128"/>
                <a:cs typeface="+mn-cs"/>
              </a:rPr>
              <a:t>Carro</a:t>
            </a: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a:t>
            </a:r>
          </a:p>
        </p:txBody>
      </p:sp>
      <p:sp>
        <p:nvSpPr>
          <p:cNvPr id="2" name="TextBox 1"/>
          <p:cNvSpPr txBox="1"/>
          <p:nvPr/>
        </p:nvSpPr>
        <p:spPr>
          <a:xfrm>
            <a:off x="403778" y="1303932"/>
            <a:ext cx="6027748" cy="3291840"/>
          </a:xfrm>
          <a:prstGeom prst="rect">
            <a:avLst/>
          </a:prstGeom>
          <a:solidFill>
            <a:schemeClr val="tx1"/>
          </a:solidFill>
          <a:ln>
            <a:solidFill>
              <a:schemeClr val="bg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10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10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pitchFamily="-106" charset="-128"/>
                <a:cs typeface="+mn-cs"/>
              </a:rPr>
              <a:t>One Graphic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pitchFamily="-106" charset="-128"/>
                <a:cs typeface="+mn-cs"/>
              </a:rPr>
              <a:t>explaining finding, two if absolutely necessary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10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10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106" charset="-128"/>
              <a:cs typeface="+mn-cs"/>
            </a:endParaRPr>
          </a:p>
        </p:txBody>
      </p:sp>
      <p:sp>
        <p:nvSpPr>
          <p:cNvPr id="7" name="Text Box 8"/>
          <p:cNvSpPr txBox="1">
            <a:spLocks noChangeArrowheads="1"/>
          </p:cNvSpPr>
          <p:nvPr/>
        </p:nvSpPr>
        <p:spPr bwMode="auto">
          <a:xfrm>
            <a:off x="190022" y="4586082"/>
            <a:ext cx="598293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r>
              <a:rPr lang="en-US" sz="1400" b="1" dirty="0">
                <a:solidFill>
                  <a:schemeClr val="bg1"/>
                </a:solidFill>
              </a:rPr>
              <a:t>Observations returned by NASA’s Dawn mission confirm that dwarf planet Ceres presents all of the features found at </a:t>
            </a:r>
            <a:r>
              <a:rPr lang="en-US" sz="1400" b="1" dirty="0" err="1">
                <a:solidFill>
                  <a:schemeClr val="bg1"/>
                </a:solidFill>
              </a:rPr>
              <a:t>astrobiological</a:t>
            </a:r>
            <a:r>
              <a:rPr lang="en-US" sz="1400" b="1" dirty="0">
                <a:solidFill>
                  <a:schemeClr val="bg1"/>
                </a:solidFill>
              </a:rPr>
              <a:t> targets: differentiated interior, abundant salts ice, and organic matter, and recent volcanic activity.</a:t>
            </a:r>
          </a:p>
        </p:txBody>
      </p:sp>
      <p:sp>
        <p:nvSpPr>
          <p:cNvPr id="8" name="Text Box 8"/>
          <p:cNvSpPr txBox="1">
            <a:spLocks noChangeArrowheads="1"/>
          </p:cNvSpPr>
          <p:nvPr/>
        </p:nvSpPr>
        <p:spPr bwMode="auto">
          <a:xfrm>
            <a:off x="2667000" y="6477001"/>
            <a:ext cx="3429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003399"/>
              </a:solidFill>
              <a:effectLst/>
              <a:uLnTx/>
              <a:uFillTx/>
              <a:latin typeface="Arial" charset="0"/>
              <a:ea typeface="ＭＳ Ｐゴシック" pitchFamily="-106" charset="-128"/>
              <a:cs typeface="+mn-cs"/>
            </a:endParaRPr>
          </a:p>
        </p:txBody>
      </p:sp>
      <p:pic>
        <p:nvPicPr>
          <p:cNvPr id="11" name="Picture 10">
            <a:extLst>
              <a:ext uri="{FF2B5EF4-FFF2-40B4-BE49-F238E27FC236}">
                <a16:creationId xmlns:a16="http://schemas.microsoft.com/office/drawing/2014/main" id="{3F30DF00-8003-A642-B7A6-42066A27A486}"/>
              </a:ext>
            </a:extLst>
          </p:cNvPr>
          <p:cNvPicPr>
            <a:picLocks noChangeAspect="1"/>
          </p:cNvPicPr>
          <p:nvPr/>
        </p:nvPicPr>
        <p:blipFill>
          <a:blip r:embed="rId4"/>
          <a:stretch>
            <a:fillRect/>
          </a:stretch>
        </p:blipFill>
        <p:spPr>
          <a:xfrm>
            <a:off x="1134389" y="73222"/>
            <a:ext cx="3695700" cy="698500"/>
          </a:xfrm>
          <a:prstGeom prst="rect">
            <a:avLst/>
          </a:prstGeom>
        </p:spPr>
      </p:pic>
      <p:sp>
        <p:nvSpPr>
          <p:cNvPr id="9" name="Rectangle 8">
            <a:extLst>
              <a:ext uri="{FF2B5EF4-FFF2-40B4-BE49-F238E27FC236}">
                <a16:creationId xmlns:a16="http://schemas.microsoft.com/office/drawing/2014/main" id="{6936654C-FAB5-C345-B038-07FB572BE751}"/>
              </a:ext>
            </a:extLst>
          </p:cNvPr>
          <p:cNvSpPr/>
          <p:nvPr/>
        </p:nvSpPr>
        <p:spPr>
          <a:xfrm>
            <a:off x="6588463" y="6477001"/>
            <a:ext cx="5441704" cy="261610"/>
          </a:xfrm>
          <a:prstGeom prst="rect">
            <a:avLst/>
          </a:prstGeom>
        </p:spPr>
        <p:txBody>
          <a:bodyPr wrap="square">
            <a:spAutoFit/>
          </a:bodyPr>
          <a:lstStyle/>
          <a:p>
            <a:r>
              <a:rPr lang="en-US" sz="1100" dirty="0">
                <a:solidFill>
                  <a:schemeClr val="bg1"/>
                </a:solidFill>
              </a:rPr>
              <a:t>© 2020 California Institute of Technology. Government sponsorship acknowledged.</a:t>
            </a:r>
          </a:p>
        </p:txBody>
      </p:sp>
      <p:grpSp>
        <p:nvGrpSpPr>
          <p:cNvPr id="30" name="Group 29">
            <a:extLst>
              <a:ext uri="{FF2B5EF4-FFF2-40B4-BE49-F238E27FC236}">
                <a16:creationId xmlns:a16="http://schemas.microsoft.com/office/drawing/2014/main" id="{7F9909A2-1235-4245-BC48-2F38A93DF361}"/>
              </a:ext>
            </a:extLst>
          </p:cNvPr>
          <p:cNvGrpSpPr/>
          <p:nvPr/>
        </p:nvGrpSpPr>
        <p:grpSpPr>
          <a:xfrm>
            <a:off x="377869" y="1262904"/>
            <a:ext cx="6052320" cy="3320772"/>
            <a:chOff x="1626584" y="1646766"/>
            <a:chExt cx="8626801" cy="4733333"/>
          </a:xfrm>
        </p:grpSpPr>
        <p:grpSp>
          <p:nvGrpSpPr>
            <p:cNvPr id="31" name="Group 30">
              <a:extLst>
                <a:ext uri="{FF2B5EF4-FFF2-40B4-BE49-F238E27FC236}">
                  <a16:creationId xmlns:a16="http://schemas.microsoft.com/office/drawing/2014/main" id="{379DD08A-659F-0648-A83E-45054BED151D}"/>
                </a:ext>
              </a:extLst>
            </p:cNvPr>
            <p:cNvGrpSpPr/>
            <p:nvPr/>
          </p:nvGrpSpPr>
          <p:grpSpPr>
            <a:xfrm>
              <a:off x="1706099" y="1646766"/>
              <a:ext cx="8547286" cy="4733333"/>
              <a:chOff x="1619257" y="1005258"/>
              <a:chExt cx="8953486" cy="4958278"/>
            </a:xfrm>
          </p:grpSpPr>
          <p:grpSp>
            <p:nvGrpSpPr>
              <p:cNvPr id="47" name="Group 46">
                <a:extLst>
                  <a:ext uri="{FF2B5EF4-FFF2-40B4-BE49-F238E27FC236}">
                    <a16:creationId xmlns:a16="http://schemas.microsoft.com/office/drawing/2014/main" id="{EEF011C8-C92E-AB4F-8E2A-7E9308C9F790}"/>
                  </a:ext>
                </a:extLst>
              </p:cNvPr>
              <p:cNvGrpSpPr/>
              <p:nvPr/>
            </p:nvGrpSpPr>
            <p:grpSpPr>
              <a:xfrm>
                <a:off x="1619257" y="1005258"/>
                <a:ext cx="8953486" cy="4958278"/>
                <a:chOff x="190514" y="78898"/>
                <a:chExt cx="8953486" cy="4958278"/>
              </a:xfrm>
            </p:grpSpPr>
            <p:sp>
              <p:nvSpPr>
                <p:cNvPr id="51" name="Oval 50">
                  <a:extLst>
                    <a:ext uri="{FF2B5EF4-FFF2-40B4-BE49-F238E27FC236}">
                      <a16:creationId xmlns:a16="http://schemas.microsoft.com/office/drawing/2014/main" id="{980C7FEA-7E03-E348-9014-6F42E52C3CB7}"/>
                    </a:ext>
                  </a:extLst>
                </p:cNvPr>
                <p:cNvSpPr/>
                <p:nvPr/>
              </p:nvSpPr>
              <p:spPr>
                <a:xfrm>
                  <a:off x="4043761" y="2766808"/>
                  <a:ext cx="1533715" cy="14663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grpSp>
              <p:nvGrpSpPr>
                <p:cNvPr id="52" name="Group 51">
                  <a:extLst>
                    <a:ext uri="{FF2B5EF4-FFF2-40B4-BE49-F238E27FC236}">
                      <a16:creationId xmlns:a16="http://schemas.microsoft.com/office/drawing/2014/main" id="{6A2BE8EE-DC5A-8F43-9AF4-B00BF22D536F}"/>
                    </a:ext>
                  </a:extLst>
                </p:cNvPr>
                <p:cNvGrpSpPr/>
                <p:nvPr/>
              </p:nvGrpSpPr>
              <p:grpSpPr>
                <a:xfrm>
                  <a:off x="190514" y="78898"/>
                  <a:ext cx="8953486" cy="4958278"/>
                  <a:chOff x="-592303" y="151757"/>
                  <a:chExt cx="9632875" cy="5334511"/>
                </a:xfrm>
              </p:grpSpPr>
              <p:pic>
                <p:nvPicPr>
                  <p:cNvPr id="53" name="Picture 4" descr="Image result for Occator Crater">
                    <a:extLst>
                      <a:ext uri="{FF2B5EF4-FFF2-40B4-BE49-F238E27FC236}">
                        <a16:creationId xmlns:a16="http://schemas.microsoft.com/office/drawing/2014/main" id="{13E7D315-313B-C84D-931E-21F9213333F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309169" y="3452893"/>
                    <a:ext cx="1731403" cy="2007561"/>
                  </a:xfrm>
                  <a:prstGeom prst="rect">
                    <a:avLst/>
                  </a:prstGeom>
                  <a:solidFill>
                    <a:srgbClr val="FF0000"/>
                  </a:solidFill>
                  <a:ln w="25400">
                    <a:solidFill>
                      <a:schemeClr val="accent5">
                        <a:lumMod val="75000"/>
                      </a:schemeClr>
                    </a:solidFill>
                  </a:ln>
                </p:spPr>
              </p:pic>
              <p:pic>
                <p:nvPicPr>
                  <p:cNvPr id="54" name="Picture 2" descr="https://www.jpl.nasa.gov/spaceimages/images/largesize/PIA22471_hires.jpg">
                    <a:extLst>
                      <a:ext uri="{FF2B5EF4-FFF2-40B4-BE49-F238E27FC236}">
                        <a16:creationId xmlns:a16="http://schemas.microsoft.com/office/drawing/2014/main" id="{F8D903A4-61DF-9A47-9904-E636BA67EB5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90601" y="2115350"/>
                    <a:ext cx="2061616" cy="1672477"/>
                  </a:xfrm>
                  <a:prstGeom prst="rect">
                    <a:avLst/>
                  </a:prstGeom>
                  <a:solidFill>
                    <a:srgbClr val="FF0000"/>
                  </a:solidFill>
                  <a:ln w="25400">
                    <a:solidFill>
                      <a:schemeClr val="accent5">
                        <a:lumMod val="75000"/>
                      </a:schemeClr>
                    </a:solidFill>
                  </a:ln>
                </p:spPr>
              </p:pic>
              <p:pic>
                <p:nvPicPr>
                  <p:cNvPr id="55" name="Picture 54" descr="PIA20915-Ceres-DwarfPlanet-AhunaMons-2xHighSimulation.jpg">
                    <a:extLst>
                      <a:ext uri="{FF2B5EF4-FFF2-40B4-BE49-F238E27FC236}">
                        <a16:creationId xmlns:a16="http://schemas.microsoft.com/office/drawing/2014/main" id="{7F1C2DDB-A20E-E046-AE11-A1204C8543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28958" y="1950761"/>
                    <a:ext cx="2612516" cy="1471581"/>
                  </a:xfrm>
                  <a:prstGeom prst="rect">
                    <a:avLst/>
                  </a:prstGeom>
                  <a:ln w="28575" cmpd="sng">
                    <a:solidFill>
                      <a:schemeClr val="accent5">
                        <a:lumMod val="75000"/>
                      </a:schemeClr>
                    </a:solidFill>
                  </a:ln>
                  <a:effectLst/>
                </p:spPr>
              </p:pic>
              <p:pic>
                <p:nvPicPr>
                  <p:cNvPr id="56" name="Picture 55" descr="Ernutet-Crater--e1487474250512.jpg">
                    <a:extLst>
                      <a:ext uri="{FF2B5EF4-FFF2-40B4-BE49-F238E27FC236}">
                        <a16:creationId xmlns:a16="http://schemas.microsoft.com/office/drawing/2014/main" id="{E87260E2-537F-5A4E-AEA1-36962D9DEFF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2303" y="3807130"/>
                    <a:ext cx="2079891" cy="1679138"/>
                  </a:xfrm>
                  <a:prstGeom prst="rect">
                    <a:avLst/>
                  </a:prstGeom>
                  <a:solidFill>
                    <a:srgbClr val="FF0000"/>
                  </a:solidFill>
                  <a:ln w="25400">
                    <a:solidFill>
                      <a:schemeClr val="accent5">
                        <a:lumMod val="75000"/>
                      </a:schemeClr>
                    </a:solidFill>
                  </a:ln>
                </p:spPr>
              </p:pic>
              <p:sp>
                <p:nvSpPr>
                  <p:cNvPr id="57" name="Triangle 56">
                    <a:extLst>
                      <a:ext uri="{FF2B5EF4-FFF2-40B4-BE49-F238E27FC236}">
                        <a16:creationId xmlns:a16="http://schemas.microsoft.com/office/drawing/2014/main" id="{CB82BC2F-68CE-9F47-9F5F-36CE17BDD8F0}"/>
                      </a:ext>
                    </a:extLst>
                  </p:cNvPr>
                  <p:cNvSpPr/>
                  <p:nvPr/>
                </p:nvSpPr>
                <p:spPr>
                  <a:xfrm>
                    <a:off x="4399921" y="2992639"/>
                    <a:ext cx="2869035" cy="2473306"/>
                  </a:xfrm>
                  <a:prstGeom prst="triangle">
                    <a:avLst/>
                  </a:prstGeom>
                  <a:blipFill>
                    <a:blip r:embed="rId9"/>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58" name="Triangle 57">
                    <a:extLst>
                      <a:ext uri="{FF2B5EF4-FFF2-40B4-BE49-F238E27FC236}">
                        <a16:creationId xmlns:a16="http://schemas.microsoft.com/office/drawing/2014/main" id="{34940173-90D4-BB47-A8BB-D51D76BC8E8F}"/>
                      </a:ext>
                    </a:extLst>
                  </p:cNvPr>
                  <p:cNvSpPr/>
                  <p:nvPr/>
                </p:nvSpPr>
                <p:spPr>
                  <a:xfrm>
                    <a:off x="1521409" y="3017469"/>
                    <a:ext cx="2860658" cy="2456739"/>
                  </a:xfrm>
                  <a:prstGeom prst="triangle">
                    <a:avLst/>
                  </a:prstGeom>
                  <a:blipFill>
                    <a:blip r:embed="rId10"/>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59" name="Triangle 58">
                    <a:extLst>
                      <a:ext uri="{FF2B5EF4-FFF2-40B4-BE49-F238E27FC236}">
                        <a16:creationId xmlns:a16="http://schemas.microsoft.com/office/drawing/2014/main" id="{D2155AD3-AAF1-1547-A99C-1A8677FB17BD}"/>
                      </a:ext>
                    </a:extLst>
                  </p:cNvPr>
                  <p:cNvSpPr/>
                  <p:nvPr/>
                </p:nvSpPr>
                <p:spPr>
                  <a:xfrm>
                    <a:off x="2962102" y="536448"/>
                    <a:ext cx="2877866" cy="2469296"/>
                  </a:xfrm>
                  <a:prstGeom prst="triangle">
                    <a:avLst/>
                  </a:prstGeom>
                  <a:blipFill>
                    <a:blip r:embed="rId11" cstate="screen">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grpSp>
                <p:nvGrpSpPr>
                  <p:cNvPr id="60" name="Group 59">
                    <a:extLst>
                      <a:ext uri="{FF2B5EF4-FFF2-40B4-BE49-F238E27FC236}">
                        <a16:creationId xmlns:a16="http://schemas.microsoft.com/office/drawing/2014/main" id="{187C4D8A-07B9-2E42-9CF9-661608C52697}"/>
                      </a:ext>
                    </a:extLst>
                  </p:cNvPr>
                  <p:cNvGrpSpPr/>
                  <p:nvPr/>
                </p:nvGrpSpPr>
                <p:grpSpPr>
                  <a:xfrm>
                    <a:off x="3206496" y="2614372"/>
                    <a:ext cx="2019834" cy="2070135"/>
                    <a:chOff x="389965" y="1411941"/>
                    <a:chExt cx="2524059" cy="2370699"/>
                  </a:xfrm>
                </p:grpSpPr>
                <p:pic>
                  <p:nvPicPr>
                    <p:cNvPr id="63" name="Picture 62" descr="Color_globe_rot.jpg">
                      <a:extLst>
                        <a:ext uri="{FF2B5EF4-FFF2-40B4-BE49-F238E27FC236}">
                          <a16:creationId xmlns:a16="http://schemas.microsoft.com/office/drawing/2014/main" id="{1474BF8C-604B-4A47-9B3B-FB6D78A40FDD}"/>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0" b="100000" l="2331" r="95975">
                                  <a14:foregroundMark x1="93220" y1="48444" x2="93220" y2="48444"/>
                                  <a14:foregroundMark x1="96822" y1="52444" x2="96822" y2="52444"/>
                                  <a14:foregroundMark x1="58686" y1="93778" x2="58686" y2="93778"/>
                                  <a14:foregroundMark x1="46610" y1="95778" x2="46610" y2="95778"/>
                                  <a14:foregroundMark x1="14619" y1="37556" x2="14619" y2="37556"/>
                                  <a14:foregroundMark x1="20551" y1="31333" x2="20551" y2="31333"/>
                                  <a14:foregroundMark x1="25636" y1="25111" x2="25636" y2="25111"/>
                                  <a14:foregroundMark x1="24788" y1="13778" x2="24788" y2="13778"/>
                                  <a14:foregroundMark x1="24788" y1="20889" x2="24788" y2="20889"/>
                                  <a14:foregroundMark x1="29661" y1="12222" x2="29661" y2="12222"/>
                                  <a14:foregroundMark x1="35381" y1="9333" x2="35381" y2="9333"/>
                                  <a14:foregroundMark x1="60805" y1="6444" x2="60805" y2="6444"/>
                                  <a14:foregroundMark x1="50212" y1="6889" x2="50212" y2="6889"/>
                                  <a14:foregroundMark x1="18644" y1="21778" x2="18644" y2="21778"/>
                                  <a14:foregroundMark x1="9110" y1="38444" x2="9110" y2="38444"/>
                                  <a14:foregroundMark x1="43856" y1="7556" x2="43856" y2="7556"/>
                                  <a14:foregroundMark x1="41949" y1="8222" x2="41949" y2="8222"/>
                                  <a14:foregroundMark x1="38559" y1="10000" x2="38559" y2="10000"/>
                                  <a14:foregroundMark x1="46822" y1="7111" x2="46822" y2="7111"/>
                                  <a14:foregroundMark x1="52966" y1="5778" x2="52966" y2="5778"/>
                                  <a14:foregroundMark x1="59534" y1="4444" x2="59534" y2="4444"/>
                                  <a14:foregroundMark x1="70127" y1="8444" x2="70127" y2="8444"/>
                                  <a14:foregroundMark x1="40254" y1="9556" x2="40254" y2="9556"/>
                                  <a14:foregroundMark x1="11229" y1="32444" x2="11229" y2="32444"/>
                                  <a14:foregroundMark x1="13983" y1="28222" x2="13983" y2="28222"/>
                                  <a14:foregroundMark x1="20127" y1="20889" x2="20127" y2="20889"/>
                                  <a14:backgroundMark x1="11229" y1="35111" x2="11229" y2="35111"/>
                                </a14:backgroundRemoval>
                              </a14:imgEffect>
                            </a14:imgLayer>
                          </a14:imgProps>
                        </a:ext>
                        <a:ext uri="{28A0092B-C50C-407E-A947-70E740481C1C}">
                          <a14:useLocalDpi xmlns:a14="http://schemas.microsoft.com/office/drawing/2010/main"/>
                        </a:ext>
                      </a:extLst>
                    </a:blip>
                    <a:srcRect/>
                    <a:stretch/>
                  </p:blipFill>
                  <p:spPr>
                    <a:xfrm>
                      <a:off x="750554" y="1833167"/>
                      <a:ext cx="2163470" cy="1949473"/>
                    </a:xfrm>
                    <a:prstGeom prst="rect">
                      <a:avLst/>
                    </a:prstGeom>
                  </p:spPr>
                </p:pic>
                <p:sp>
                  <p:nvSpPr>
                    <p:cNvPr id="64" name="TextBox 63">
                      <a:extLst>
                        <a:ext uri="{FF2B5EF4-FFF2-40B4-BE49-F238E27FC236}">
                          <a16:creationId xmlns:a16="http://schemas.microsoft.com/office/drawing/2014/main" id="{A3A8E467-AC95-2343-B310-C2F7B016AC5E}"/>
                        </a:ext>
                      </a:extLst>
                    </p:cNvPr>
                    <p:cNvSpPr txBox="1"/>
                    <p:nvPr/>
                  </p:nvSpPr>
                  <p:spPr>
                    <a:xfrm>
                      <a:off x="389965" y="1411941"/>
                      <a:ext cx="404155" cy="617075"/>
                    </a:xfrm>
                    <a:prstGeom prst="rect">
                      <a:avLst/>
                    </a:prstGeom>
                    <a:noFill/>
                  </p:spPr>
                  <p:txBody>
                    <a:bodyPr wrap="none" rtlCol="0">
                      <a:spAutoFit/>
                    </a:bodyPr>
                    <a:lstStyle/>
                    <a:p>
                      <a:endParaRPr lang="en-US" sz="1400" dirty="0">
                        <a:solidFill>
                          <a:schemeClr val="bg1"/>
                        </a:solidFill>
                      </a:endParaRPr>
                    </a:p>
                  </p:txBody>
                </p:sp>
              </p:grpSp>
              <p:pic>
                <p:nvPicPr>
                  <p:cNvPr id="61" name="Picture 60">
                    <a:extLst>
                      <a:ext uri="{FF2B5EF4-FFF2-40B4-BE49-F238E27FC236}">
                        <a16:creationId xmlns:a16="http://schemas.microsoft.com/office/drawing/2014/main" id="{5D0ED62F-B129-664E-92D7-49D0D412F47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255241" y="274429"/>
                    <a:ext cx="1654759" cy="1654759"/>
                  </a:xfrm>
                  <a:prstGeom prst="rect">
                    <a:avLst/>
                  </a:prstGeom>
                  <a:solidFill>
                    <a:srgbClr val="FF0000"/>
                  </a:solidFill>
                  <a:ln w="25400">
                    <a:solidFill>
                      <a:schemeClr val="accent5">
                        <a:lumMod val="75000"/>
                      </a:schemeClr>
                    </a:solidFill>
                  </a:ln>
                </p:spPr>
              </p:pic>
              <p:pic>
                <p:nvPicPr>
                  <p:cNvPr id="62" name="Picture 61">
                    <a:extLst>
                      <a:ext uri="{FF2B5EF4-FFF2-40B4-BE49-F238E27FC236}">
                        <a16:creationId xmlns:a16="http://schemas.microsoft.com/office/drawing/2014/main" id="{54BDB3B5-26B6-914D-B6F6-B71DE8754153}"/>
                      </a:ext>
                    </a:extLst>
                  </p:cNvPr>
                  <p:cNvPicPr>
                    <a:picLocks noChangeAspect="1"/>
                  </p:cNvPicPr>
                  <p:nvPr/>
                </p:nvPicPr>
                <p:blipFill>
                  <a:blip r:embed="rId15" cstate="screen">
                    <a:extLst>
                      <a:ext uri="{BEBA8EAE-BF5A-486C-A8C5-ECC9F3942E4B}">
                        <a14:imgProps xmlns:a14="http://schemas.microsoft.com/office/drawing/2010/main">
                          <a14:imgLayer r:embed="rId16">
                            <a14:imgEffect>
                              <a14:backgroundRemoval t="0" b="98600" l="2000" r="98200">
                                <a14:foregroundMark x1="31100" y1="8700" x2="31100" y2="8700"/>
                                <a14:foregroundMark x1="47100" y1="5600" x2="47100" y2="5600"/>
                                <a14:foregroundMark x1="40800" y1="5400" x2="40800" y2="5400"/>
                                <a14:foregroundMark x1="52400" y1="5100" x2="52400" y2="5100"/>
                                <a14:foregroundMark x1="41200" y1="7700" x2="41200" y2="7700"/>
                                <a14:foregroundMark x1="58000" y1="5400" x2="58000" y2="5400"/>
                                <a14:foregroundMark x1="59500" y1="6000" x2="59500" y2="6000"/>
                                <a14:foregroundMark x1="63400" y1="7300" x2="63400" y2="7300"/>
                                <a14:foregroundMark x1="67300" y1="8400" x2="67300" y2="8400"/>
                                <a14:foregroundMark x1="65300" y1="8000" x2="65300" y2="8000"/>
                                <a14:foregroundMark x1="71400" y1="10400" x2="71400" y2="10400"/>
                                <a14:foregroundMark x1="74800" y1="12500" x2="74800" y2="12500"/>
                                <a14:foregroundMark x1="73000" y1="11400" x2="73000" y2="11400"/>
                                <a14:foregroundMark x1="77200" y1="14000" x2="77200" y2="14000"/>
                                <a14:foregroundMark x1="80100" y1="16300" x2="80100" y2="16300"/>
                                <a14:foregroundMark x1="83000" y1="19000" x2="83000" y2="19000"/>
                                <a14:foregroundMark x1="81800" y1="17900" x2="81800" y2="17900"/>
                                <a14:foregroundMark x1="84000" y1="20300" x2="84000" y2="20300"/>
                                <a14:foregroundMark x1="85100" y1="21500" x2="85100" y2="21500"/>
                                <a14:foregroundMark x1="86900" y1="23800" x2="86900" y2="23800"/>
                                <a14:foregroundMark x1="86900" y1="23800" x2="86900" y2="23800"/>
                                <a14:foregroundMark x1="86000" y1="22500" x2="86000" y2="22500"/>
                                <a14:foregroundMark x1="87700" y1="24900" x2="87700" y2="24900"/>
                                <a14:foregroundMark x1="88000" y1="25300" x2="88000" y2="25300"/>
                                <a14:foregroundMark x1="88600" y1="26100" x2="88600" y2="26100"/>
                                <a14:foregroundMark x1="89000" y1="27000" x2="89000" y2="27000"/>
                                <a14:foregroundMark x1="89900" y1="29100" x2="89900" y2="29100"/>
                                <a14:foregroundMark x1="78400" y1="15200" x2="78400" y2="15200"/>
                                <a14:foregroundMark x1="90300" y1="28900" x2="90300" y2="28900"/>
                                <a14:foregroundMark x1="66600" y1="92300" x2="66600" y2="92300"/>
                                <a14:foregroundMark x1="62700" y1="93700" x2="62700" y2="93700"/>
                                <a14:foregroundMark x1="45800" y1="95400" x2="45800" y2="95400"/>
                                <a14:foregroundMark x1="30100" y1="91100" x2="30100" y2="91100"/>
                                <a14:backgroundMark x1="36600" y1="79400" x2="36600" y2="79400"/>
                                <a14:backgroundMark x1="36600" y1="79400" x2="36600" y2="79400"/>
                              </a14:backgroundRemoval>
                            </a14:imgEffect>
                          </a14:imgLayer>
                        </a14:imgProps>
                      </a:ext>
                      <a:ext uri="{28A0092B-C50C-407E-A947-70E740481C1C}">
                        <a14:useLocalDpi xmlns:a14="http://schemas.microsoft.com/office/drawing/2010/main"/>
                      </a:ext>
                    </a:extLst>
                  </a:blip>
                  <a:stretch>
                    <a:fillRect/>
                  </a:stretch>
                </p:blipFill>
                <p:spPr>
                  <a:xfrm>
                    <a:off x="1777930" y="151757"/>
                    <a:ext cx="2206787" cy="2206787"/>
                  </a:xfrm>
                  <a:prstGeom prst="rect">
                    <a:avLst/>
                  </a:prstGeom>
                </p:spPr>
              </p:pic>
            </p:grpSp>
          </p:grpSp>
          <p:sp>
            <p:nvSpPr>
              <p:cNvPr id="48" name="TextBox 47">
                <a:extLst>
                  <a:ext uri="{FF2B5EF4-FFF2-40B4-BE49-F238E27FC236}">
                    <a16:creationId xmlns:a16="http://schemas.microsoft.com/office/drawing/2014/main" id="{6B2C7C6F-BF5E-6C47-93D8-CEDF9AEE0AEB}"/>
                  </a:ext>
                </a:extLst>
              </p:cNvPr>
              <p:cNvSpPr txBox="1"/>
              <p:nvPr/>
            </p:nvSpPr>
            <p:spPr>
              <a:xfrm>
                <a:off x="5453567" y="2705023"/>
                <a:ext cx="1635198" cy="651088"/>
              </a:xfrm>
              <a:prstGeom prst="rect">
                <a:avLst/>
              </a:prstGeom>
              <a:noFill/>
            </p:spPr>
            <p:txBody>
              <a:bodyPr wrap="square" rtlCol="0">
                <a:spAutoFit/>
              </a:bodyPr>
              <a:lstStyle/>
              <a:p>
                <a:pPr algn="ctr"/>
                <a:r>
                  <a:rPr lang="en-US" sz="2000" b="1" dirty="0">
                    <a:solidFill>
                      <a:schemeClr val="bg1"/>
                    </a:solidFill>
                  </a:rPr>
                  <a:t>Water</a:t>
                </a:r>
              </a:p>
            </p:txBody>
          </p:sp>
          <p:sp>
            <p:nvSpPr>
              <p:cNvPr id="49" name="TextBox 48">
                <a:extLst>
                  <a:ext uri="{FF2B5EF4-FFF2-40B4-BE49-F238E27FC236}">
                    <a16:creationId xmlns:a16="http://schemas.microsoft.com/office/drawing/2014/main" id="{1AE4E542-F4EC-8B42-980E-51DAE76749F6}"/>
                  </a:ext>
                </a:extLst>
              </p:cNvPr>
              <p:cNvSpPr txBox="1"/>
              <p:nvPr/>
            </p:nvSpPr>
            <p:spPr>
              <a:xfrm>
                <a:off x="3734204" y="5283945"/>
                <a:ext cx="1980341" cy="601003"/>
              </a:xfrm>
              <a:prstGeom prst="rect">
                <a:avLst/>
              </a:prstGeom>
              <a:noFill/>
            </p:spPr>
            <p:txBody>
              <a:bodyPr wrap="square" rtlCol="0">
                <a:spAutoFit/>
              </a:bodyPr>
              <a:lstStyle/>
              <a:p>
                <a:pPr algn="ctr"/>
                <a:r>
                  <a:rPr lang="en-US" b="1" dirty="0">
                    <a:solidFill>
                      <a:schemeClr val="bg1"/>
                    </a:solidFill>
                  </a:rPr>
                  <a:t>CHNO</a:t>
                </a:r>
                <a:r>
                  <a:rPr lang="en-US" b="1" i="1" dirty="0">
                    <a:solidFill>
                      <a:schemeClr val="bg1"/>
                    </a:solidFill>
                  </a:rPr>
                  <a:t>PS</a:t>
                </a:r>
              </a:p>
            </p:txBody>
          </p:sp>
          <p:sp>
            <p:nvSpPr>
              <p:cNvPr id="50" name="TextBox 49">
                <a:extLst>
                  <a:ext uri="{FF2B5EF4-FFF2-40B4-BE49-F238E27FC236}">
                    <a16:creationId xmlns:a16="http://schemas.microsoft.com/office/drawing/2014/main" id="{73718556-3EA1-7E47-B9F9-9C61D7C75584}"/>
                  </a:ext>
                </a:extLst>
              </p:cNvPr>
              <p:cNvSpPr txBox="1"/>
              <p:nvPr/>
            </p:nvSpPr>
            <p:spPr>
              <a:xfrm>
                <a:off x="6628172" y="5257502"/>
                <a:ext cx="2043658" cy="651088"/>
              </a:xfrm>
              <a:prstGeom prst="rect">
                <a:avLst/>
              </a:prstGeom>
              <a:noFill/>
            </p:spPr>
            <p:txBody>
              <a:bodyPr wrap="square" rtlCol="0">
                <a:spAutoFit/>
              </a:bodyPr>
              <a:lstStyle/>
              <a:p>
                <a:pPr algn="ctr"/>
                <a:r>
                  <a:rPr lang="en-US" sz="2000" b="1" dirty="0">
                    <a:solidFill>
                      <a:schemeClr val="bg1"/>
                    </a:solidFill>
                  </a:rPr>
                  <a:t>Energy</a:t>
                </a:r>
              </a:p>
            </p:txBody>
          </p:sp>
        </p:grpSp>
        <p:cxnSp>
          <p:nvCxnSpPr>
            <p:cNvPr id="32" name="Straight Connector 31">
              <a:extLst>
                <a:ext uri="{FF2B5EF4-FFF2-40B4-BE49-F238E27FC236}">
                  <a16:creationId xmlns:a16="http://schemas.microsoft.com/office/drawing/2014/main" id="{213D56CE-2E64-ED47-9B39-E84B6AC7DB9A}"/>
                </a:ext>
              </a:extLst>
            </p:cNvPr>
            <p:cNvCxnSpPr>
              <a:cxnSpLocks/>
            </p:cNvCxnSpPr>
            <p:nvPr/>
          </p:nvCxnSpPr>
          <p:spPr>
            <a:xfrm>
              <a:off x="1736241" y="6333151"/>
              <a:ext cx="2962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E4FCFD5-5082-3F44-8537-61B25873D43C}"/>
                </a:ext>
              </a:extLst>
            </p:cNvPr>
            <p:cNvSpPr txBox="1"/>
            <p:nvPr/>
          </p:nvSpPr>
          <p:spPr>
            <a:xfrm>
              <a:off x="1628099" y="5996749"/>
              <a:ext cx="774944" cy="358585"/>
            </a:xfrm>
            <a:prstGeom prst="rect">
              <a:avLst/>
            </a:prstGeom>
            <a:noFill/>
          </p:spPr>
          <p:txBody>
            <a:bodyPr wrap="none" rtlCol="0">
              <a:spAutoFit/>
            </a:bodyPr>
            <a:lstStyle/>
            <a:p>
              <a:r>
                <a:rPr lang="en-US" sz="900" dirty="0">
                  <a:solidFill>
                    <a:schemeClr val="bg1"/>
                  </a:solidFill>
                </a:rPr>
                <a:t>20 km</a:t>
              </a:r>
            </a:p>
          </p:txBody>
        </p:sp>
        <p:cxnSp>
          <p:nvCxnSpPr>
            <p:cNvPr id="34" name="Straight Connector 33">
              <a:extLst>
                <a:ext uri="{FF2B5EF4-FFF2-40B4-BE49-F238E27FC236}">
                  <a16:creationId xmlns:a16="http://schemas.microsoft.com/office/drawing/2014/main" id="{B7128E05-051A-A449-9891-F4F920EE2068}"/>
                </a:ext>
              </a:extLst>
            </p:cNvPr>
            <p:cNvCxnSpPr>
              <a:cxnSpLocks/>
            </p:cNvCxnSpPr>
            <p:nvPr/>
          </p:nvCxnSpPr>
          <p:spPr>
            <a:xfrm>
              <a:off x="6984293" y="3180086"/>
              <a:ext cx="2962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BA935B1-FC2E-BB46-A34C-0A3037B8B44C}"/>
                </a:ext>
              </a:extLst>
            </p:cNvPr>
            <p:cNvSpPr txBox="1"/>
            <p:nvPr/>
          </p:nvSpPr>
          <p:spPr>
            <a:xfrm>
              <a:off x="6859016" y="2847759"/>
              <a:ext cx="675336" cy="358585"/>
            </a:xfrm>
            <a:prstGeom prst="rect">
              <a:avLst/>
            </a:prstGeom>
            <a:noFill/>
          </p:spPr>
          <p:txBody>
            <a:bodyPr wrap="none" rtlCol="0">
              <a:spAutoFit/>
            </a:bodyPr>
            <a:lstStyle/>
            <a:p>
              <a:r>
                <a:rPr lang="en-US" sz="900" dirty="0">
                  <a:solidFill>
                    <a:schemeClr val="bg1"/>
                  </a:solidFill>
                </a:rPr>
                <a:t>5 km</a:t>
              </a:r>
            </a:p>
          </p:txBody>
        </p:sp>
        <p:cxnSp>
          <p:nvCxnSpPr>
            <p:cNvPr id="36" name="Straight Connector 35">
              <a:extLst>
                <a:ext uri="{FF2B5EF4-FFF2-40B4-BE49-F238E27FC236}">
                  <a16:creationId xmlns:a16="http://schemas.microsoft.com/office/drawing/2014/main" id="{634221F6-DBEB-134C-B696-CBFB1B3E9018}"/>
                </a:ext>
              </a:extLst>
            </p:cNvPr>
            <p:cNvCxnSpPr>
              <a:cxnSpLocks/>
            </p:cNvCxnSpPr>
            <p:nvPr/>
          </p:nvCxnSpPr>
          <p:spPr>
            <a:xfrm>
              <a:off x="9338662" y="4470252"/>
              <a:ext cx="2962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E28C142-678B-7C4A-922B-7E491D431F39}"/>
                </a:ext>
              </a:extLst>
            </p:cNvPr>
            <p:cNvSpPr txBox="1"/>
            <p:nvPr/>
          </p:nvSpPr>
          <p:spPr>
            <a:xfrm>
              <a:off x="9046542" y="4119807"/>
              <a:ext cx="756751" cy="329021"/>
            </a:xfrm>
            <a:prstGeom prst="rect">
              <a:avLst/>
            </a:prstGeom>
            <a:noFill/>
          </p:spPr>
          <p:txBody>
            <a:bodyPr wrap="none" rtlCol="0">
              <a:spAutoFit/>
            </a:bodyPr>
            <a:lstStyle/>
            <a:p>
              <a:r>
                <a:rPr lang="en-US" sz="900" dirty="0">
                  <a:solidFill>
                    <a:schemeClr val="bg1"/>
                  </a:solidFill>
                </a:rPr>
                <a:t>   5 km</a:t>
              </a:r>
            </a:p>
          </p:txBody>
        </p:sp>
        <p:cxnSp>
          <p:nvCxnSpPr>
            <p:cNvPr id="38" name="Straight Connector 37">
              <a:extLst>
                <a:ext uri="{FF2B5EF4-FFF2-40B4-BE49-F238E27FC236}">
                  <a16:creationId xmlns:a16="http://schemas.microsoft.com/office/drawing/2014/main" id="{EBE46466-5901-1D46-8DB7-CBC00C674025}"/>
                </a:ext>
              </a:extLst>
            </p:cNvPr>
            <p:cNvCxnSpPr>
              <a:cxnSpLocks/>
            </p:cNvCxnSpPr>
            <p:nvPr/>
          </p:nvCxnSpPr>
          <p:spPr>
            <a:xfrm>
              <a:off x="8789566" y="6307448"/>
              <a:ext cx="2962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6594380-B519-BE47-9912-9B670BA0F7F1}"/>
                </a:ext>
              </a:extLst>
            </p:cNvPr>
            <p:cNvSpPr txBox="1"/>
            <p:nvPr/>
          </p:nvSpPr>
          <p:spPr>
            <a:xfrm>
              <a:off x="8677760" y="5946319"/>
              <a:ext cx="774944" cy="358585"/>
            </a:xfrm>
            <a:prstGeom prst="rect">
              <a:avLst/>
            </a:prstGeom>
            <a:noFill/>
          </p:spPr>
          <p:txBody>
            <a:bodyPr wrap="none" rtlCol="0">
              <a:spAutoFit/>
            </a:bodyPr>
            <a:lstStyle/>
            <a:p>
              <a:r>
                <a:rPr lang="en-US" sz="900" dirty="0">
                  <a:solidFill>
                    <a:schemeClr val="bg1"/>
                  </a:solidFill>
                </a:rPr>
                <a:t>10 km</a:t>
              </a:r>
            </a:p>
          </p:txBody>
        </p:sp>
        <p:sp>
          <p:nvSpPr>
            <p:cNvPr id="40" name="Rectangle 39">
              <a:extLst>
                <a:ext uri="{FF2B5EF4-FFF2-40B4-BE49-F238E27FC236}">
                  <a16:creationId xmlns:a16="http://schemas.microsoft.com/office/drawing/2014/main" id="{BF1D2AC6-4652-1745-A612-CB501E92B564}"/>
                </a:ext>
              </a:extLst>
            </p:cNvPr>
            <p:cNvSpPr/>
            <p:nvPr/>
          </p:nvSpPr>
          <p:spPr>
            <a:xfrm>
              <a:off x="8688830" y="4593362"/>
              <a:ext cx="1521997" cy="394445"/>
            </a:xfrm>
            <a:prstGeom prst="rect">
              <a:avLst/>
            </a:prstGeom>
          </p:spPr>
          <p:txBody>
            <a:bodyPr wrap="none">
              <a:spAutoFit/>
            </a:bodyPr>
            <a:lstStyle/>
            <a:p>
              <a:r>
                <a:rPr lang="en-US" sz="1050" i="1" dirty="0">
                  <a:solidFill>
                    <a:schemeClr val="bg1"/>
                  </a:solidFill>
                  <a:uFill>
                    <a:solidFill>
                      <a:srgbClr val="000000"/>
                    </a:solidFill>
                  </a:uFill>
                  <a:latin typeface="Calibri" panose="020F0502020204030204" pitchFamily="34" charset="0"/>
                  <a:ea typeface="Cambria" panose="02040503050406030204" pitchFamily="18" charset="0"/>
                  <a:cs typeface="Calibri" panose="020F0502020204030204" pitchFamily="34" charset="0"/>
                </a:rPr>
                <a:t>Volcanic dome</a:t>
              </a:r>
              <a:endParaRPr lang="en-US" sz="1050" dirty="0">
                <a:solidFill>
                  <a:schemeClr val="bg1"/>
                </a:solidFill>
              </a:endParaRPr>
            </a:p>
          </p:txBody>
        </p:sp>
        <p:sp>
          <p:nvSpPr>
            <p:cNvPr id="41" name="Rectangle 40">
              <a:extLst>
                <a:ext uri="{FF2B5EF4-FFF2-40B4-BE49-F238E27FC236}">
                  <a16:creationId xmlns:a16="http://schemas.microsoft.com/office/drawing/2014/main" id="{190FC93A-C270-AD44-9655-3742F05C49A0}"/>
                </a:ext>
              </a:extLst>
            </p:cNvPr>
            <p:cNvSpPr/>
            <p:nvPr/>
          </p:nvSpPr>
          <p:spPr>
            <a:xfrm>
              <a:off x="7548816" y="3991802"/>
              <a:ext cx="1569311" cy="394445"/>
            </a:xfrm>
            <a:prstGeom prst="rect">
              <a:avLst/>
            </a:prstGeom>
          </p:spPr>
          <p:txBody>
            <a:bodyPr wrap="none">
              <a:spAutoFit/>
            </a:bodyPr>
            <a:lstStyle/>
            <a:p>
              <a:r>
                <a:rPr lang="en-US" sz="1050" i="1" dirty="0">
                  <a:solidFill>
                    <a:schemeClr val="bg1"/>
                  </a:solidFill>
                  <a:uFill>
                    <a:solidFill>
                      <a:srgbClr val="000000"/>
                    </a:solidFill>
                  </a:uFill>
                  <a:latin typeface="Calibri" panose="020F0502020204030204" pitchFamily="34" charset="0"/>
                  <a:ea typeface="Cambria" panose="02040503050406030204" pitchFamily="18" charset="0"/>
                  <a:cs typeface="Calibri" panose="020F0502020204030204" pitchFamily="34" charset="0"/>
                </a:rPr>
                <a:t>Volcanic dome </a:t>
              </a:r>
              <a:endParaRPr lang="en-US" sz="1050" dirty="0">
                <a:solidFill>
                  <a:schemeClr val="bg1"/>
                </a:solidFill>
              </a:endParaRPr>
            </a:p>
          </p:txBody>
        </p:sp>
        <p:sp>
          <p:nvSpPr>
            <p:cNvPr id="42" name="Rectangle 41">
              <a:extLst>
                <a:ext uri="{FF2B5EF4-FFF2-40B4-BE49-F238E27FC236}">
                  <a16:creationId xmlns:a16="http://schemas.microsoft.com/office/drawing/2014/main" id="{CCED80EE-0C61-3D48-A383-A319D7A96AA4}"/>
                </a:ext>
              </a:extLst>
            </p:cNvPr>
            <p:cNvSpPr/>
            <p:nvPr/>
          </p:nvSpPr>
          <p:spPr>
            <a:xfrm>
              <a:off x="7584667" y="1677066"/>
              <a:ext cx="879532" cy="394445"/>
            </a:xfrm>
            <a:prstGeom prst="rect">
              <a:avLst/>
            </a:prstGeom>
          </p:spPr>
          <p:txBody>
            <a:bodyPr wrap="none">
              <a:spAutoFit/>
            </a:bodyPr>
            <a:lstStyle/>
            <a:p>
              <a:r>
                <a:rPr lang="en-US" sz="1050" i="1" dirty="0">
                  <a:solidFill>
                    <a:schemeClr val="bg1"/>
                  </a:solidFill>
                  <a:uFill>
                    <a:solidFill>
                      <a:srgbClr val="000000"/>
                    </a:solidFill>
                  </a:uFill>
                  <a:latin typeface="Calibri" panose="020F0502020204030204" pitchFamily="34" charset="0"/>
                  <a:ea typeface="Cambria" panose="02040503050406030204" pitchFamily="18" charset="0"/>
                  <a:cs typeface="Calibri" panose="020F0502020204030204" pitchFamily="34" charset="0"/>
                </a:rPr>
                <a:t>Glacier</a:t>
              </a:r>
              <a:endParaRPr lang="en-US" sz="1050" dirty="0">
                <a:solidFill>
                  <a:schemeClr val="bg1"/>
                </a:solidFill>
              </a:endParaRPr>
            </a:p>
          </p:txBody>
        </p:sp>
        <p:sp>
          <p:nvSpPr>
            <p:cNvPr id="43" name="Rectangle 42">
              <a:extLst>
                <a:ext uri="{FF2B5EF4-FFF2-40B4-BE49-F238E27FC236}">
                  <a16:creationId xmlns:a16="http://schemas.microsoft.com/office/drawing/2014/main" id="{33CC6B14-C465-3542-AFDB-A310385668CC}"/>
                </a:ext>
              </a:extLst>
            </p:cNvPr>
            <p:cNvSpPr/>
            <p:nvPr/>
          </p:nvSpPr>
          <p:spPr>
            <a:xfrm>
              <a:off x="2567401" y="3347953"/>
              <a:ext cx="2351568" cy="645454"/>
            </a:xfrm>
            <a:prstGeom prst="rect">
              <a:avLst/>
            </a:prstGeom>
          </p:spPr>
          <p:txBody>
            <a:bodyPr wrap="square">
              <a:spAutoFit/>
            </a:bodyPr>
            <a:lstStyle/>
            <a:p>
              <a:r>
                <a:rPr lang="en-US" sz="1050" i="1" dirty="0">
                  <a:solidFill>
                    <a:schemeClr val="bg1"/>
                  </a:solidFill>
                  <a:uFill>
                    <a:solidFill>
                      <a:srgbClr val="000000"/>
                    </a:solidFill>
                  </a:uFill>
                  <a:latin typeface="Calibri" panose="020F0502020204030204" pitchFamily="34" charset="0"/>
                  <a:ea typeface="Cambria" panose="02040503050406030204" pitchFamily="18" charset="0"/>
                  <a:cs typeface="Calibri" panose="020F0502020204030204" pitchFamily="34" charset="0"/>
                </a:rPr>
                <a:t>Salts associated with  fractures</a:t>
              </a:r>
            </a:p>
          </p:txBody>
        </p:sp>
        <p:cxnSp>
          <p:nvCxnSpPr>
            <p:cNvPr id="44" name="Straight Connector 43">
              <a:extLst>
                <a:ext uri="{FF2B5EF4-FFF2-40B4-BE49-F238E27FC236}">
                  <a16:creationId xmlns:a16="http://schemas.microsoft.com/office/drawing/2014/main" id="{28874325-27E3-B641-9A80-8E81B8C2245B}"/>
                </a:ext>
              </a:extLst>
            </p:cNvPr>
            <p:cNvCxnSpPr>
              <a:cxnSpLocks/>
            </p:cNvCxnSpPr>
            <p:nvPr/>
          </p:nvCxnSpPr>
          <p:spPr>
            <a:xfrm>
              <a:off x="2761672" y="4782241"/>
              <a:ext cx="2962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1D626EC-51EE-FB40-ADD8-B4DC8A8198BD}"/>
                </a:ext>
              </a:extLst>
            </p:cNvPr>
            <p:cNvSpPr txBox="1"/>
            <p:nvPr/>
          </p:nvSpPr>
          <p:spPr>
            <a:xfrm>
              <a:off x="2602516" y="4421112"/>
              <a:ext cx="774944" cy="358585"/>
            </a:xfrm>
            <a:prstGeom prst="rect">
              <a:avLst/>
            </a:prstGeom>
            <a:noFill/>
          </p:spPr>
          <p:txBody>
            <a:bodyPr wrap="none" rtlCol="0">
              <a:spAutoFit/>
            </a:bodyPr>
            <a:lstStyle/>
            <a:p>
              <a:r>
                <a:rPr lang="en-US" sz="900" dirty="0">
                  <a:solidFill>
                    <a:schemeClr val="bg1"/>
                  </a:solidFill>
                </a:rPr>
                <a:t>10 km</a:t>
              </a:r>
            </a:p>
          </p:txBody>
        </p:sp>
        <p:sp>
          <p:nvSpPr>
            <p:cNvPr id="46" name="Rectangle 45">
              <a:extLst>
                <a:ext uri="{FF2B5EF4-FFF2-40B4-BE49-F238E27FC236}">
                  <a16:creationId xmlns:a16="http://schemas.microsoft.com/office/drawing/2014/main" id="{AD45F188-3513-484F-8163-8DDEFFA93A07}"/>
                </a:ext>
              </a:extLst>
            </p:cNvPr>
            <p:cNvSpPr/>
            <p:nvPr/>
          </p:nvSpPr>
          <p:spPr>
            <a:xfrm>
              <a:off x="1626584" y="4848039"/>
              <a:ext cx="2098512" cy="645454"/>
            </a:xfrm>
            <a:prstGeom prst="rect">
              <a:avLst/>
            </a:prstGeom>
          </p:spPr>
          <p:txBody>
            <a:bodyPr wrap="square">
              <a:spAutoFit/>
            </a:bodyPr>
            <a:lstStyle/>
            <a:p>
              <a:r>
                <a:rPr lang="en-US" sz="1050" i="1" dirty="0">
                  <a:solidFill>
                    <a:schemeClr val="bg1"/>
                  </a:solidFill>
                  <a:uFill>
                    <a:solidFill>
                      <a:srgbClr val="000000"/>
                    </a:solidFill>
                  </a:uFill>
                  <a:latin typeface="Calibri" panose="020F0502020204030204" pitchFamily="34" charset="0"/>
                  <a:ea typeface="Cambria" panose="02040503050406030204" pitchFamily="18" charset="0"/>
                  <a:cs typeface="Calibri" panose="020F0502020204030204" pitchFamily="34" charset="0"/>
                </a:rPr>
                <a:t>Organics in </a:t>
              </a:r>
              <a:r>
                <a:rPr lang="en-US" sz="1050" i="1" dirty="0" err="1">
                  <a:solidFill>
                    <a:schemeClr val="bg1"/>
                  </a:solidFill>
                  <a:uFill>
                    <a:solidFill>
                      <a:srgbClr val="000000"/>
                    </a:solidFill>
                  </a:uFill>
                  <a:latin typeface="Calibri" panose="020F0502020204030204" pitchFamily="34" charset="0"/>
                  <a:ea typeface="Cambria" panose="02040503050406030204" pitchFamily="18" charset="0"/>
                  <a:cs typeface="Calibri" panose="020F0502020204030204" pitchFamily="34" charset="0"/>
                </a:rPr>
                <a:t>Ernutet</a:t>
              </a:r>
              <a:r>
                <a:rPr lang="en-US" sz="1050" i="1" dirty="0">
                  <a:solidFill>
                    <a:schemeClr val="bg1"/>
                  </a:solidFill>
                  <a:uFill>
                    <a:solidFill>
                      <a:srgbClr val="000000"/>
                    </a:solidFill>
                  </a:uFill>
                  <a:latin typeface="Calibri" panose="020F0502020204030204" pitchFamily="34" charset="0"/>
                  <a:ea typeface="Cambria" panose="02040503050406030204" pitchFamily="18" charset="0"/>
                  <a:cs typeface="Calibri" panose="020F0502020204030204" pitchFamily="34" charset="0"/>
                </a:rPr>
                <a:t> crater</a:t>
              </a:r>
              <a:endParaRPr lang="en-US" sz="1050" dirty="0">
                <a:solidFill>
                  <a:schemeClr val="bg1"/>
                </a:solidFill>
              </a:endParaRPr>
            </a:p>
          </p:txBody>
        </p:sp>
      </p:grpSp>
      <p:sp>
        <p:nvSpPr>
          <p:cNvPr id="65" name="Rectangle 64">
            <a:extLst>
              <a:ext uri="{FF2B5EF4-FFF2-40B4-BE49-F238E27FC236}">
                <a16:creationId xmlns:a16="http://schemas.microsoft.com/office/drawing/2014/main" id="{E7B780AB-F2B5-EE47-89F9-1AE7D41FEB8F}"/>
              </a:ext>
            </a:extLst>
          </p:cNvPr>
          <p:cNvSpPr/>
          <p:nvPr/>
        </p:nvSpPr>
        <p:spPr>
          <a:xfrm>
            <a:off x="1259016" y="1427472"/>
            <a:ext cx="1031710" cy="577081"/>
          </a:xfrm>
          <a:prstGeom prst="rect">
            <a:avLst/>
          </a:prstGeom>
        </p:spPr>
        <p:txBody>
          <a:bodyPr wrap="square">
            <a:spAutoFit/>
          </a:bodyPr>
          <a:lstStyle/>
          <a:p>
            <a:pPr algn="r"/>
            <a:r>
              <a:rPr lang="en-US" sz="1050" i="1" dirty="0">
                <a:solidFill>
                  <a:schemeClr val="bg1"/>
                </a:solidFill>
                <a:uFill>
                  <a:solidFill>
                    <a:srgbClr val="000000"/>
                  </a:solidFill>
                </a:uFill>
                <a:latin typeface="Calibri" panose="020F0502020204030204" pitchFamily="34" charset="0"/>
                <a:ea typeface="Cambria" panose="02040503050406030204" pitchFamily="18" charset="0"/>
                <a:cs typeface="Calibri" panose="020F0502020204030204" pitchFamily="34" charset="0"/>
              </a:rPr>
              <a:t>Partially differentiated interior</a:t>
            </a:r>
            <a:endParaRPr lang="en-US" sz="1050" dirty="0">
              <a:solidFill>
                <a:schemeClr val="bg1"/>
              </a:solidFill>
            </a:endParaRPr>
          </a:p>
        </p:txBody>
      </p:sp>
    </p:spTree>
    <p:extLst>
      <p:ext uri="{BB962C8B-B14F-4D97-AF65-F5344CB8AC3E}">
        <p14:creationId xmlns:p14="http://schemas.microsoft.com/office/powerpoint/2010/main" val="3559310209"/>
      </p:ext>
    </p:extLst>
  </p:cSld>
  <p:clrMapOvr>
    <a:masterClrMapping/>
  </p:clrMapOvr>
  <p:transition>
    <p:wipe dir="d"/>
  </p:transition>
</p:sld>
</file>

<file path=ppt/theme/theme1.xml><?xml version="1.0" encoding="utf-8"?>
<a:theme xmlns:a="http://schemas.openxmlformats.org/drawingml/2006/main" name="1_Blank">
  <a:themeElements>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421</Words>
  <Application>Microsoft Macintosh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Arial</vt:lpstr>
      <vt:lpstr>Calibri</vt:lpstr>
      <vt:lpstr>Cambria</vt:lpstr>
      <vt:lpstr>Times</vt:lpstr>
      <vt:lpstr>Wingdings</vt:lpstr>
      <vt:lpstr>1_Blank</vt:lpstr>
      <vt:lpstr>Ceres as an Astrobiological Target Julie Castillo-Rogez</vt:lpstr>
    </vt:vector>
  </TitlesOfParts>
  <Manager/>
  <Company>JPL</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title name of person submitting highlight</dc:title>
  <dc:subject/>
  <dc:creator>Buratti, Bonnie J (3220)</dc:creator>
  <cp:keywords/>
  <dc:description/>
  <cp:lastModifiedBy>Microsoft Office User</cp:lastModifiedBy>
  <cp:revision>19</cp:revision>
  <dcterms:created xsi:type="dcterms:W3CDTF">2019-05-13T04:20:12Z</dcterms:created>
  <dcterms:modified xsi:type="dcterms:W3CDTF">2020-03-23T17:33:15Z</dcterms:modified>
  <cp:category/>
</cp:coreProperties>
</file>