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4"/>
    <p:restoredTop sz="96875"/>
  </p:normalViewPr>
  <p:slideViewPr>
    <p:cSldViewPr>
      <p:cViewPr varScale="1">
        <p:scale>
          <a:sx n="181" d="100"/>
          <a:sy n="181" d="100"/>
        </p:scale>
        <p:origin x="115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3847/2041-8213/ab922c"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2851150" y="152400"/>
            <a:ext cx="6140450" cy="606425"/>
          </a:xfrm>
        </p:spPr>
        <p:txBody>
          <a:bodyPr/>
          <a:lstStyle/>
          <a:p>
            <a:pPr eaLnBrk="1" hangingPunct="1"/>
            <a:r>
              <a:rPr lang="en-US" altLang="en-US" sz="2400" dirty="0">
                <a:solidFill>
                  <a:schemeClr val="tx1"/>
                </a:solidFill>
                <a:ea typeface="ＭＳ Ｐゴシック" pitchFamily="-106" charset="-128"/>
              </a:rPr>
              <a:t>A Redshift for the First Einstein Ring</a:t>
            </a:r>
            <a:br>
              <a:rPr lang="en-US" altLang="en-US" sz="2400" dirty="0">
                <a:solidFill>
                  <a:schemeClr val="tx1"/>
                </a:solidFill>
                <a:ea typeface="ＭＳ Ｐゴシック" pitchFamily="-106" charset="-128"/>
              </a:rPr>
            </a:br>
            <a:r>
              <a:rPr lang="en-US" altLang="en-US" sz="1800" dirty="0">
                <a:solidFill>
                  <a:schemeClr val="tx1"/>
                </a:solidFill>
                <a:ea typeface="ＭＳ Ｐゴシック" pitchFamily="-106" charset="-128"/>
              </a:rPr>
              <a:t>Daniel Stern &amp; Dominic Walton</a:t>
            </a:r>
          </a:p>
        </p:txBody>
      </p:sp>
      <p:sp>
        <p:nvSpPr>
          <p:cNvPr id="3075" name="Text Box 7"/>
          <p:cNvSpPr txBox="1">
            <a:spLocks noChangeArrowheads="1"/>
          </p:cNvSpPr>
          <p:nvPr/>
        </p:nvSpPr>
        <p:spPr bwMode="auto">
          <a:xfrm>
            <a:off x="4169333" y="990600"/>
            <a:ext cx="4898468" cy="5678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dirty="0"/>
              <a:t>MG 1131+0456, a bright radio source, was   resolved into a ring (with two hotspots) in 1988 –  the first reported Einstein Ring.  Such rings are extreme, rare cases of gravitational lensing, predicted by Einstein in 1936.  </a:t>
            </a:r>
          </a:p>
          <a:p>
            <a:pPr>
              <a:spcBef>
                <a:spcPct val="50000"/>
              </a:spcBef>
            </a:pPr>
            <a:r>
              <a:rPr lang="en-US" altLang="en-US" sz="1600" b="1" dirty="0">
                <a:solidFill>
                  <a:srgbClr val="0000FF"/>
                </a:solidFill>
              </a:rPr>
              <a:t>Science Question: 		            </a:t>
            </a:r>
            <a:r>
              <a:rPr lang="en-US" altLang="en-US" sz="1600" dirty="0"/>
              <a:t>What are the properties of the lensed system?</a:t>
            </a: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altLang="en-US" sz="1600" dirty="0"/>
              <a:t>    Archival Keck spectra dating back to the late-1990s were re-analyzed and produced – for the first time – a redshift for MG 1131+0456 (z = 1.849, &gt;10 billion lightyears away).  New </a:t>
            </a:r>
            <a:r>
              <a:rPr lang="en-US" altLang="en-US" sz="1600" i="1" dirty="0"/>
              <a:t>Chandra</a:t>
            </a:r>
            <a:r>
              <a:rPr lang="en-US" altLang="en-US" sz="1600" dirty="0"/>
              <a:t> observations show the X-ray luminosity to be anomalously high for its </a:t>
            </a:r>
            <a:r>
              <a:rPr lang="en-US" altLang="en-US" sz="1600" i="1" dirty="0"/>
              <a:t>WISE</a:t>
            </a:r>
            <a:r>
              <a:rPr lang="en-US" altLang="en-US" sz="1600" dirty="0"/>
              <a:t> mid-infrared luminosity.</a:t>
            </a:r>
          </a:p>
          <a:p>
            <a:pPr>
              <a:spcBef>
                <a:spcPct val="50000"/>
              </a:spcBef>
            </a:pPr>
            <a:endParaRPr lang="en-US" altLang="en-US" sz="100" b="1" dirty="0">
              <a:solidFill>
                <a:srgbClr val="0000FF"/>
              </a:solidFill>
            </a:endParaRPr>
          </a:p>
          <a:p>
            <a:pPr>
              <a:spcBef>
                <a:spcPct val="50000"/>
              </a:spcBef>
            </a:pPr>
            <a:r>
              <a:rPr lang="en-US" altLang="en-US" sz="1600" b="1" dirty="0">
                <a:solidFill>
                  <a:srgbClr val="0000FF"/>
                </a:solidFill>
              </a:rPr>
              <a:t>Significance: 		                 </a:t>
            </a:r>
            <a:r>
              <a:rPr lang="en-US" altLang="en-US" sz="1600" dirty="0"/>
              <a:t>Surprisingly, MG 1131+0456 never previously had    a redshift measurement, despite many attempts.  The redshift enables study of both the background galaxy and the foreground lens.  In addition, a new method is proposed for identifying lensed quasars based on their X-ray-to-mid-infrared ratio. </a:t>
            </a:r>
          </a:p>
        </p:txBody>
      </p:sp>
      <p:sp>
        <p:nvSpPr>
          <p:cNvPr id="3076" name="Text Box 8"/>
          <p:cNvSpPr txBox="1">
            <a:spLocks noChangeArrowheads="1"/>
          </p:cNvSpPr>
          <p:nvPr/>
        </p:nvSpPr>
        <p:spPr bwMode="auto">
          <a:xfrm>
            <a:off x="152400" y="5919567"/>
            <a:ext cx="3926462"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rPr>
              <a:t>Stern, D. &amp; Walton, D.J. (2020) </a:t>
            </a:r>
            <a:r>
              <a:rPr lang="en-US" altLang="en-US" sz="900" b="1" dirty="0" err="1">
                <a:solidFill>
                  <a:srgbClr val="003399"/>
                </a:solidFill>
              </a:rPr>
              <a:t>ApJL</a:t>
            </a:r>
            <a:r>
              <a:rPr lang="en-US" altLang="en-US" sz="900" b="1" dirty="0">
                <a:solidFill>
                  <a:srgbClr val="003399"/>
                </a:solidFill>
              </a:rPr>
              <a:t> 895, L38</a:t>
            </a:r>
          </a:p>
          <a:p>
            <a:r>
              <a:rPr lang="en-US" sz="900" b="1" dirty="0">
                <a:hlinkClick r:id="rId4"/>
              </a:rPr>
              <a:t>https://doi.org/10.3847/2041-8213/ab922c</a:t>
            </a:r>
            <a:endParaRPr lang="en-US" sz="700" b="1" dirty="0"/>
          </a:p>
          <a:p>
            <a:endParaRPr lang="en-US" sz="600" b="1" dirty="0"/>
          </a:p>
          <a:p>
            <a:r>
              <a:rPr lang="en-US" sz="900" b="1" dirty="0">
                <a:solidFill>
                  <a:srgbClr val="003399"/>
                </a:solidFill>
              </a:rPr>
              <a:t>This work was supported by an STFC Ernest Rutherford Fellowship.</a:t>
            </a:r>
          </a:p>
          <a:p>
            <a:r>
              <a:rPr lang="en-US" altLang="en-US" sz="900" b="1" dirty="0">
                <a:solidFill>
                  <a:srgbClr val="003399"/>
                </a:solidFill>
              </a:rPr>
              <a:t>Use of data from the Chandra X-Ray Observatory and the                W. M. Keck Observatory is acknowledged.</a:t>
            </a:r>
          </a:p>
        </p:txBody>
      </p:sp>
      <p:sp>
        <p:nvSpPr>
          <p:cNvPr id="7" name="Text Box 8"/>
          <p:cNvSpPr txBox="1">
            <a:spLocks noChangeArrowheads="1"/>
          </p:cNvSpPr>
          <p:nvPr/>
        </p:nvSpPr>
        <p:spPr bwMode="auto">
          <a:xfrm>
            <a:off x="152400" y="3581400"/>
            <a:ext cx="39624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Radio image of MG 1131+0456, the first observed Einstein Ring, taken with the Very Large Array (VLA).  Two hotspots are observed just interior/exterior to the ring,      as expected from gravitational lensing of a slightly offset source.  More than 30 years after its discovery, the distance to MG 1131+0456 is finally now determined, using decades-old data retrieved from the NASA-funded Keck Observatory Archive (KOA).</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64"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pic>
        <p:nvPicPr>
          <p:cNvPr id="5" name="Picture 4">
            <a:extLst>
              <a:ext uri="{FF2B5EF4-FFF2-40B4-BE49-F238E27FC236}">
                <a16:creationId xmlns:a16="http://schemas.microsoft.com/office/drawing/2014/main" id="{BC373EF6-6AC5-8242-9DE7-565CE440ABC6}"/>
              </a:ext>
            </a:extLst>
          </p:cNvPr>
          <p:cNvPicPr>
            <a:picLocks noChangeAspect="1"/>
          </p:cNvPicPr>
          <p:nvPr/>
        </p:nvPicPr>
        <p:blipFill>
          <a:blip r:embed="rId7"/>
          <a:stretch>
            <a:fillRect/>
          </a:stretch>
        </p:blipFill>
        <p:spPr>
          <a:xfrm>
            <a:off x="304800" y="1041400"/>
            <a:ext cx="3581400" cy="2387600"/>
          </a:xfrm>
          <a:prstGeom prst="rect">
            <a:avLst/>
          </a:prstGeom>
        </p:spPr>
      </p:pic>
      <p:sp>
        <p:nvSpPr>
          <p:cNvPr id="11" name="TextBox 10">
            <a:extLst>
              <a:ext uri="{FF2B5EF4-FFF2-40B4-BE49-F238E27FC236}">
                <a16:creationId xmlns:a16="http://schemas.microsoft.com/office/drawing/2014/main" id="{3213719B-26E1-454F-9A4B-86A74150699E}"/>
              </a:ext>
            </a:extLst>
          </p:cNvPr>
          <p:cNvSpPr txBox="1"/>
          <p:nvPr/>
        </p:nvSpPr>
        <p:spPr>
          <a:xfrm>
            <a:off x="1401333" y="3403009"/>
            <a:ext cx="1428596" cy="230832"/>
          </a:xfrm>
          <a:prstGeom prst="rect">
            <a:avLst/>
          </a:prstGeom>
          <a:noFill/>
        </p:spPr>
        <p:txBody>
          <a:bodyPr wrap="none" rtlCol="0">
            <a:spAutoFit/>
          </a:bodyPr>
          <a:lstStyle/>
          <a:p>
            <a:r>
              <a:rPr lang="en-US" sz="900" dirty="0"/>
              <a:t>After Hewitt et al. (1988)</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45"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7924800" cy="5678478"/>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    Daniel Stern</a:t>
            </a:r>
          </a:p>
          <a:p>
            <a:r>
              <a:rPr lang="en-US" sz="1100" dirty="0">
                <a:latin typeface="Arial Unicode MS"/>
                <a:cs typeface="Arial Unicode MS"/>
              </a:rPr>
              <a:t>    Senior Research Scientist; Project Scientist for NuSTAR</a:t>
            </a:r>
          </a:p>
          <a:p>
            <a:r>
              <a:rPr lang="en-US" sz="1100" dirty="0">
                <a:latin typeface="Arial Unicode MS"/>
                <a:cs typeface="Arial Unicode MS"/>
              </a:rPr>
              <a:t>    264-723, Jet Propulsion Laboratory, Pasadena, CA 91109</a:t>
            </a:r>
          </a:p>
          <a:p>
            <a:r>
              <a:rPr lang="en-US" sz="1100" dirty="0">
                <a:latin typeface="Arial Unicode MS"/>
                <a:cs typeface="Arial Unicode MS"/>
              </a:rPr>
              <a:t>    </a:t>
            </a:r>
            <a:r>
              <a:rPr lang="en-US" sz="1100" dirty="0" err="1">
                <a:latin typeface="Arial Unicode MS"/>
                <a:cs typeface="Arial Unicode MS"/>
              </a:rPr>
              <a:t>Daniel.K.Stern@jpl.nasa.gov</a:t>
            </a:r>
            <a:endParaRPr lang="en-US" sz="1100" dirty="0">
              <a:latin typeface="Arial Unicode MS"/>
              <a:cs typeface="Arial Unicode MS"/>
            </a:endParaRPr>
          </a:p>
          <a:p>
            <a:r>
              <a:rPr lang="en-US" sz="1100" dirty="0"/>
              <a:t>    https://orcid.org/0000-0003-2686-9241</a:t>
            </a: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altLang="en-US" sz="1100" b="1" dirty="0">
                <a:solidFill>
                  <a:schemeClr val="accent2"/>
                </a:solidFill>
              </a:rPr>
              <a:t>    “A Redshift for the First Einstein Ring, MG 1131+0456”</a:t>
            </a:r>
          </a:p>
          <a:p>
            <a:r>
              <a:rPr lang="en-US" altLang="en-US" sz="1100" b="1" dirty="0">
                <a:solidFill>
                  <a:schemeClr val="accent2"/>
                </a:solidFill>
              </a:rPr>
              <a:t>    Stern, D. &amp; Walton, D.J. (2020) </a:t>
            </a:r>
            <a:r>
              <a:rPr lang="en-US" altLang="en-US" sz="1100" b="1" dirty="0" err="1">
                <a:solidFill>
                  <a:schemeClr val="accent2"/>
                </a:solidFill>
              </a:rPr>
              <a:t>ApJL</a:t>
            </a:r>
            <a:r>
              <a:rPr lang="en-US" altLang="en-US" sz="1100" b="1" dirty="0">
                <a:solidFill>
                  <a:schemeClr val="accent2"/>
                </a:solidFill>
              </a:rPr>
              <a:t> 895, L38</a:t>
            </a:r>
          </a:p>
          <a:p>
            <a:r>
              <a:rPr lang="en-US" sz="1100" b="1" dirty="0">
                <a:solidFill>
                  <a:schemeClr val="accent2"/>
                </a:solidFill>
              </a:rPr>
              <a:t>    https://doi.org/10.3847/2041-8213/ab922c</a:t>
            </a:r>
            <a:endParaRPr lang="en-US" altLang="en-US" sz="1100" b="1" dirty="0">
              <a:solidFill>
                <a:schemeClr val="accent2"/>
              </a:solidFill>
            </a:endParaRPr>
          </a:p>
          <a:p>
            <a:endParaRPr lang="en-US" sz="1100" dirty="0">
              <a:latin typeface="Arial Unicode MS"/>
              <a:cs typeface="Arial Unicode MS"/>
            </a:endParaRPr>
          </a:p>
          <a:p>
            <a:r>
              <a:rPr lang="en-US" sz="1100" b="1" dirty="0">
                <a:latin typeface="Arial"/>
                <a:cs typeface="Arial"/>
              </a:rPr>
              <a:t>Data Sources:</a:t>
            </a:r>
            <a:r>
              <a:rPr lang="en-US" sz="1100" dirty="0">
                <a:latin typeface="Arial"/>
                <a:cs typeface="Arial"/>
              </a:rPr>
              <a:t>  </a:t>
            </a:r>
          </a:p>
          <a:p>
            <a:r>
              <a:rPr lang="en-US" sz="1100" i="1" dirty="0">
                <a:latin typeface="Arial Unicode MS"/>
                <a:cs typeface="Arial Unicode MS"/>
              </a:rPr>
              <a:t>    </a:t>
            </a:r>
            <a:r>
              <a:rPr lang="en-US" sz="1100" dirty="0">
                <a:latin typeface="Arial Unicode MS"/>
                <a:cs typeface="Arial Unicode MS"/>
              </a:rPr>
              <a:t>Archival (1997) optical and near-IR spectroscopy from the W. M. Keck Observatory </a:t>
            </a:r>
          </a:p>
          <a:p>
            <a:r>
              <a:rPr lang="en-US" sz="1100" i="1" dirty="0">
                <a:latin typeface="Arial Unicode MS"/>
                <a:cs typeface="Arial Unicode MS"/>
              </a:rPr>
              <a:t>    Chandra X-Ray Observatory</a:t>
            </a:r>
          </a:p>
          <a:p>
            <a:r>
              <a:rPr lang="en-US" sz="1100" i="1" dirty="0">
                <a:latin typeface="Arial Unicode MS"/>
                <a:cs typeface="Arial Unicode MS"/>
              </a:rPr>
              <a:t>    Wide-field Infrared Survey Explorer </a:t>
            </a:r>
            <a:r>
              <a:rPr lang="en-US" sz="1100" dirty="0">
                <a:latin typeface="Arial Unicode MS"/>
                <a:cs typeface="Arial Unicode MS"/>
              </a:rPr>
              <a:t>(</a:t>
            </a:r>
            <a:r>
              <a:rPr lang="en-US" sz="1100" i="1" dirty="0">
                <a:latin typeface="Arial Unicode MS"/>
                <a:cs typeface="Arial Unicode MS"/>
              </a:rPr>
              <a:t>WISE</a:t>
            </a:r>
            <a:r>
              <a:rPr lang="en-US" sz="1100" dirty="0">
                <a:latin typeface="Arial Unicode MS"/>
                <a:cs typeface="Arial Unicode MS"/>
              </a:rPr>
              <a:t>)</a:t>
            </a:r>
          </a:p>
          <a:p>
            <a:r>
              <a:rPr lang="en-US" sz="1100" dirty="0">
                <a:latin typeface="Arial Unicode MS"/>
                <a:cs typeface="Arial Unicode MS"/>
              </a:rPr>
              <a:t>    Very Large Array (VLA) radio image </a:t>
            </a:r>
          </a:p>
          <a:p>
            <a:endParaRPr lang="en-US" sz="1100" b="1" dirty="0">
              <a:latin typeface="Arial"/>
              <a:cs typeface="Arial"/>
            </a:endParaRPr>
          </a:p>
          <a:p>
            <a:r>
              <a:rPr lang="en-US" sz="1100" b="1" dirty="0">
                <a:latin typeface="Arial"/>
                <a:cs typeface="Arial"/>
              </a:rPr>
              <a:t>Technical Description of Figure:</a:t>
            </a:r>
          </a:p>
          <a:p>
            <a:r>
              <a:rPr lang="en-US" altLang="en-US" sz="1100" dirty="0"/>
              <a:t>    Radio image of MG 1131+0456 at frequency 15 GHz, observed by the Very Large Array, 	                                an array of radio telescopes outside Socorro, New Mexico [from </a:t>
            </a:r>
            <a:r>
              <a:rPr lang="en-US" sz="1100" dirty="0">
                <a:latin typeface="Arial Unicode MS"/>
                <a:cs typeface="Arial Unicode MS"/>
              </a:rPr>
              <a:t>Hewitt, J.N., et al. (1988) Nature 333, 537].</a:t>
            </a:r>
            <a:endParaRPr lang="en-US" altLang="en-US" sz="1100" dirty="0"/>
          </a:p>
          <a:p>
            <a:r>
              <a:rPr lang="en-US" altLang="en-US" sz="1100" dirty="0"/>
              <a:t>    MG 1131+0456 is found to have a redshift z = 1.849, corresponding to a lookback time of more than 10 billion years.</a:t>
            </a:r>
          </a:p>
          <a:p>
            <a:endParaRPr lang="en-US" sz="1100" b="1" dirty="0">
              <a:latin typeface="Arial Unicode MS"/>
              <a:cs typeface="Arial Unicode MS"/>
            </a:endParaRPr>
          </a:p>
          <a:p>
            <a:r>
              <a:rPr lang="en-US" sz="1100" b="1" dirty="0">
                <a:latin typeface="Arial"/>
                <a:cs typeface="Arial"/>
              </a:rPr>
              <a:t>Scientific significance, societal relevance, and relationships to future missions:  </a:t>
            </a:r>
            <a:endParaRPr lang="en-US" sz="1100" dirty="0">
              <a:latin typeface="Arial"/>
              <a:cs typeface="Arial"/>
            </a:endParaRPr>
          </a:p>
          <a:p>
            <a:r>
              <a:rPr lang="en-US" altLang="en-US" sz="1100" dirty="0"/>
              <a:t>    More than 30 years after its discovery as the first Einstein ring, MG 1131+0456 finally has a measured redshift.              This measurement not only gives the distance and luminosity of the background galaxy, but also provides new constraints    on the properties of the foreground lens galaxy.  Noting that the Chandra X-ray emission is anomalously high for this lensed system, a new method is proposed for identifying new lensed galaxies based on their unresolved X-ray emission. </a:t>
            </a:r>
          </a:p>
          <a:p>
            <a:endParaRPr lang="en-US" sz="1100" dirty="0">
              <a:latin typeface="Arial"/>
              <a:cs typeface="Arial"/>
            </a:endParaRPr>
          </a:p>
          <a:p>
            <a:r>
              <a:rPr lang="en-US" sz="1100" b="1" dirty="0">
                <a:latin typeface="Arial"/>
                <a:cs typeface="Arial"/>
              </a:rPr>
              <a:t>Press coverage:</a:t>
            </a:r>
          </a:p>
          <a:p>
            <a:r>
              <a:rPr lang="en-US" sz="1100" dirty="0">
                <a:latin typeface="Arial"/>
                <a:cs typeface="Arial"/>
              </a:rPr>
              <a:t>    https://arstechnica.com/science/2020/06/astronomers-have-finally-measured-the-distance-of-first-observed-einstein-ring/</a:t>
            </a:r>
          </a:p>
          <a:p>
            <a:r>
              <a:rPr lang="en-US" sz="1100" dirty="0">
                <a:latin typeface="Arial"/>
                <a:cs typeface="Arial"/>
              </a:rPr>
              <a:t>    https://scitechdaily.com/einstein-ring-astronomers-just-found-cosmic-golden-needle-that-was-buried-for-two-decades/</a:t>
            </a:r>
          </a:p>
          <a:p>
            <a:endParaRPr lang="en-US" sz="1100" dirty="0">
              <a:solidFill>
                <a:srgbClr val="FF0000"/>
              </a:solidFill>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20373</TotalTime>
  <Words>689</Words>
  <Application>Microsoft Macintosh PowerPoint</Application>
  <PresentationFormat>On-screen Show (4:3)</PresentationFormat>
  <Paragraphs>51</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A Redshift for the First Einstein Ring Daniel Stern &amp; Dominic Walton</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391</cp:revision>
  <cp:lastPrinted>2019-10-24T18:42:05Z</cp:lastPrinted>
  <dcterms:created xsi:type="dcterms:W3CDTF">2008-11-10T22:26:59Z</dcterms:created>
  <dcterms:modified xsi:type="dcterms:W3CDTF">2020-10-05T19:22:59Z</dcterms:modified>
</cp:coreProperties>
</file>