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99"/>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559"/>
    <p:restoredTop sz="96875"/>
  </p:normalViewPr>
  <p:slideViewPr>
    <p:cSldViewPr>
      <p:cViewPr varScale="1">
        <p:scale>
          <a:sx n="189" d="100"/>
          <a:sy n="189" d="100"/>
        </p:scale>
        <p:origin x="244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https://doi.org/10.1088/1538-3873/aba10b"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doi.org/10.1088/1538-3873/aba10b" TargetMode="Externa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752EA-9A03-A94A-A2B5-150EC5831300}"/>
              </a:ext>
            </a:extLst>
          </p:cNvPr>
          <p:cNvPicPr>
            <a:picLocks noChangeAspect="1"/>
          </p:cNvPicPr>
          <p:nvPr/>
        </p:nvPicPr>
        <p:blipFill>
          <a:blip r:embed="rId4"/>
          <a:stretch>
            <a:fillRect/>
          </a:stretch>
        </p:blipFill>
        <p:spPr>
          <a:xfrm>
            <a:off x="71418" y="945262"/>
            <a:ext cx="4098945" cy="3524681"/>
          </a:xfrm>
          <a:prstGeom prst="rect">
            <a:avLst/>
          </a:prstGeom>
        </p:spPr>
      </p:pic>
      <p:sp>
        <p:nvSpPr>
          <p:cNvPr id="3074" name="Rectangle 4"/>
          <p:cNvSpPr>
            <a:spLocks noGrp="1" noChangeArrowheads="1"/>
          </p:cNvSpPr>
          <p:nvPr>
            <p:ph type="title" idx="4294967295"/>
          </p:nvPr>
        </p:nvSpPr>
        <p:spPr>
          <a:xfrm>
            <a:off x="2589342" y="163243"/>
            <a:ext cx="6477000" cy="606425"/>
          </a:xfrm>
        </p:spPr>
        <p:txBody>
          <a:bodyPr/>
          <a:lstStyle/>
          <a:p>
            <a:pPr eaLnBrk="1" hangingPunct="1"/>
            <a:r>
              <a:rPr lang="en-US" altLang="en-US" sz="2200" dirty="0">
                <a:solidFill>
                  <a:schemeClr val="tx1"/>
                </a:solidFill>
                <a:ea typeface="ＭＳ Ｐゴシック" pitchFamily="-106" charset="-128"/>
              </a:rPr>
              <a:t>Radio Observations of 2012’s Solar Eclipse</a:t>
            </a:r>
            <a:br>
              <a:rPr lang="en-US" altLang="en-US" sz="2400" dirty="0">
                <a:solidFill>
                  <a:schemeClr val="tx1"/>
                </a:solidFill>
                <a:ea typeface="ＭＳ Ｐゴシック" pitchFamily="-106" charset="-128"/>
              </a:rPr>
            </a:br>
            <a:r>
              <a:rPr lang="en-US" altLang="en-US" sz="1800" dirty="0" err="1">
                <a:solidFill>
                  <a:schemeClr val="tx1"/>
                </a:solidFill>
                <a:ea typeface="ＭＳ Ｐゴシック" pitchFamily="-106" charset="-128"/>
              </a:rPr>
              <a:t>Velusamy</a:t>
            </a:r>
            <a:r>
              <a:rPr lang="en-US" altLang="en-US" sz="1800" dirty="0">
                <a:solidFill>
                  <a:schemeClr val="tx1"/>
                </a:solidFill>
                <a:ea typeface="ＭＳ Ｐゴシック" pitchFamily="-106" charset="-128"/>
              </a:rPr>
              <a:t>, Kuiper, Levin, et al.</a:t>
            </a:r>
          </a:p>
        </p:txBody>
      </p:sp>
      <p:sp>
        <p:nvSpPr>
          <p:cNvPr id="3075" name="Text Box 7"/>
          <p:cNvSpPr txBox="1">
            <a:spLocks noChangeArrowheads="1"/>
          </p:cNvSpPr>
          <p:nvPr/>
        </p:nvSpPr>
        <p:spPr bwMode="auto">
          <a:xfrm>
            <a:off x="4419600" y="990600"/>
            <a:ext cx="4648200" cy="5778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b="1" dirty="0">
                <a:solidFill>
                  <a:srgbClr val="0000FF"/>
                </a:solidFill>
              </a:rPr>
              <a:t>Science Question: </a:t>
            </a:r>
            <a:r>
              <a:rPr lang="en-US" altLang="en-US" sz="1600" dirty="0"/>
              <a:t> 		         How do storms on the Sun’s turbulent surface       transport energy to the surrounding solar corona?         Can radio observations of the corona probe the local temperature and magnetic field?</a:t>
            </a:r>
          </a:p>
          <a:p>
            <a:pPr>
              <a:spcBef>
                <a:spcPct val="50000"/>
              </a:spcBef>
            </a:pPr>
            <a:endParaRPr lang="en-US" altLang="en-US" sz="100" dirty="0"/>
          </a:p>
          <a:p>
            <a:pPr>
              <a:spcBef>
                <a:spcPct val="50000"/>
              </a:spcBef>
            </a:pPr>
            <a:r>
              <a:rPr lang="en-US" altLang="en-US" sz="1600" b="1" dirty="0">
                <a:solidFill>
                  <a:srgbClr val="0000FF"/>
                </a:solidFill>
              </a:rPr>
              <a:t>Data &amp; Results:</a:t>
            </a:r>
            <a:r>
              <a:rPr lang="en-US" altLang="en-US" sz="1600" dirty="0">
                <a:solidFill>
                  <a:srgbClr val="0000FF"/>
                </a:solidFill>
              </a:rPr>
              <a:t>  			          </a:t>
            </a:r>
            <a:r>
              <a:rPr lang="en-US" sz="1600" dirty="0"/>
              <a:t>The corona above known sunspot regions was scanned at radio (cm) wavelengths during the 2012 solar eclipse.  As the lunar limb moves across the solar surface, sunspots are gradually concealed, enabling a 100-fold improvement  over the nominal telescope resolution.             </a:t>
            </a:r>
            <a:r>
              <a:rPr lang="en-US" altLang="en-US" sz="1600" dirty="0"/>
              <a:t>Fits to the emission as a function of wavelength   provide constraints on the temperature and magnetic field above each sunspot region.</a:t>
            </a:r>
          </a:p>
          <a:p>
            <a:pPr>
              <a:spcBef>
                <a:spcPct val="50000"/>
              </a:spcBef>
            </a:pPr>
            <a:r>
              <a:rPr lang="en-US" altLang="en-US" sz="1600" b="1" dirty="0">
                <a:solidFill>
                  <a:srgbClr val="0000FF"/>
                </a:solidFill>
              </a:rPr>
              <a:t>Significance: 			         </a:t>
            </a:r>
            <a:r>
              <a:rPr lang="en-US" altLang="en-US" sz="1600" dirty="0"/>
              <a:t>The primary aim of this observing program was K-12 science education, successfully achieved while obtaining high-quality solar radio observations.   The analysis demonstrated GAVRT’s ability to probe layers of the solar corona above active sunspot regions.  </a:t>
            </a:r>
          </a:p>
        </p:txBody>
      </p:sp>
      <p:sp>
        <p:nvSpPr>
          <p:cNvPr id="3076" name="Text Box 8"/>
          <p:cNvSpPr txBox="1">
            <a:spLocks noChangeArrowheads="1"/>
          </p:cNvSpPr>
          <p:nvPr/>
        </p:nvSpPr>
        <p:spPr bwMode="auto">
          <a:xfrm>
            <a:off x="152400" y="6160556"/>
            <a:ext cx="5110182"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err="1">
                <a:solidFill>
                  <a:srgbClr val="003399"/>
                </a:solidFill>
                <a:latin typeface="Arial" panose="020B0604020202020204" pitchFamily="34" charset="0"/>
                <a:cs typeface="Arial" panose="020B0604020202020204" pitchFamily="34" charset="0"/>
              </a:rPr>
              <a:t>Velusamy</a:t>
            </a:r>
            <a:r>
              <a:rPr lang="en-US" altLang="en-US" sz="900" b="1" dirty="0">
                <a:solidFill>
                  <a:srgbClr val="003399"/>
                </a:solidFill>
                <a:latin typeface="Arial" panose="020B0604020202020204" pitchFamily="34" charset="0"/>
                <a:cs typeface="Arial" panose="020B0604020202020204" pitchFamily="34" charset="0"/>
              </a:rPr>
              <a:t>, Kuiper, Levin, et al. (2020), PASP 132, 094201</a:t>
            </a:r>
          </a:p>
          <a:p>
            <a:r>
              <a:rPr lang="en-US" sz="900" b="1" dirty="0">
                <a:latin typeface="Arial" panose="020B0604020202020204" pitchFamily="34" charset="0"/>
                <a:cs typeface="Arial" panose="020B0604020202020204" pitchFamily="34" charset="0"/>
                <a:hlinkClick r:id="rId5"/>
              </a:rPr>
              <a:t>https://doi.org/10.1088/1538-3873/aba10b</a:t>
            </a:r>
            <a:endParaRPr lang="en-US" sz="900" b="1" dirty="0">
              <a:latin typeface="Arial" panose="020B0604020202020204" pitchFamily="34" charset="0"/>
              <a:cs typeface="Arial" panose="020B0604020202020204" pitchFamily="34" charset="0"/>
            </a:endParaRPr>
          </a:p>
          <a:p>
            <a:endParaRPr lang="en-US" sz="700" b="1" dirty="0">
              <a:solidFill>
                <a:srgbClr val="003399"/>
              </a:solidFill>
            </a:endParaRPr>
          </a:p>
          <a:p>
            <a:r>
              <a:rPr lang="en-US" sz="900" b="1" dirty="0">
                <a:solidFill>
                  <a:srgbClr val="003399"/>
                </a:solidFill>
              </a:rPr>
              <a:t>This work was supported by NASA’s Deep Space Network.</a:t>
            </a:r>
            <a:endParaRPr lang="en-US" sz="900" b="1" dirty="0">
              <a:solidFill>
                <a:srgbClr val="FF0000"/>
              </a:solidFill>
            </a:endParaRPr>
          </a:p>
        </p:txBody>
      </p:sp>
      <p:sp>
        <p:nvSpPr>
          <p:cNvPr id="7" name="Text Box 8"/>
          <p:cNvSpPr txBox="1">
            <a:spLocks noChangeArrowheads="1"/>
          </p:cNvSpPr>
          <p:nvPr/>
        </p:nvSpPr>
        <p:spPr bwMode="auto">
          <a:xfrm>
            <a:off x="152400" y="4550249"/>
            <a:ext cx="4098945"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400" b="1" dirty="0">
                <a:solidFill>
                  <a:srgbClr val="003399"/>
                </a:solidFill>
              </a:rPr>
              <a:t>Sunspots identified by their pre-eclipse radio emission (</a:t>
            </a:r>
            <a:r>
              <a:rPr lang="en-US" altLang="en-US" sz="1400" b="1" i="1" dirty="0">
                <a:solidFill>
                  <a:srgbClr val="003399"/>
                </a:solidFill>
              </a:rPr>
              <a:t>top left</a:t>
            </a:r>
            <a:r>
              <a:rPr lang="en-US" altLang="en-US" sz="1400" b="1" dirty="0">
                <a:solidFill>
                  <a:srgbClr val="003399"/>
                </a:solidFill>
              </a:rPr>
              <a:t>) were observed by GAVRT,</a:t>
            </a:r>
          </a:p>
          <a:p>
            <a:r>
              <a:rPr lang="en-US" altLang="en-US" sz="1400" b="1" dirty="0">
                <a:solidFill>
                  <a:srgbClr val="003399"/>
                </a:solidFill>
              </a:rPr>
              <a:t>the Goldstone Apple Valley Radio Telescope, at 2 to 10 cm wavelengths during eclipse    </a:t>
            </a:r>
            <a:r>
              <a:rPr lang="en-US" altLang="en-US" sz="1400" b="1" i="1" dirty="0">
                <a:solidFill>
                  <a:srgbClr val="003399"/>
                </a:solidFill>
              </a:rPr>
              <a:t>(top right).  </a:t>
            </a:r>
            <a:r>
              <a:rPr lang="en-US" altLang="en-US" sz="1400" b="1" dirty="0">
                <a:solidFill>
                  <a:srgbClr val="003399"/>
                </a:solidFill>
              </a:rPr>
              <a:t>Derived brightness scans probe the coronal magnetic field distribution in layers above the sunspot </a:t>
            </a:r>
            <a:r>
              <a:rPr lang="en-US" altLang="en-US" sz="1400" b="1" i="1" dirty="0">
                <a:solidFill>
                  <a:srgbClr val="003399"/>
                </a:solidFill>
              </a:rPr>
              <a:t>(lower panels).</a:t>
            </a:r>
            <a:endParaRPr lang="en-US" altLang="en-US" sz="1400" b="1" dirty="0">
              <a:solidFill>
                <a:srgbClr val="003399"/>
              </a:solidFill>
            </a:endParaRP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95" name="Photo Editor Photo" r:id="rId6" imgW="1523810" imgH="1380952" progId="">
                  <p:embed/>
                </p:oleObj>
              </mc:Choice>
              <mc:Fallback>
                <p:oleObj name="Photo Editor Photo" r:id="rId6" imgW="1523810" imgH="138095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815914" y="237062"/>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3" name="TextBox 2">
            <a:extLst>
              <a:ext uri="{FF2B5EF4-FFF2-40B4-BE49-F238E27FC236}">
                <a16:creationId xmlns:a16="http://schemas.microsoft.com/office/drawing/2014/main" id="{D59754EA-CA09-9F4A-9945-4B7156BC7FCC}"/>
              </a:ext>
            </a:extLst>
          </p:cNvPr>
          <p:cNvSpPr txBox="1"/>
          <p:nvPr/>
        </p:nvSpPr>
        <p:spPr>
          <a:xfrm>
            <a:off x="958566" y="4347376"/>
            <a:ext cx="2622834" cy="230832"/>
          </a:xfrm>
          <a:prstGeom prst="rect">
            <a:avLst/>
          </a:prstGeom>
          <a:noFill/>
        </p:spPr>
        <p:txBody>
          <a:bodyPr wrap="none" rtlCol="0">
            <a:spAutoFit/>
          </a:bodyPr>
          <a:lstStyle/>
          <a:p>
            <a:r>
              <a:rPr lang="en-US" sz="900" dirty="0"/>
              <a:t>Reproduced with permission from PASP, © IOP</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78"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1119694"/>
            <a:ext cx="7620000" cy="550920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Contact:</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Thangasamy</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Velusamy</a:t>
            </a:r>
            <a:endParaRPr lang="en-US" sz="1100" dirty="0">
              <a:latin typeface="Arial" panose="020B0604020202020204" pitchFamily="34" charset="0"/>
              <a:cs typeface="Arial" panose="020B0604020202020204" pitchFamily="34" charset="0"/>
            </a:endParaRPr>
          </a:p>
          <a:p>
            <a:r>
              <a:rPr lang="en-US" sz="1100" dirty="0">
                <a:solidFill>
                  <a:srgbClr val="FF0000"/>
                </a:solidFill>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  Principal Research Scientist</a:t>
            </a:r>
          </a:p>
          <a:p>
            <a:r>
              <a:rPr lang="en-US" sz="1100" dirty="0">
                <a:latin typeface="Arial" panose="020B0604020202020204" pitchFamily="34" charset="0"/>
                <a:cs typeface="Arial" panose="020B0604020202020204" pitchFamily="34" charset="0"/>
              </a:rPr>
              <a:t>    169-506, Jet Propulsion Laboratory, Pasadena, CA 91109</a:t>
            </a:r>
          </a:p>
          <a:p>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Thangasamy.Velusamy@jpl.nasa.gov</a:t>
            </a:r>
            <a:endParaRPr lang="en-US" sz="11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Citation:</a:t>
            </a:r>
            <a:r>
              <a:rPr lang="en-US" sz="1100" dirty="0">
                <a:latin typeface="Arial" panose="020B0604020202020204" pitchFamily="34" charset="0"/>
                <a:cs typeface="Arial" panose="020B0604020202020204" pitchFamily="34" charset="0"/>
              </a:rPr>
              <a:t>  </a:t>
            </a:r>
          </a:p>
          <a:p>
            <a:r>
              <a:rPr lang="en-US" altLang="en-US" sz="1100" b="1" dirty="0">
                <a:solidFill>
                  <a:srgbClr val="003399"/>
                </a:solidFill>
                <a:latin typeface="Arial" panose="020B0604020202020204" pitchFamily="34" charset="0"/>
                <a:cs typeface="Arial" panose="020B0604020202020204" pitchFamily="34" charset="0"/>
              </a:rPr>
              <a:t>    “Goldstone Apple Valley Radio Telescope Observations of 2012 Solar Eclipse: 		                     </a:t>
            </a:r>
          </a:p>
          <a:p>
            <a:r>
              <a:rPr lang="en-US" altLang="en-US" sz="1100" b="1" dirty="0">
                <a:solidFill>
                  <a:srgbClr val="003399"/>
                </a:solidFill>
                <a:latin typeface="Arial" panose="020B0604020202020204" pitchFamily="34" charset="0"/>
                <a:cs typeface="Arial" panose="020B0604020202020204" pitchFamily="34" charset="0"/>
              </a:rPr>
              <a:t>      A Multi-wavelength Study of cm-lambda </a:t>
            </a:r>
            <a:r>
              <a:rPr lang="en-US" altLang="en-US" sz="1100" b="1" dirty="0" err="1">
                <a:solidFill>
                  <a:srgbClr val="003399"/>
                </a:solidFill>
                <a:latin typeface="Arial" panose="020B0604020202020204" pitchFamily="34" charset="0"/>
                <a:cs typeface="Arial" panose="020B0604020202020204" pitchFamily="34" charset="0"/>
              </a:rPr>
              <a:t>Gyroresonance</a:t>
            </a:r>
            <a:r>
              <a:rPr lang="en-US" altLang="en-US" sz="1100" b="1" dirty="0">
                <a:solidFill>
                  <a:srgbClr val="003399"/>
                </a:solidFill>
                <a:latin typeface="Arial" panose="020B0604020202020204" pitchFamily="34" charset="0"/>
                <a:cs typeface="Arial" panose="020B0604020202020204" pitchFamily="34" charset="0"/>
              </a:rPr>
              <a:t> Emission from Active Regions”</a:t>
            </a:r>
          </a:p>
          <a:p>
            <a:r>
              <a:rPr lang="en-US" altLang="en-US" sz="1100" b="1" dirty="0">
                <a:solidFill>
                  <a:srgbClr val="003399"/>
                </a:solidFill>
                <a:latin typeface="Arial" panose="020B0604020202020204" pitchFamily="34" charset="0"/>
                <a:cs typeface="Arial" panose="020B0604020202020204" pitchFamily="34" charset="0"/>
              </a:rPr>
              <a:t>    </a:t>
            </a:r>
            <a:r>
              <a:rPr lang="en-US" altLang="en-US" sz="1100" b="1" dirty="0" err="1">
                <a:solidFill>
                  <a:srgbClr val="003399"/>
                </a:solidFill>
                <a:latin typeface="Arial" panose="020B0604020202020204" pitchFamily="34" charset="0"/>
                <a:cs typeface="Arial" panose="020B0604020202020204" pitchFamily="34" charset="0"/>
              </a:rPr>
              <a:t>Velusamy</a:t>
            </a:r>
            <a:r>
              <a:rPr lang="en-US" altLang="en-US" sz="1100" b="1" dirty="0">
                <a:solidFill>
                  <a:srgbClr val="003399"/>
                </a:solidFill>
                <a:latin typeface="Arial" panose="020B0604020202020204" pitchFamily="34" charset="0"/>
                <a:cs typeface="Arial" panose="020B0604020202020204" pitchFamily="34" charset="0"/>
              </a:rPr>
              <a:t>, T., Kuiper, T.B.H., Levin, S.M., et al. (2020), PASP 132, 094201</a:t>
            </a:r>
          </a:p>
          <a:p>
            <a:r>
              <a:rPr lang="en-US" sz="1100" b="1" dirty="0">
                <a:latin typeface="Arial" panose="020B0604020202020204" pitchFamily="34" charset="0"/>
                <a:cs typeface="Arial" panose="020B0604020202020204" pitchFamily="34" charset="0"/>
              </a:rPr>
              <a:t>    </a:t>
            </a:r>
            <a:r>
              <a:rPr lang="en-US" sz="1100" b="1" dirty="0">
                <a:latin typeface="Arial" panose="020B0604020202020204" pitchFamily="34" charset="0"/>
                <a:cs typeface="Arial" panose="020B0604020202020204" pitchFamily="34" charset="0"/>
                <a:hlinkClick r:id="rId6"/>
              </a:rPr>
              <a:t>https://doi.org/10.1088/1538-3873/aba10b</a:t>
            </a:r>
            <a:endParaRPr lang="en-US" sz="1100" b="1"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Data Sources:</a:t>
            </a:r>
            <a:r>
              <a:rPr lang="en-US" sz="1100" dirty="0">
                <a:latin typeface="Arial" panose="020B0604020202020204" pitchFamily="34" charset="0"/>
                <a:cs typeface="Arial" panose="020B0604020202020204" pitchFamily="34" charset="0"/>
              </a:rPr>
              <a:t>  </a:t>
            </a:r>
          </a:p>
          <a:p>
            <a:r>
              <a:rPr lang="en-US" sz="1100" dirty="0">
                <a:latin typeface="Arial" panose="020B0604020202020204" pitchFamily="34" charset="0"/>
                <a:cs typeface="Arial" panose="020B0604020202020204" pitchFamily="34" charset="0"/>
              </a:rPr>
              <a:t>    Goldstone Apple Valley Radio Telescope (GAVRT)</a:t>
            </a:r>
          </a:p>
          <a:p>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Technical Description of Figure:</a:t>
            </a:r>
          </a:p>
          <a:p>
            <a:r>
              <a:rPr lang="en-US" altLang="en-US" sz="1100" dirty="0"/>
              <a:t>    Sunspots identified in the pre-eclipse radio emission (</a:t>
            </a:r>
            <a:r>
              <a:rPr lang="en-US" altLang="en-US" sz="1100" i="1" dirty="0"/>
              <a:t>upper left</a:t>
            </a:r>
            <a:r>
              <a:rPr lang="en-US" altLang="en-US" sz="1100" dirty="0"/>
              <a:t>) were observed by the Goldstone Apple Valley </a:t>
            </a:r>
          </a:p>
          <a:p>
            <a:r>
              <a:rPr lang="en-US" altLang="en-US" sz="1100" dirty="0"/>
              <a:t>Radio Telescope (GAVRT) at 2 to 10 cm wavelengths during the 2012 eclipse of the Sun </a:t>
            </a:r>
            <a:r>
              <a:rPr lang="en-US" altLang="en-US" sz="1100" i="1" dirty="0"/>
              <a:t>(upper right)</a:t>
            </a:r>
            <a:r>
              <a:rPr lang="en-US" altLang="en-US" sz="1100" dirty="0"/>
              <a:t>.  </a:t>
            </a:r>
          </a:p>
          <a:p>
            <a:r>
              <a:rPr lang="en-US" altLang="en-US" sz="1100" dirty="0"/>
              <a:t>Derived brightness scans probe the coronal magnetic field distribution in layers above the sunspot </a:t>
            </a:r>
            <a:r>
              <a:rPr lang="en-US" altLang="en-US" sz="1100" i="1" dirty="0"/>
              <a:t>(lower panels,</a:t>
            </a:r>
          </a:p>
          <a:p>
            <a:r>
              <a:rPr lang="en-US" altLang="en-US" sz="1100" dirty="0"/>
              <a:t>where LCP refers to left-hand circularly polarized emission and RCP is right-hand polarized).  The large beam sizes </a:t>
            </a:r>
          </a:p>
          <a:p>
            <a:r>
              <a:rPr lang="en-US" altLang="en-US" sz="1100" dirty="0"/>
              <a:t>of the radio telescope (~arcminute; shown as a function of wavelength as the concentric circles in the top right panel)    are greatly improved by eclipse data where the Moon’s edge scans across the Sun’s surface, providing arcsecond resolution at all wavelengths.  Interpretations of coronal temperatures and magnetic fields from </a:t>
            </a:r>
            <a:r>
              <a:rPr lang="en-US" sz="1100" dirty="0"/>
              <a:t>cm-wavelength radio maps are made under the framework of </a:t>
            </a:r>
            <a:r>
              <a:rPr lang="en-US" sz="1100" dirty="0" err="1"/>
              <a:t>gyroresonance</a:t>
            </a:r>
            <a:r>
              <a:rPr lang="en-US" sz="1100" dirty="0"/>
              <a:t> emission from above the sunspot region.</a:t>
            </a:r>
            <a:endParaRPr lang="en-US" altLang="en-US" sz="1100" dirty="0"/>
          </a:p>
          <a:p>
            <a:endParaRPr lang="en-US" sz="1100" b="1"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Scientific significance, societal relevance, and relationships to future missions:  </a:t>
            </a:r>
            <a:endParaRPr lang="en-US" sz="1100" dirty="0">
              <a:latin typeface="Arial" panose="020B0604020202020204" pitchFamily="34" charset="0"/>
              <a:cs typeface="Arial" panose="020B0604020202020204" pitchFamily="34" charset="0"/>
            </a:endParaRPr>
          </a:p>
          <a:p>
            <a:r>
              <a:rPr lang="en-US" altLang="en-US" sz="1100" dirty="0">
                <a:latin typeface="Arial" panose="020B0604020202020204" pitchFamily="34" charset="0"/>
                <a:cs typeface="Arial" panose="020B0604020202020204" pitchFamily="34" charset="0"/>
              </a:rPr>
              <a:t>    Use of the Moon’s limb to gradually eclipse Solar sunspot regions enables observations with 100 times finer detail  than the telescope’s nominal resolution; without the eclipse, it would not be possible to resolve the Sun’s active regions.</a:t>
            </a:r>
          </a:p>
          <a:p>
            <a:r>
              <a:rPr lang="en-US" altLang="en-US" sz="1100" dirty="0">
                <a:latin typeface="Arial" panose="020B0604020202020204" pitchFamily="34" charset="0"/>
                <a:cs typeface="Arial" panose="020B0604020202020204" pitchFamily="34" charset="0"/>
              </a:rPr>
              <a:t>    </a:t>
            </a:r>
            <a:r>
              <a:rPr lang="en-US" altLang="en-US" sz="1100" dirty="0"/>
              <a:t>While this project was initiated as part of a science education program, it also demonstrated the ability of GAVRT      to probe layers of the solar corona above active sunspot regions.  In the near term GAVRT will launch a related       Solar Patrol Program, potentially supporting ground-based solar radio astronomy for Parker Solar Probe (PSP).</a:t>
            </a: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12717</TotalTime>
  <Words>683</Words>
  <Application>Microsoft Macintosh PowerPoint</Application>
  <PresentationFormat>On-screen Show (4:3)</PresentationFormat>
  <Paragraphs>47</Paragraphs>
  <Slides>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8" baseType="lpstr">
      <vt:lpstr>Arial</vt:lpstr>
      <vt:lpstr>Helvetica</vt:lpstr>
      <vt:lpstr>Times</vt:lpstr>
      <vt:lpstr>Wingdings</vt:lpstr>
      <vt:lpstr>1_Blank</vt:lpstr>
      <vt:lpstr>Photo Editor Photo</vt:lpstr>
      <vt:lpstr>Radio Observations of 2012’s Solar Eclipse Velusamy, Kuiper, Levin, et al.</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411</cp:revision>
  <cp:lastPrinted>2019-10-24T18:42:05Z</cp:lastPrinted>
  <dcterms:created xsi:type="dcterms:W3CDTF">2008-11-10T22:26:59Z</dcterms:created>
  <dcterms:modified xsi:type="dcterms:W3CDTF">2020-10-20T20:14:20Z</dcterms:modified>
</cp:coreProperties>
</file>