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21"/>
    <p:restoredTop sz="96875"/>
  </p:normalViewPr>
  <p:slideViewPr>
    <p:cSldViewPr>
      <p:cViewPr varScale="1">
        <p:scale>
          <a:sx n="131" d="100"/>
          <a:sy n="131" d="100"/>
        </p:scale>
        <p:origin x="26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hyperlink" Target="https://doi.org/10.3847/1538-4357/ab5585" TargetMode="External"/><Relationship Id="rId4" Type="http://schemas.openxmlformats.org/officeDocument/2006/relationships/hyperlink" Target="https://doi.org/"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doi.org/10.3847/1538-4357/ab5585" TargetMode="External"/><Relationship Id="rId5" Type="http://schemas.openxmlformats.org/officeDocument/2006/relationships/hyperlink" Target="https://doi.or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E17AFCC-1BE7-7F01-0192-A4FD651B99FB}"/>
              </a:ext>
            </a:extLst>
          </p:cNvPr>
          <p:cNvPicPr>
            <a:picLocks noChangeAspect="1"/>
          </p:cNvPicPr>
          <p:nvPr/>
        </p:nvPicPr>
        <p:blipFill>
          <a:blip r:embed="rId3"/>
          <a:stretch>
            <a:fillRect/>
          </a:stretch>
        </p:blipFill>
        <p:spPr>
          <a:xfrm>
            <a:off x="94234" y="984815"/>
            <a:ext cx="4843531" cy="3429000"/>
          </a:xfrm>
          <a:prstGeom prst="rect">
            <a:avLst/>
          </a:prstGeom>
        </p:spPr>
      </p:pic>
      <p:sp>
        <p:nvSpPr>
          <p:cNvPr id="3074" name="Rectangle 4"/>
          <p:cNvSpPr>
            <a:spLocks noGrp="1" noChangeArrowheads="1"/>
          </p:cNvSpPr>
          <p:nvPr>
            <p:ph type="title" idx="4294967295"/>
          </p:nvPr>
        </p:nvSpPr>
        <p:spPr>
          <a:xfrm>
            <a:off x="2209800" y="144256"/>
            <a:ext cx="6934199" cy="606425"/>
          </a:xfrm>
        </p:spPr>
        <p:txBody>
          <a:bodyPr/>
          <a:lstStyle/>
          <a:p>
            <a:pPr eaLnBrk="1" hangingPunct="1"/>
            <a:r>
              <a:rPr lang="en-US" altLang="en-US" sz="2000" dirty="0">
                <a:solidFill>
                  <a:schemeClr val="tx1"/>
                </a:solidFill>
                <a:ea typeface="ＭＳ Ｐゴシック" pitchFamily="-106" charset="-128"/>
              </a:rPr>
              <a:t>Solar Wind Driven Changes in Jupiter’s Emission </a:t>
            </a:r>
            <a:br>
              <a:rPr lang="en-US" altLang="en-US" sz="2400" dirty="0">
                <a:solidFill>
                  <a:schemeClr val="tx1"/>
                </a:solidFill>
                <a:ea typeface="ＭＳ Ｐゴシック" pitchFamily="-106" charset="-128"/>
              </a:rPr>
            </a:br>
            <a:r>
              <a:rPr lang="en-US" altLang="en-US" sz="1600" dirty="0" err="1">
                <a:solidFill>
                  <a:schemeClr val="tx1"/>
                </a:solidFill>
                <a:ea typeface="ＭＳ Ｐゴシック" pitchFamily="-106" charset="-128"/>
              </a:rPr>
              <a:t>Matuszewska</a:t>
            </a:r>
            <a:r>
              <a:rPr lang="en-US" altLang="en-US" sz="1600" dirty="0">
                <a:solidFill>
                  <a:schemeClr val="tx1"/>
                </a:solidFill>
                <a:ea typeface="ＭＳ Ｐゴシック" pitchFamily="-106" charset="-128"/>
              </a:rPr>
              <a:t>, </a:t>
            </a:r>
            <a:r>
              <a:rPr lang="en-US" altLang="en-US" sz="1600" dirty="0" err="1">
                <a:solidFill>
                  <a:schemeClr val="tx1"/>
                </a:solidFill>
                <a:ea typeface="ＭＳ Ｐゴシック" pitchFamily="-106" charset="-128"/>
              </a:rPr>
              <a:t>Velusamy</a:t>
            </a:r>
            <a:r>
              <a:rPr lang="en-US" altLang="en-US" sz="1600" dirty="0">
                <a:solidFill>
                  <a:schemeClr val="tx1"/>
                </a:solidFill>
                <a:ea typeface="ＭＳ Ｐゴシック" pitchFamily="-106" charset="-128"/>
              </a:rPr>
              <a:t>, </a:t>
            </a:r>
            <a:r>
              <a:rPr lang="en-US" altLang="en-US" sz="1600" dirty="0" err="1">
                <a:solidFill>
                  <a:schemeClr val="tx1"/>
                </a:solidFill>
                <a:ea typeface="ＭＳ Ｐゴシック" pitchFamily="-106" charset="-128"/>
              </a:rPr>
              <a:t>Adumitroaie</a:t>
            </a:r>
            <a:r>
              <a:rPr lang="en-US" altLang="en-US" sz="1600" dirty="0">
                <a:solidFill>
                  <a:schemeClr val="tx1"/>
                </a:solidFill>
                <a:ea typeface="ＭＳ Ｐゴシック" pitchFamily="-106" charset="-128"/>
              </a:rPr>
              <a:t>, et al.</a:t>
            </a:r>
          </a:p>
        </p:txBody>
      </p:sp>
      <p:sp>
        <p:nvSpPr>
          <p:cNvPr id="3075" name="Text Box 7"/>
          <p:cNvSpPr txBox="1">
            <a:spLocks noChangeArrowheads="1"/>
          </p:cNvSpPr>
          <p:nvPr/>
        </p:nvSpPr>
        <p:spPr bwMode="auto">
          <a:xfrm>
            <a:off x="5086188" y="1165622"/>
            <a:ext cx="3905412" cy="52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How does the solar wind interact with Jupiter’s magnetosphere and radio emission from its radiation belts?</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		         The Goldstone-Apple Valley Radio Telescope (GAVRT) was used to observe Jupiter’s synchrotron radiation from 2019 to 2021 as part of its K-12 program. Combination with earlier data reveals     a new trend in the synchrotron flux variability – increasing from 2015 to 2018, then decreasing until 2021.</a:t>
            </a:r>
            <a:endParaRPr lang="en-US" altLang="en-US" sz="1600" b="1" dirty="0">
              <a:solidFill>
                <a:srgbClr val="0000FF"/>
              </a:solidFill>
            </a:endParaRPr>
          </a:p>
          <a:p>
            <a:pPr>
              <a:spcBef>
                <a:spcPct val="50000"/>
              </a:spcBef>
            </a:pPr>
            <a:r>
              <a:rPr lang="en-US" altLang="en-US" sz="1600" b="1" dirty="0">
                <a:solidFill>
                  <a:srgbClr val="0000FF"/>
                </a:solidFill>
              </a:rPr>
              <a:t>Significance: 	</a:t>
            </a:r>
            <a:r>
              <a:rPr lang="en-US" altLang="en-US" sz="1600" dirty="0"/>
              <a:t>		             The observed changes in Jupiter’s synchrotron flux provide strong support for models of variability that is driven by ram pressure from the solar wind.      Note that this publication was led by a GAVRT high school student. </a:t>
            </a:r>
            <a:endParaRPr lang="en-US" sz="1600" dirty="0"/>
          </a:p>
        </p:txBody>
      </p:sp>
      <p:sp>
        <p:nvSpPr>
          <p:cNvPr id="3076" name="Text Box 8"/>
          <p:cNvSpPr txBox="1">
            <a:spLocks noChangeArrowheads="1"/>
          </p:cNvSpPr>
          <p:nvPr/>
        </p:nvSpPr>
        <p:spPr bwMode="auto">
          <a:xfrm>
            <a:off x="152400" y="5920770"/>
            <a:ext cx="4114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err="1">
                <a:solidFill>
                  <a:srgbClr val="003399"/>
                </a:solidFill>
                <a:latin typeface="Arial" panose="020B0604020202020204" pitchFamily="34" charset="0"/>
                <a:cs typeface="Arial" panose="020B0604020202020204" pitchFamily="34" charset="0"/>
              </a:rPr>
              <a:t>Matuszewska</a:t>
            </a:r>
            <a:r>
              <a:rPr lang="en-US" altLang="en-US" sz="900" b="1" dirty="0">
                <a:solidFill>
                  <a:srgbClr val="003399"/>
                </a:solidFill>
                <a:latin typeface="Arial" panose="020B0604020202020204" pitchFamily="34" charset="0"/>
                <a:cs typeface="Arial" panose="020B0604020202020204" pitchFamily="34" charset="0"/>
              </a:rPr>
              <a:t>, </a:t>
            </a:r>
            <a:r>
              <a:rPr lang="en-US" altLang="en-US" sz="900" b="1" dirty="0" err="1">
                <a:solidFill>
                  <a:srgbClr val="003399"/>
                </a:solidFill>
                <a:latin typeface="Arial" panose="020B0604020202020204" pitchFamily="34" charset="0"/>
                <a:cs typeface="Arial" panose="020B0604020202020204" pitchFamily="34" charset="0"/>
              </a:rPr>
              <a:t>Velusamy</a:t>
            </a:r>
            <a:r>
              <a:rPr lang="en-US" altLang="en-US" sz="900" b="1" dirty="0">
                <a:solidFill>
                  <a:srgbClr val="003399"/>
                </a:solidFill>
                <a:latin typeface="Arial" panose="020B0604020202020204" pitchFamily="34" charset="0"/>
                <a:cs typeface="Arial" panose="020B0604020202020204" pitchFamily="34" charset="0"/>
              </a:rPr>
              <a:t>, </a:t>
            </a:r>
            <a:r>
              <a:rPr lang="en-US" altLang="en-US" sz="900" b="1" dirty="0" err="1">
                <a:solidFill>
                  <a:srgbClr val="003399"/>
                </a:solidFill>
                <a:latin typeface="Arial" panose="020B0604020202020204" pitchFamily="34" charset="0"/>
                <a:cs typeface="Arial" panose="020B0604020202020204" pitchFamily="34" charset="0"/>
              </a:rPr>
              <a:t>Adumitroaie</a:t>
            </a:r>
            <a:r>
              <a:rPr lang="en-US" altLang="en-US" sz="900" b="1" dirty="0">
                <a:solidFill>
                  <a:srgbClr val="003399"/>
                </a:solidFill>
                <a:latin typeface="Arial" panose="020B0604020202020204" pitchFamily="34" charset="0"/>
                <a:cs typeface="Arial" panose="020B0604020202020204" pitchFamily="34" charset="0"/>
              </a:rPr>
              <a:t>, et al. (2022), PASP 134, 084401</a:t>
            </a:r>
          </a:p>
          <a:p>
            <a:r>
              <a:rPr lang="en-US" sz="900" b="1" dirty="0">
                <a:latin typeface="Arial" panose="020B0604020202020204" pitchFamily="34" charset="0"/>
                <a:cs typeface="Arial" panose="020B0604020202020204" pitchFamily="34" charset="0"/>
                <a:hlinkClick r:id="rId4"/>
              </a:rPr>
              <a:t>https://doi.org/</a:t>
            </a:r>
            <a:r>
              <a:rPr lang="en-US" sz="900" b="1" dirty="0">
                <a:hlinkClick r:id="rId5"/>
              </a:rPr>
              <a:t>10.1088/1538-3873/ac6a7a</a:t>
            </a:r>
            <a:endParaRPr lang="en-US" altLang="en-US" sz="900" b="1" dirty="0">
              <a:solidFill>
                <a:srgbClr val="003399"/>
              </a:solidFill>
            </a:endParaRPr>
          </a:p>
          <a:p>
            <a:endParaRPr lang="en-US" sz="900" b="1" dirty="0">
              <a:solidFill>
                <a:srgbClr val="003399"/>
              </a:solidFill>
            </a:endParaRPr>
          </a:p>
          <a:p>
            <a:r>
              <a:rPr lang="en-US" sz="900" b="1" dirty="0">
                <a:solidFill>
                  <a:srgbClr val="003399"/>
                </a:solidFill>
              </a:rPr>
              <a:t>Data collection was supported by high school teachers and students   as part of the NASA-JPL Jupiter Patrol program. </a:t>
            </a:r>
            <a:endParaRPr lang="en-US" altLang="en-US" sz="900" b="1" dirty="0">
              <a:solidFill>
                <a:srgbClr val="003399"/>
              </a:solidFill>
            </a:endParaRPr>
          </a:p>
        </p:txBody>
      </p:sp>
      <p:sp>
        <p:nvSpPr>
          <p:cNvPr id="7" name="Text Box 8"/>
          <p:cNvSpPr txBox="1">
            <a:spLocks noChangeArrowheads="1"/>
          </p:cNvSpPr>
          <p:nvPr/>
        </p:nvSpPr>
        <p:spPr bwMode="auto">
          <a:xfrm>
            <a:off x="268625" y="4653294"/>
            <a:ext cx="4648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Emission from Jupiter’s radiation belts is monitored  from 2015 to 2022 (points in the upper panel).  The variations in flux are a remarkably close match to a simulation of the emission (red line) as driven by ram pressure from the solar wind (dotted line).</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name="Photo Editor Photo" r:id="rId6" imgW="1523810" imgH="1380952" progId="">
                  <p:embed/>
                </p:oleObj>
              </mc:Choice>
              <mc:Fallback>
                <p:oleObj name="Photo Editor Photo" r:id="rId6" imgW="1523810" imgH="138095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TextBox 2">
            <a:extLst>
              <a:ext uri="{FF2B5EF4-FFF2-40B4-BE49-F238E27FC236}">
                <a16:creationId xmlns:a16="http://schemas.microsoft.com/office/drawing/2014/main" id="{D59754EA-CA09-9F4A-9945-4B7156BC7FCC}"/>
              </a:ext>
            </a:extLst>
          </p:cNvPr>
          <p:cNvSpPr txBox="1"/>
          <p:nvPr/>
        </p:nvSpPr>
        <p:spPr>
          <a:xfrm>
            <a:off x="1351157" y="4444235"/>
            <a:ext cx="2590774" cy="230832"/>
          </a:xfrm>
          <a:prstGeom prst="rect">
            <a:avLst/>
          </a:prstGeom>
          <a:noFill/>
        </p:spPr>
        <p:txBody>
          <a:bodyPr wrap="none" rtlCol="0">
            <a:spAutoFit/>
          </a:bodyPr>
          <a:lstStyle/>
          <a:p>
            <a:r>
              <a:rPr lang="en-US" sz="900" dirty="0"/>
              <a:t>Reproduced with permission from IOP, ©PASP</a:t>
            </a:r>
          </a:p>
        </p:txBody>
      </p:sp>
      <p:sp>
        <p:nvSpPr>
          <p:cNvPr id="11" name="Rectangle 3">
            <a:extLst>
              <a:ext uri="{FF2B5EF4-FFF2-40B4-BE49-F238E27FC236}">
                <a16:creationId xmlns:a16="http://schemas.microsoft.com/office/drawing/2014/main" id="{889165F7-9A06-774C-86AC-D64CABD21AFE}"/>
              </a:ext>
            </a:extLst>
          </p:cNvPr>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8382000" cy="4493538"/>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Contact:</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Dr. </a:t>
            </a:r>
            <a:r>
              <a:rPr lang="en-US" sz="1100" dirty="0" err="1">
                <a:latin typeface="Arial" panose="020B0604020202020204" pitchFamily="34" charset="0"/>
                <a:cs typeface="Arial" panose="020B0604020202020204" pitchFamily="34" charset="0"/>
              </a:rPr>
              <a:t>Thangasamy</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Velusamy</a:t>
            </a:r>
            <a:endParaRPr lang="en-US" sz="1100" dirty="0">
              <a:latin typeface="Arial" panose="020B0604020202020204" pitchFamily="34" charset="0"/>
              <a:cs typeface="Arial" panose="020B0604020202020204" pitchFamily="34" charset="0"/>
            </a:endParaRPr>
          </a:p>
          <a:p>
            <a:r>
              <a:rPr lang="en-US" sz="1100" dirty="0">
                <a:solidFill>
                  <a:srgbClr val="FF000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Principal Research Scientist</a:t>
            </a:r>
          </a:p>
          <a:p>
            <a:r>
              <a:rPr lang="en-US" sz="1100" dirty="0">
                <a:latin typeface="Arial" panose="020B0604020202020204" pitchFamily="34" charset="0"/>
                <a:cs typeface="Arial" panose="020B0604020202020204" pitchFamily="34" charset="0"/>
              </a:rPr>
              <a:t>    169-506, Jet Propulsion Laboratory, Pasadena, CA 91109</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Thangasamy.Velusamy@jpl.nasa.gov</a:t>
            </a: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Citation:</a:t>
            </a:r>
            <a:r>
              <a:rPr lang="en-US" sz="1100" dirty="0">
                <a:latin typeface="Arial" panose="020B0604020202020204" pitchFamily="34" charset="0"/>
                <a:cs typeface="Arial" panose="020B0604020202020204" pitchFamily="34" charset="0"/>
              </a:rPr>
              <a:t>  </a:t>
            </a:r>
          </a:p>
          <a:p>
            <a:r>
              <a:rPr lang="en-US" altLang="en-US" sz="1100" b="1" dirty="0">
                <a:solidFill>
                  <a:srgbClr val="003399"/>
                </a:solidFill>
                <a:latin typeface="Arial" panose="020B0604020202020204" pitchFamily="34" charset="0"/>
                <a:cs typeface="Arial" panose="020B0604020202020204" pitchFamily="34" charset="0"/>
              </a:rPr>
              <a:t>    “</a:t>
            </a:r>
            <a:r>
              <a:rPr lang="en-US" sz="1100" b="1" dirty="0">
                <a:solidFill>
                  <a:srgbClr val="003399"/>
                </a:solidFill>
                <a:latin typeface="Arial" panose="020B0604020202020204" pitchFamily="34" charset="0"/>
                <a:cs typeface="Arial" panose="020B0604020202020204" pitchFamily="34" charset="0"/>
              </a:rPr>
              <a:t>Variability of Jupiter’s Synchrotron Radiation: Goldstone Apple Valley Radio Telescope (GAVRT) Observations II</a:t>
            </a:r>
            <a:r>
              <a:rPr lang="en-US" altLang="en-US" sz="1100" b="1" dirty="0">
                <a:solidFill>
                  <a:srgbClr val="003399"/>
                </a:solidFill>
                <a:latin typeface="Arial" panose="020B0604020202020204" pitchFamily="34" charset="0"/>
                <a:cs typeface="Arial" panose="020B0604020202020204" pitchFamily="34" charset="0"/>
              </a:rPr>
              <a:t>”</a:t>
            </a:r>
          </a:p>
          <a:p>
            <a:r>
              <a:rPr lang="en-US" altLang="en-US" sz="1100" b="1" dirty="0">
                <a:solidFill>
                  <a:srgbClr val="003399"/>
                </a:solidFill>
                <a:latin typeface="Arial" panose="020B0604020202020204" pitchFamily="34" charset="0"/>
                <a:cs typeface="Arial" panose="020B0604020202020204" pitchFamily="34" charset="0"/>
              </a:rPr>
              <a:t>    </a:t>
            </a:r>
            <a:r>
              <a:rPr lang="en-US" altLang="en-US" sz="1100" b="1" dirty="0" err="1">
                <a:solidFill>
                  <a:srgbClr val="003399"/>
                </a:solidFill>
                <a:latin typeface="Arial" panose="020B0604020202020204" pitchFamily="34" charset="0"/>
                <a:cs typeface="Arial" panose="020B0604020202020204" pitchFamily="34" charset="0"/>
              </a:rPr>
              <a:t>Matuszewska</a:t>
            </a:r>
            <a:r>
              <a:rPr lang="en-US" altLang="en-US" sz="1100" b="1" dirty="0">
                <a:solidFill>
                  <a:srgbClr val="003399"/>
                </a:solidFill>
                <a:latin typeface="Arial" panose="020B0604020202020204" pitchFamily="34" charset="0"/>
                <a:cs typeface="Arial" panose="020B0604020202020204" pitchFamily="34" charset="0"/>
              </a:rPr>
              <a:t>, K., </a:t>
            </a:r>
            <a:r>
              <a:rPr lang="en-US" altLang="en-US" sz="1100" b="1" dirty="0" err="1">
                <a:solidFill>
                  <a:srgbClr val="003399"/>
                </a:solidFill>
                <a:latin typeface="Arial" panose="020B0604020202020204" pitchFamily="34" charset="0"/>
                <a:cs typeface="Arial" panose="020B0604020202020204" pitchFamily="34" charset="0"/>
              </a:rPr>
              <a:t>Velusamy</a:t>
            </a:r>
            <a:r>
              <a:rPr lang="en-US" altLang="en-US" sz="1100" b="1" dirty="0">
                <a:solidFill>
                  <a:srgbClr val="003399"/>
                </a:solidFill>
                <a:latin typeface="Arial" panose="020B0604020202020204" pitchFamily="34" charset="0"/>
                <a:cs typeface="Arial" panose="020B0604020202020204" pitchFamily="34" charset="0"/>
              </a:rPr>
              <a:t>, T., </a:t>
            </a:r>
            <a:r>
              <a:rPr lang="en-US" altLang="en-US" sz="1100" b="1" dirty="0" err="1">
                <a:solidFill>
                  <a:srgbClr val="003399"/>
                </a:solidFill>
                <a:latin typeface="Arial" panose="020B0604020202020204" pitchFamily="34" charset="0"/>
                <a:cs typeface="Arial" panose="020B0604020202020204" pitchFamily="34" charset="0"/>
              </a:rPr>
              <a:t>Adumitroaie</a:t>
            </a:r>
            <a:r>
              <a:rPr lang="en-US" altLang="en-US" sz="1100" b="1" dirty="0">
                <a:solidFill>
                  <a:srgbClr val="003399"/>
                </a:solidFill>
                <a:latin typeface="Arial" panose="020B0604020202020204" pitchFamily="34" charset="0"/>
                <a:cs typeface="Arial" panose="020B0604020202020204" pitchFamily="34" charset="0"/>
              </a:rPr>
              <a:t>, V., </a:t>
            </a:r>
            <a:r>
              <a:rPr lang="en-US" altLang="en-US" sz="1100" b="1" dirty="0" err="1">
                <a:solidFill>
                  <a:srgbClr val="003399"/>
                </a:solidFill>
                <a:latin typeface="Arial" panose="020B0604020202020204" pitchFamily="34" charset="0"/>
                <a:cs typeface="Arial" panose="020B0604020202020204" pitchFamily="34" charset="0"/>
              </a:rPr>
              <a:t>Arballo</a:t>
            </a:r>
            <a:r>
              <a:rPr lang="en-US" altLang="en-US" sz="1100" b="1" dirty="0">
                <a:solidFill>
                  <a:srgbClr val="003399"/>
                </a:solidFill>
                <a:latin typeface="Arial" panose="020B0604020202020204" pitchFamily="34" charset="0"/>
                <a:cs typeface="Arial" panose="020B0604020202020204" pitchFamily="34" charset="0"/>
              </a:rPr>
              <a:t>, J., et al. (2022), PASP 134, 084401</a:t>
            </a:r>
          </a:p>
          <a:p>
            <a:r>
              <a:rPr lang="en-US"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hlinkClick r:id="rId5"/>
              </a:rPr>
              <a:t>https://doi.org/</a:t>
            </a:r>
            <a:r>
              <a:rPr lang="en-US" sz="1100" b="1" dirty="0">
                <a:hlinkClick r:id="rId6"/>
              </a:rPr>
              <a:t>10.1088/1538-3873/ac6a7a</a:t>
            </a:r>
            <a:endParaRPr lang="en-US" altLang="en-US" sz="1100" b="1" dirty="0">
              <a:solidFill>
                <a:srgbClr val="003399"/>
              </a:solidFill>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Data Sources:</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Goldstone Apple Valley Radio Telescope (GAVRT)</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Technical Description of Figure:</a:t>
            </a:r>
          </a:p>
          <a:p>
            <a:r>
              <a:rPr lang="en-US" altLang="en-US" sz="1100" dirty="0"/>
              <a:t>    Synchrotron emission from electrons trapped in Jupiter’s radiation belts was observed by the GAVRT radio telescope at </a:t>
            </a:r>
          </a:p>
          <a:p>
            <a:r>
              <a:rPr lang="en-US" altLang="en-US" sz="1100" dirty="0"/>
              <a:t>13 cm wavelength from 2019 to 2022 (upper panel; points on the right side) and compared with data from 2015 to 2018 (left side).</a:t>
            </a:r>
          </a:p>
          <a:p>
            <a:r>
              <a:rPr lang="en-US" altLang="en-US" sz="1100" dirty="0"/>
              <a:t>Significant variability (&gt;1 Jy) is readily apparent.  The changes in flux are a remarkably close match to a simulation of the emission </a:t>
            </a:r>
          </a:p>
          <a:p>
            <a:r>
              <a:rPr lang="en-US" altLang="en-US" sz="1100" dirty="0"/>
              <a:t>(red line in the lower panel and black line in the upper panel) as driven by ram pressure from the solar wind (dotted line).</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Scientific significance, societal relevance, and relationships to future missions:  </a:t>
            </a:r>
            <a:endParaRPr 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    </a:t>
            </a:r>
            <a:r>
              <a:rPr lang="en-US" altLang="en-US" sz="1100" dirty="0"/>
              <a:t>The observed changes in Jupiter’s synchrotron flux provide strong support for models of variability that is </a:t>
            </a:r>
          </a:p>
          <a:p>
            <a:r>
              <a:rPr lang="en-US" altLang="en-US" sz="1100" dirty="0"/>
              <a:t>driven by ram pressure from the solar wind.  </a:t>
            </a:r>
            <a:endParaRPr lang="en-US" sz="1100" dirty="0"/>
          </a:p>
          <a:p>
            <a:r>
              <a:rPr lang="en-US" sz="1100" dirty="0">
                <a:latin typeface="Arial"/>
                <a:cs typeface="Arial"/>
              </a:rPr>
              <a:t>    This science result involved direct contributions from high school students and teachers as part of GAVRT’s </a:t>
            </a:r>
          </a:p>
          <a:p>
            <a:r>
              <a:rPr lang="en-US" sz="1100" dirty="0">
                <a:latin typeface="Arial"/>
                <a:cs typeface="Arial"/>
              </a:rPr>
              <a:t>NASA-JPL Jupiter Patrol program.</a:t>
            </a: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13309</TotalTime>
  <Words>553</Words>
  <Application>Microsoft Macintosh PowerPoint</Application>
  <PresentationFormat>On-screen Show (4:3)</PresentationFormat>
  <Paragraphs>46</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Solar Wind Driven Changes in Jupiter’s Emission  Matuszewska, Velusamy, Adumitroaie,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Bryden, Geoffrey (US 3262)</cp:lastModifiedBy>
  <cp:revision>387</cp:revision>
  <cp:lastPrinted>2019-10-24T18:42:05Z</cp:lastPrinted>
  <dcterms:created xsi:type="dcterms:W3CDTF">2008-11-10T22:26:59Z</dcterms:created>
  <dcterms:modified xsi:type="dcterms:W3CDTF">2022-09-29T23:33:29Z</dcterms:modified>
</cp:coreProperties>
</file>