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66"/>
    <a:srgbClr val="FFCC99"/>
    <a:srgbClr val="FFCCCC"/>
    <a:srgbClr val="FFCCFF"/>
    <a:srgbClr val="FF66FF"/>
    <a:srgbClr val="FFCC00"/>
    <a:srgbClr val="CCCC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BFE037-C929-41BA-BF3C-F0C042751747}" type="datetimeFigureOut">
              <a:rPr lang="en-US" smtClean="0"/>
              <a:t>6/4/20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7D8FB9-68D0-4DE0-B147-C73955B16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5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9pPr>
          </a:lstStyle>
          <a:p>
            <a:pPr defTabSz="93177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101207D-5BDA-4BED-8240-D3FC29C8C655}" type="slidenum">
              <a:rPr lang="en-US" altLang="en-US">
                <a:solidFill>
                  <a:srgbClr val="000000"/>
                </a:solidFill>
                <a:latin typeface="Arial" charset="0"/>
              </a:rPr>
              <a:pPr defTabSz="93177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9pPr>
          </a:lstStyle>
          <a:p>
            <a:pPr algn="r" defTabSz="93177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0EE1A8-34CE-4F32-BF25-9D4E96A7F8DF}" type="slidenum">
              <a:rPr lang="en-US" altLang="en-US">
                <a:solidFill>
                  <a:srgbClr val="000000"/>
                </a:solidFill>
                <a:latin typeface="Arial" charset="0"/>
              </a:rPr>
              <a:pPr algn="r" defTabSz="93177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" pitchFamily="-106" charset="0"/>
                <a:ea typeface="ＭＳ Ｐゴシック" pitchFamily="-106" charset="-128"/>
              </a:rPr>
              <a:t>You may add comments here to clarify </a:t>
            </a:r>
            <a:r>
              <a:rPr lang="en-US" altLang="en-US">
                <a:latin typeface="Times" pitchFamily="-106" charset="0"/>
                <a:ea typeface="ＭＳ Ｐゴシック" pitchFamily="-106" charset="-128"/>
              </a:rPr>
              <a:t>the work</a:t>
            </a:r>
            <a:r>
              <a:rPr lang="en-US" altLang="en-US" baseline="0">
                <a:latin typeface="Times" pitchFamily="-106" charset="0"/>
                <a:ea typeface="ＭＳ Ｐゴシック" pitchFamily="-106" charset="-128"/>
              </a:rPr>
              <a:t> or the results.</a:t>
            </a:r>
            <a:endParaRPr lang="en-US" altLang="en-US">
              <a:latin typeface="Times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826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0882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16867" y="3176"/>
            <a:ext cx="818726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818" y="1290639"/>
            <a:ext cx="10460567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 sz="2400"/>
          </a:p>
        </p:txBody>
      </p:sp>
      <p:sp>
        <p:nvSpPr>
          <p:cNvPr id="1030" name="Rectangle 6">
            <a:hlinkClick r:id=""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11910485" y="0"/>
            <a:ext cx="281516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836083" y="6259513"/>
            <a:ext cx="2540001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/>
            <a:endParaRPr lang="en-US" altLang="en-US" sz="1400"/>
          </a:p>
        </p:txBody>
      </p:sp>
      <p:sp>
        <p:nvSpPr>
          <p:cNvPr id="8" name="Line 2"/>
          <p:cNvSpPr>
            <a:spLocks noChangeShapeType="1"/>
          </p:cNvSpPr>
          <p:nvPr userDrawn="1"/>
        </p:nvSpPr>
        <p:spPr bwMode="auto">
          <a:xfrm>
            <a:off x="86785" y="914400"/>
            <a:ext cx="1202478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2457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wipe dir="d"/>
  </p:transition>
  <p:txStyles>
    <p:titleStyle>
      <a:lvl1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6pPr>
      <a:lvl7pPr marL="9144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7pPr>
      <a:lvl8pPr marL="13716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8pPr>
      <a:lvl9pPr marL="18288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9pPr>
    </p:titleStyle>
    <p:bodyStyle>
      <a:lvl1pPr marL="282575" indent="-2825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-106" charset="2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6588" indent="-2397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Times" pitchFamily="-106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917575" indent="-1666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255713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59385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0510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5082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29654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4226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t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45188" y="147577"/>
            <a:ext cx="7436421" cy="6064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US" altLang="en-US" sz="1800" dirty="0">
                <a:ea typeface="ＭＳ Ｐゴシック" pitchFamily="-106" charset="-128"/>
              </a:rPr>
              <a:t>Probing Europa’s Ocean Composition from Surface Salt Minerals</a:t>
            </a:r>
            <a:br>
              <a:rPr lang="en-US" altLang="en-US" sz="1800" dirty="0">
                <a:ea typeface="ＭＳ Ｐゴシック" pitchFamily="-106" charset="-128"/>
              </a:rPr>
            </a:br>
            <a:r>
              <a:rPr lang="en-US" altLang="en-US" sz="1800" i="1" dirty="0">
                <a:ea typeface="ＭＳ Ｐゴシック" pitchFamily="-106" charset="-128"/>
              </a:rPr>
              <a:t>Tuan Vu et al. (3227)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6982691" y="1122093"/>
            <a:ext cx="5098917" cy="5509200"/>
          </a:xfrm>
          <a:prstGeom prst="rect">
            <a:avLst/>
          </a:prstGeom>
          <a:solidFill>
            <a:schemeClr val="bg2">
              <a:lumMod val="75000"/>
              <a:alpha val="88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 eaLnBrk="0" fontAlgn="base" hangingPunct="0">
              <a:spcAft>
                <a:spcPct val="0"/>
              </a:spcAft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Background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 T</a:t>
            </a:r>
            <a:r>
              <a:rPr lang="en-US" sz="1400" dirty="0">
                <a:solidFill>
                  <a:schemeClr val="bg1"/>
                </a:solidFill>
              </a:rPr>
              <a:t>his work investigates the feasibility and precision with which the chemical composition of Europa’s subsurface ocean can be inferred from its surface expression via in-situ techniques. The salt minerals that form upon freezing of a simple brine system containing Na, Mg, SO</a:t>
            </a:r>
            <a:r>
              <a:rPr lang="en-US" sz="1400" baseline="-25000" dirty="0">
                <a:solidFill>
                  <a:schemeClr val="bg1"/>
                </a:solidFill>
              </a:rPr>
              <a:t>4</a:t>
            </a:r>
            <a:r>
              <a:rPr lang="en-US" sz="1400" dirty="0">
                <a:solidFill>
                  <a:schemeClr val="bg1"/>
                </a:solidFill>
              </a:rPr>
              <a:t>, Cl have been quantitatively identified by Raman and X-ray diffraction as a function of cooling rate and ionic concentration.</a:t>
            </a:r>
            <a:endParaRPr lang="en-US" altLang="en-US" sz="1400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ts val="1800"/>
              </a:spcBef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Data &amp; Results: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The composition of the original solution can be retrieved from surface mineral abundances with a precision on the order of a few tens of percent</a:t>
            </a:r>
            <a:r>
              <a:rPr lang="en-US" sz="1400" dirty="0">
                <a:solidFill>
                  <a:schemeClr val="bg1"/>
                </a:solidFill>
              </a:rPr>
              <a:t>. G</a:t>
            </a:r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lassy Mg-bearing materials</a:t>
            </a:r>
            <a:r>
              <a:rPr lang="en-US" sz="1400" dirty="0">
                <a:solidFill>
                  <a:schemeClr val="bg1"/>
                </a:solidFill>
              </a:rPr>
              <a:t> and multiple hydrated salts not predicted by chemical models </a:t>
            </a:r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are also </a:t>
            </a:r>
            <a:r>
              <a:rPr lang="en-US" sz="1400" dirty="0">
                <a:solidFill>
                  <a:schemeClr val="bg1"/>
                </a:solidFill>
              </a:rPr>
              <a:t>frequently encountered, confounding </a:t>
            </a:r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detection and quantification.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algn="just">
              <a:spcBef>
                <a:spcPts val="1800"/>
              </a:spcBef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Significance</a:t>
            </a:r>
            <a:r>
              <a:rPr lang="en-US" altLang="en-US" sz="1400" b="1" dirty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These findings inform analytical protocols for a Raman spectrometer onboard a future Europa lander. S</a:t>
            </a:r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urface materials should be first investigated in their native state (under cold conditions), then again after annealing. Raman quantification of salt mineral abundances will require calibration and/or complementarity from other techniques. I</a:t>
            </a:r>
            <a:r>
              <a:rPr lang="en-US" sz="1400" dirty="0">
                <a:solidFill>
                  <a:schemeClr val="bg1"/>
                </a:solidFill>
              </a:rPr>
              <a:t>n addition, terrains such as </a:t>
            </a:r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diapirs where brines are more likely to freeze close to equilibrium should be considered for exploration in order to gather the most </a:t>
            </a:r>
            <a:r>
              <a:rPr lang="en-US" sz="1400" dirty="0">
                <a:solidFill>
                  <a:schemeClr val="bg1"/>
                </a:solidFill>
              </a:rPr>
              <a:t>meaningful constraints on their composition and emplacement mechanism.</a:t>
            </a:r>
            <a:endParaRPr kumimoji="0" lang="en-US" altLang="en-US" sz="1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04108" y="5925593"/>
            <a:ext cx="666014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chemeClr val="bg1"/>
                </a:solidFill>
              </a:rPr>
              <a:t>Vu, T. H.; Choukroun, M.; Hodyss, R.; and Johnson, P .V. “Probing Europa’s Subsurface Ocean Composition from Surface Salt Minerals Using In-situ Techniques.” </a:t>
            </a:r>
            <a:r>
              <a:rPr lang="en-US" sz="900" i="1" dirty="0">
                <a:solidFill>
                  <a:schemeClr val="bg1"/>
                </a:solidFill>
              </a:rPr>
              <a:t>Icarus</a:t>
            </a:r>
            <a:r>
              <a:rPr lang="en-US" sz="900" dirty="0">
                <a:solidFill>
                  <a:schemeClr val="bg1"/>
                </a:solidFill>
              </a:rPr>
              <a:t> 2020, 349, 113746, doi:10.1016/j.icarus.2020.113746.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This work was supported by awards from the NASA Astrobiology Institute (Icy Worlds, HQ manager: Penelope Boston) and the JPL R&amp;TD program. </a:t>
            </a:r>
            <a:r>
              <a:rPr lang="en-US" sz="900" b="1" dirty="0">
                <a:solidFill>
                  <a:schemeClr val="bg1"/>
                </a:solidFill>
              </a:rPr>
              <a:t>© 2020 California Institute of Technology. Government sponsorship acknowledged.</a:t>
            </a:r>
            <a:endParaRPr kumimoji="0" lang="en-US" alt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4108" y="4777238"/>
            <a:ext cx="666014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50" b="1" dirty="0">
                <a:solidFill>
                  <a:srgbClr val="FFFF66"/>
                </a:solidFill>
              </a:rPr>
              <a:t>Roadmap for analysis and qualitative interpretation of Raman data of recently exposed areas on Europa’s surface in terms of hydrated mineral compositions and likely emplacement mechanisms. A dual set of analyses (at 100 K, then after annealing) is required to determine the geologic context of emplacement and constrain the ionic composition of source brines.</a:t>
            </a:r>
            <a:endParaRPr kumimoji="0" lang="en-US" altLang="en-US" sz="1150" b="1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</a:endParaRPr>
          </a:p>
        </p:txBody>
      </p:sp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933345"/>
              </p:ext>
            </p:extLst>
          </p:nvPr>
        </p:nvGraphicFramePr>
        <p:xfrm>
          <a:off x="110391" y="146762"/>
          <a:ext cx="735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Photo Editor Photo" r:id="rId5" imgW="1523810" imgH="1380952" progId="">
                  <p:embed/>
                </p:oleObj>
              </mc:Choice>
              <mc:Fallback>
                <p:oleObj name="Photo Editor Photo" r:id="rId5" imgW="1523810" imgH="1380952" progId="">
                  <p:embed/>
                  <p:pic>
                    <p:nvPicPr>
                      <p:cNvPr id="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91" y="146762"/>
                        <a:ext cx="735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45403" y="203146"/>
            <a:ext cx="2837833" cy="55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2" rIns="91424" bIns="45712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1" charset="0"/>
                <a:ea typeface="MS PGothic" pitchFamily="34" charset="-128"/>
                <a:cs typeface="+mn-cs"/>
              </a:rPr>
              <a:t>National Aeronautics and Space Administration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1" charset="0"/>
                <a:ea typeface="MS PGothic" pitchFamily="34" charset="-128"/>
                <a:cs typeface="+mn-cs"/>
              </a:rPr>
              <a:t>Jet Propulsion Laboratory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1" charset="0"/>
                <a:ea typeface="MS PGothic" pitchFamily="34" charset="-128"/>
                <a:cs typeface="+mn-cs"/>
              </a:rPr>
              <a:t>California Institute of Technology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ECB149-625E-4AC4-93A4-72CF696874B8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763" y="1117214"/>
            <a:ext cx="6507679" cy="357685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3DAB3A-94B3-4CA7-A06D-87421FDFF1D6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108" y="897308"/>
            <a:ext cx="1197750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E9BB5B4C-84E8-4F72-96D6-E448E7C67D65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110" y="922946"/>
            <a:ext cx="11977499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59310209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1_Blank">
  <a:themeElements>
    <a:clrScheme name="1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333399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406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Times</vt:lpstr>
      <vt:lpstr>Wingdings</vt:lpstr>
      <vt:lpstr>1_Blank</vt:lpstr>
      <vt:lpstr>Photo Editor Photo</vt:lpstr>
      <vt:lpstr>Probing Europa’s Ocean Composition from Surface Salt Minerals Tuan Vu et al. (3227)</vt:lpstr>
    </vt:vector>
  </TitlesOfParts>
  <Company>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title name of person submitting highlight</dc:title>
  <dc:creator>Buratti, Bonnie J (3220)</dc:creator>
  <cp:lastModifiedBy>Microsoft Office User</cp:lastModifiedBy>
  <cp:revision>317</cp:revision>
  <cp:lastPrinted>2020-02-11T17:44:57Z</cp:lastPrinted>
  <dcterms:created xsi:type="dcterms:W3CDTF">2019-05-13T04:20:12Z</dcterms:created>
  <dcterms:modified xsi:type="dcterms:W3CDTF">2020-06-04T21:40:27Z</dcterms:modified>
</cp:coreProperties>
</file>