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7" d="100"/>
          <a:sy n="107"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037-C929-41BA-BF3C-F0C042751747}"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8FB9-68D0-4DE0-B147-C73955B16053}" type="slidenum">
              <a:rPr lang="en-US" smtClean="0"/>
              <a:t>‹#›</a:t>
            </a:fld>
            <a:endParaRPr lang="en-US"/>
          </a:p>
        </p:txBody>
      </p:sp>
    </p:spTree>
    <p:extLst>
      <p:ext uri="{BB962C8B-B14F-4D97-AF65-F5344CB8AC3E}">
        <p14:creationId xmlns:p14="http://schemas.microsoft.com/office/powerpoint/2010/main" val="26114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01207D-5BDA-4BED-8240-D3FC29C8C65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0EE1A8-34CE-4F32-BF25-9D4E96A7F8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16582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82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716867" y="3176"/>
            <a:ext cx="8187267"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84818" y="1290639"/>
            <a:ext cx="10460567"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12192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0" name="Rectangle 6">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1" name="Rectangle 7"/>
          <p:cNvSpPr>
            <a:spLocks noChangeArrowheads="1"/>
          </p:cNvSpPr>
          <p:nvPr/>
        </p:nvSpPr>
        <p:spPr bwMode="auto">
          <a:xfrm>
            <a:off x="-836083" y="6259513"/>
            <a:ext cx="254000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Tree>
    <p:extLst>
      <p:ext uri="{BB962C8B-B14F-4D97-AF65-F5344CB8AC3E}">
        <p14:creationId xmlns:p14="http://schemas.microsoft.com/office/powerpoint/2010/main" val="2424574465"/>
      </p:ext>
    </p:extLst>
  </p:cSld>
  <p:clrMap bg1="lt1" tx1="dk1" bg2="lt2" tx2="dk2" accent1="accent1" accent2="accent2" accent3="accent3" accent4="accent4" accent5="accent5" accent6="accent6" hlink="hlink" folHlink="folHlink"/>
  <p:sldLayoutIdLst>
    <p:sldLayoutId id="2147483661"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4469098" y="149047"/>
            <a:ext cx="7335158" cy="606425"/>
          </a:xfrm>
        </p:spPr>
        <p:txBody>
          <a:bodyPr/>
          <a:lstStyle/>
          <a:p>
            <a:pPr algn="ctr" eaLnBrk="1" hangingPunct="1"/>
            <a:r>
              <a:rPr lang="en-US" altLang="en-US" sz="2400" dirty="0">
                <a:ea typeface="ＭＳ Ｐゴシック" pitchFamily="-106" charset="-128"/>
              </a:rPr>
              <a:t>Prebiotic Chemistry in Chemical Gardens</a:t>
            </a:r>
            <a:br>
              <a:rPr lang="en-US" altLang="en-US" sz="2400" dirty="0">
                <a:ea typeface="ＭＳ Ｐゴシック" pitchFamily="-106" charset="-128"/>
              </a:rPr>
            </a:br>
            <a:r>
              <a:rPr lang="en-US" altLang="en-US" sz="1800" dirty="0">
                <a:ea typeface="ＭＳ Ｐゴシック" pitchFamily="-106" charset="-128"/>
              </a:rPr>
              <a:t>Jessica Weber &amp; Laurie Barge, 3227</a:t>
            </a:r>
          </a:p>
        </p:txBody>
      </p:sp>
      <p:sp>
        <p:nvSpPr>
          <p:cNvPr id="3075" name="Text Box 7"/>
          <p:cNvSpPr txBox="1">
            <a:spLocks noChangeArrowheads="1"/>
          </p:cNvSpPr>
          <p:nvPr/>
        </p:nvSpPr>
        <p:spPr bwMode="auto">
          <a:xfrm>
            <a:off x="5495495" y="800081"/>
            <a:ext cx="6594886" cy="5632311"/>
          </a:xfrm>
          <a:prstGeom prst="rect">
            <a:avLst/>
          </a:prstGeom>
          <a:solidFill>
            <a:schemeClr val="bg2">
              <a:lumMod val="60000"/>
              <a:lumOff val="40000"/>
              <a:alpha val="8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lvl="0" eaLnBrk="0" fontAlgn="base" hangingPunct="0">
              <a:spcBef>
                <a:spcPct val="50000"/>
              </a:spcBef>
              <a:spcAft>
                <a:spcPct val="0"/>
              </a:spcAft>
              <a:defRPr/>
            </a:pPr>
            <a:r>
              <a:rPr lang="en-US" altLang="en-US" sz="1500" b="1" u="sng" dirty="0">
                <a:solidFill>
                  <a:srgbClr val="FFFF00"/>
                </a:solidFill>
              </a:rPr>
              <a:t>Background</a:t>
            </a:r>
            <a:r>
              <a:rPr lang="en-US" altLang="en-US" sz="1500" dirty="0">
                <a:solidFill>
                  <a:srgbClr val="FFFF00"/>
                </a:solidFill>
              </a:rPr>
              <a:t>: </a:t>
            </a:r>
            <a:r>
              <a:rPr lang="en-US" altLang="en-US" sz="1500" dirty="0">
                <a:solidFill>
                  <a:schemeClr val="bg1"/>
                </a:solidFill>
              </a:rPr>
              <a:t>Chemical gardens (CG’s) are self-assembling inorganic mineral structures that form at the interface of two fluids; this kind of precipitate may have existed on early Earth and other worlds. CG’s form in gradients and thus exhibit reactive compositions and varied chemical environments in the surfaces / pores, previous work has shown that CG’s are capable of catalyzing various prebiotic reactions. </a:t>
            </a:r>
            <a:r>
              <a:rPr lang="en-US" altLang="en-US" sz="1500" b="1" dirty="0">
                <a:solidFill>
                  <a:schemeClr val="bg1"/>
                </a:solidFill>
              </a:rPr>
              <a:t>Here we tested whether proto-metabolic organic chemical reactions, previously known to occur in iron mineral systems, can also be driven by chemical gardens formed from iron and silicate.</a:t>
            </a:r>
          </a:p>
          <a:p>
            <a:pPr lvl="0" eaLnBrk="0" fontAlgn="base" hangingPunct="0">
              <a:spcBef>
                <a:spcPct val="50000"/>
              </a:spcBef>
              <a:spcAft>
                <a:spcPct val="0"/>
              </a:spcAft>
              <a:defRPr/>
            </a:pPr>
            <a:r>
              <a:rPr kumimoji="0" lang="en-US" altLang="en-US" sz="1500" b="1" i="0" u="sng" strike="noStrike" kern="1200" cap="none" spc="0" normalizeH="0" baseline="0" noProof="0" dirty="0">
                <a:ln>
                  <a:noFill/>
                </a:ln>
                <a:solidFill>
                  <a:srgbClr val="FFFF00"/>
                </a:solidFill>
                <a:effectLst/>
                <a:uLnTx/>
                <a:uFillTx/>
                <a:latin typeface="Arial" charset="0"/>
                <a:ea typeface="ＭＳ Ｐゴシック" pitchFamily="-106" charset="-128"/>
                <a:cs typeface="+mn-cs"/>
              </a:rPr>
              <a:t>Data &amp; Results</a:t>
            </a:r>
            <a:r>
              <a:rPr kumimoji="0" lang="en-US" altLang="en-US" sz="1500" b="1" i="0" u="none" strike="noStrike" kern="1200" cap="none" spc="0" normalizeH="0" baseline="0" noProof="0" dirty="0">
                <a:ln>
                  <a:noFill/>
                </a:ln>
                <a:solidFill>
                  <a:srgbClr val="FFFF00"/>
                </a:solidFill>
                <a:effectLst/>
                <a:uLnTx/>
                <a:uFillTx/>
                <a:latin typeface="Arial" charset="0"/>
                <a:ea typeface="ＭＳ Ｐゴシック" pitchFamily="-106" charset="-128"/>
                <a:cs typeface="+mn-cs"/>
              </a:rPr>
              <a:t>: </a:t>
            </a:r>
            <a:r>
              <a:rPr kumimoji="0" lang="en-US" altLang="en-US" sz="15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We tested the reactivity of two metabolically important precursors (pyruvic and glyoxylic acid) and ammonia with iron-silicate CG’s. Only glyoxylic acid was significantly reactive, forming the corresponding hydroxy acid and amino acid. Importantly, we found that the observed organic reactions can be attributed to the silicate in solution, not the iron-containing precipitate (which was the main reactant for other chemistries). </a:t>
            </a:r>
            <a:endParaRPr lang="en-US" altLang="en-US" sz="1500" dirty="0">
              <a:solidFill>
                <a:schemeClr val="bg1"/>
              </a:solidFill>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500" b="1" i="0" u="sng" strike="noStrike" kern="1200" cap="none" spc="0" normalizeH="0" baseline="0" noProof="0" dirty="0">
                <a:ln>
                  <a:noFill/>
                </a:ln>
                <a:solidFill>
                  <a:srgbClr val="FFFF00"/>
                </a:solidFill>
                <a:effectLst/>
                <a:uLnTx/>
                <a:uFillTx/>
                <a:latin typeface="Arial" charset="0"/>
                <a:ea typeface="ＭＳ Ｐゴシック" pitchFamily="-106" charset="-128"/>
                <a:cs typeface="+mn-cs"/>
              </a:rPr>
              <a:t>Significance</a:t>
            </a:r>
            <a:r>
              <a:rPr kumimoji="0" lang="en-US" altLang="en-US" sz="1500" b="1" i="0" u="none" strike="noStrike" kern="1200" cap="none" spc="0" normalizeH="0" baseline="0" noProof="0" dirty="0">
                <a:ln>
                  <a:noFill/>
                </a:ln>
                <a:solidFill>
                  <a:srgbClr val="FFFF00"/>
                </a:solidFill>
                <a:effectLst/>
                <a:uLnTx/>
                <a:uFillTx/>
                <a:latin typeface="Arial" charset="0"/>
                <a:ea typeface="ＭＳ Ｐゴシック" pitchFamily="-106" charset="-128"/>
                <a:cs typeface="+mn-cs"/>
              </a:rPr>
              <a:t>: </a:t>
            </a:r>
            <a:r>
              <a:rPr kumimoji="0" lang="en-US" altLang="en-US" sz="15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Chemical gardens have previously been shown to drive important prebiotic chemical reactions including synthesis of nucleobases</a:t>
            </a:r>
            <a:r>
              <a:rPr kumimoji="0" lang="en-US" altLang="en-US" sz="1500" i="0" u="none" strike="noStrike" kern="1200" cap="none" spc="0" normalizeH="0" baseline="30000" noProof="0" dirty="0">
                <a:ln>
                  <a:noFill/>
                </a:ln>
                <a:solidFill>
                  <a:schemeClr val="bg1"/>
                </a:solidFill>
                <a:effectLst/>
                <a:uLnTx/>
                <a:uFillTx/>
                <a:latin typeface="Arial" charset="0"/>
                <a:ea typeface="ＭＳ Ｐゴシック" pitchFamily="-106" charset="-128"/>
                <a:cs typeface="+mn-cs"/>
              </a:rPr>
              <a:t>1</a:t>
            </a:r>
            <a:r>
              <a:rPr kumimoji="0" lang="en-US" altLang="en-US" sz="15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 </a:t>
            </a:r>
            <a:r>
              <a:rPr kumimoji="0" lang="en-US" altLang="en-US" sz="1500" b="1" i="0" u="sng" strike="noStrike" kern="1200" cap="none" spc="0" normalizeH="0" baseline="0" noProof="0" dirty="0">
                <a:ln>
                  <a:noFill/>
                </a:ln>
                <a:solidFill>
                  <a:schemeClr val="bg1"/>
                </a:solidFill>
                <a:effectLst/>
                <a:uLnTx/>
                <a:uFillTx/>
                <a:latin typeface="Arial" charset="0"/>
                <a:ea typeface="ＭＳ Ｐゴシック" pitchFamily="-106" charset="-128"/>
                <a:cs typeface="+mn-cs"/>
              </a:rPr>
              <a:t>Being able to also conduct proto-metabolic reactions in the same system means that these important types of prebiotic chemistry could </a:t>
            </a:r>
            <a:r>
              <a:rPr lang="en-US" altLang="en-US" sz="1500" b="1" u="sng" dirty="0">
                <a:solidFill>
                  <a:schemeClr val="bg1"/>
                </a:solidFill>
              </a:rPr>
              <a:t>co-occur </a:t>
            </a:r>
            <a:r>
              <a:rPr kumimoji="0" lang="en-US" altLang="en-US" sz="1500" b="1" i="0" u="sng" strike="noStrike" kern="1200" cap="none" spc="0" normalizeH="0" baseline="0" noProof="0" dirty="0">
                <a:ln>
                  <a:noFill/>
                </a:ln>
                <a:solidFill>
                  <a:schemeClr val="bg1"/>
                </a:solidFill>
                <a:effectLst/>
                <a:uLnTx/>
                <a:uFillTx/>
                <a:latin typeface="Arial" charset="0"/>
                <a:ea typeface="ＭＳ Ｐゴシック" pitchFamily="-106" charset="-128"/>
                <a:cs typeface="+mn-cs"/>
              </a:rPr>
              <a:t>in the same geological setting</a:t>
            </a:r>
            <a:r>
              <a:rPr kumimoji="0" lang="en-US" altLang="en-US" sz="1500" b="1"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a:t>
            </a:r>
            <a:r>
              <a:rPr kumimoji="0" lang="en-US" altLang="en-US" sz="15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 It is interesting that </a:t>
            </a:r>
            <a:r>
              <a:rPr lang="en-US" altLang="en-US" sz="1500" dirty="0">
                <a:solidFill>
                  <a:schemeClr val="bg1"/>
                </a:solidFill>
              </a:rPr>
              <a:t>the silicate</a:t>
            </a:r>
            <a:r>
              <a:rPr kumimoji="0" lang="en-US" altLang="en-US" sz="15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 (rather than iron) was the inorganic reactant driving the proto-metabolic reaction; this might mean that different prebiotic reactions would occur in different locations within the chemical gradients.</a:t>
            </a:r>
          </a:p>
        </p:txBody>
      </p:sp>
      <p:sp>
        <p:nvSpPr>
          <p:cNvPr id="3076" name="Text Box 8"/>
          <p:cNvSpPr txBox="1">
            <a:spLocks noChangeArrowheads="1"/>
          </p:cNvSpPr>
          <p:nvPr/>
        </p:nvSpPr>
        <p:spPr bwMode="auto">
          <a:xfrm>
            <a:off x="2790" y="5981837"/>
            <a:ext cx="550393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lvl="0" eaLnBrk="0" fontAlgn="base" hangingPunct="0">
              <a:spcBef>
                <a:spcPct val="0"/>
              </a:spcBef>
              <a:spcAft>
                <a:spcPct val="0"/>
              </a:spcAft>
              <a:defRPr/>
            </a:pPr>
            <a:r>
              <a:rPr lang="en-US" altLang="en-US" sz="1200" b="1" dirty="0">
                <a:solidFill>
                  <a:srgbClr val="FFFF00"/>
                </a:solidFill>
              </a:rPr>
              <a:t>Weber J.M. and Barge L.M. </a:t>
            </a:r>
            <a:r>
              <a:rPr lang="en-US" altLang="en-US" sz="1200" dirty="0">
                <a:solidFill>
                  <a:srgbClr val="FFFF00"/>
                </a:solidFill>
              </a:rPr>
              <a:t>(2021) Iron-Silicate Chemical Garden Morphology and Reactivity with Alpha-Keto Acids. </a:t>
            </a:r>
            <a:r>
              <a:rPr lang="en-US" altLang="en-US" sz="1200" i="1" dirty="0" err="1">
                <a:solidFill>
                  <a:srgbClr val="FFFF00"/>
                </a:solidFill>
              </a:rPr>
              <a:t>ChemSystemsChem</a:t>
            </a:r>
            <a:r>
              <a:rPr lang="en-US" altLang="en-US" sz="1200" dirty="0">
                <a:solidFill>
                  <a:srgbClr val="FFFF00"/>
                </a:solidFill>
              </a:rPr>
              <a:t>, 3, 3, e2000058. https://doi.org/10.1002/syst.202000058.</a:t>
            </a:r>
          </a:p>
        </p:txBody>
      </p:sp>
      <p:sp>
        <p:nvSpPr>
          <p:cNvPr id="7" name="Text Box 8"/>
          <p:cNvSpPr txBox="1">
            <a:spLocks noChangeArrowheads="1"/>
          </p:cNvSpPr>
          <p:nvPr/>
        </p:nvSpPr>
        <p:spPr bwMode="auto">
          <a:xfrm>
            <a:off x="1396475" y="4262748"/>
            <a:ext cx="409902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lvl="0" eaLnBrk="0" fontAlgn="base" hangingPunct="0">
              <a:spcBef>
                <a:spcPct val="0"/>
              </a:spcBef>
              <a:spcAft>
                <a:spcPct val="0"/>
              </a:spcAft>
              <a:defRPr/>
            </a:pPr>
            <a:r>
              <a:rPr kumimoji="0" lang="en-US" altLang="en-US" sz="130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Glyoxylic acid reacts in iron-silicate chemical garden experiments to form the hydroxy acid (glycolate) and amino acid (glycine). The silicate, not the iron, was the inorganic component responsible for organic reactivity. </a:t>
            </a:r>
            <a:r>
              <a:rPr kumimoji="0" lang="en-US" altLang="en-US" sz="13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This demonstrates that metabolically relevant reactions can occur in chemical gardens in a prebiotic context</a:t>
            </a:r>
            <a:r>
              <a:rPr lang="en-US" altLang="en-US" sz="1300" b="1" dirty="0">
                <a:solidFill>
                  <a:srgbClr val="FFFFFF"/>
                </a:solidFill>
              </a:rPr>
              <a:t>.</a:t>
            </a:r>
            <a:r>
              <a:rPr kumimoji="0" lang="en-US" altLang="en-US" sz="13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Future work will further investigate how silica affects organic reactivity.</a:t>
            </a:r>
          </a:p>
        </p:txBody>
      </p:sp>
      <p:pic>
        <p:nvPicPr>
          <p:cNvPr id="11" name="Picture 10">
            <a:extLst>
              <a:ext uri="{FF2B5EF4-FFF2-40B4-BE49-F238E27FC236}">
                <a16:creationId xmlns:a16="http://schemas.microsoft.com/office/drawing/2014/main" id="{3F30DF00-8003-A642-B7A6-42066A27A486}"/>
              </a:ext>
            </a:extLst>
          </p:cNvPr>
          <p:cNvPicPr>
            <a:picLocks noChangeAspect="1"/>
          </p:cNvPicPr>
          <p:nvPr/>
        </p:nvPicPr>
        <p:blipFill>
          <a:blip r:embed="rId4"/>
          <a:stretch>
            <a:fillRect/>
          </a:stretch>
        </p:blipFill>
        <p:spPr>
          <a:xfrm>
            <a:off x="685800" y="73222"/>
            <a:ext cx="3695700" cy="698500"/>
          </a:xfrm>
          <a:prstGeom prst="rect">
            <a:avLst/>
          </a:prstGeom>
        </p:spPr>
      </p:pic>
      <p:sp>
        <p:nvSpPr>
          <p:cNvPr id="9" name="Rectangle 8">
            <a:extLst>
              <a:ext uri="{FF2B5EF4-FFF2-40B4-BE49-F238E27FC236}">
                <a16:creationId xmlns:a16="http://schemas.microsoft.com/office/drawing/2014/main" id="{6936654C-FAB5-C345-B038-07FB572BE751}"/>
              </a:ext>
            </a:extLst>
          </p:cNvPr>
          <p:cNvSpPr/>
          <p:nvPr/>
        </p:nvSpPr>
        <p:spPr>
          <a:xfrm>
            <a:off x="3804571" y="6535441"/>
            <a:ext cx="5441704" cy="261610"/>
          </a:xfrm>
          <a:prstGeom prst="rect">
            <a:avLst/>
          </a:prstGeom>
        </p:spPr>
        <p:txBody>
          <a:bodyPr wrap="square">
            <a:spAutoFit/>
          </a:bodyPr>
          <a:lstStyle/>
          <a:p>
            <a:r>
              <a:rPr lang="en-US" sz="1100" dirty="0">
                <a:solidFill>
                  <a:schemeClr val="bg1"/>
                </a:solidFill>
              </a:rPr>
              <a:t>© 2022 California Institute of Technology. Government sponsorship acknowledged.</a:t>
            </a:r>
          </a:p>
        </p:txBody>
      </p:sp>
      <p:pic>
        <p:nvPicPr>
          <p:cNvPr id="1026" name="Picture 2" descr="https://chemistry-europe.onlinelibrary.wiley.com/cms/asset/01a67d3b-17b6-4203-8974-a6a36745ffc4/syst202000058-toc-0001-m.jpg">
            <a:extLst>
              <a:ext uri="{FF2B5EF4-FFF2-40B4-BE49-F238E27FC236}">
                <a16:creationId xmlns:a16="http://schemas.microsoft.com/office/drawing/2014/main" id="{DF28B730-A6FD-4232-9642-C68D4D12C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82" y="1065362"/>
            <a:ext cx="4007827" cy="31582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1B2C770-CB2F-4A61-BBC7-2BCAD2BBD9DB}"/>
              </a:ext>
            </a:extLst>
          </p:cNvPr>
          <p:cNvPicPr>
            <a:picLocks noChangeAspect="1"/>
          </p:cNvPicPr>
          <p:nvPr/>
        </p:nvPicPr>
        <p:blipFill rotWithShape="1">
          <a:blip r:embed="rId6"/>
          <a:srcRect l="8302" t="1884" r="6958" b="3147"/>
          <a:stretch/>
        </p:blipFill>
        <p:spPr>
          <a:xfrm>
            <a:off x="134597" y="1065362"/>
            <a:ext cx="1261877" cy="4843646"/>
          </a:xfrm>
          <a:prstGeom prst="rect">
            <a:avLst/>
          </a:prstGeom>
        </p:spPr>
      </p:pic>
      <p:sp>
        <p:nvSpPr>
          <p:cNvPr id="14" name="Text Box 8">
            <a:extLst>
              <a:ext uri="{FF2B5EF4-FFF2-40B4-BE49-F238E27FC236}">
                <a16:creationId xmlns:a16="http://schemas.microsoft.com/office/drawing/2014/main" id="{5B5B7813-89D3-4D0F-BCA5-59DEA02AC030}"/>
              </a:ext>
            </a:extLst>
          </p:cNvPr>
          <p:cNvSpPr txBox="1">
            <a:spLocks noChangeArrowheads="1"/>
          </p:cNvSpPr>
          <p:nvPr/>
        </p:nvSpPr>
        <p:spPr bwMode="auto">
          <a:xfrm>
            <a:off x="9163838" y="6477001"/>
            <a:ext cx="334761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lvl="0" eaLnBrk="0" fontAlgn="base" hangingPunct="0">
              <a:spcBef>
                <a:spcPct val="0"/>
              </a:spcBef>
              <a:spcAft>
                <a:spcPct val="0"/>
              </a:spcAft>
              <a:defRPr/>
            </a:pPr>
            <a:r>
              <a:rPr lang="en-US" altLang="en-US" sz="900" baseline="30000" dirty="0">
                <a:solidFill>
                  <a:srgbClr val="FFFFFF"/>
                </a:solidFill>
              </a:rPr>
              <a:t>1</a:t>
            </a:r>
            <a:r>
              <a:rPr lang="en-US" altLang="en-US" sz="900" dirty="0">
                <a:solidFill>
                  <a:srgbClr val="FFFFFF"/>
                </a:solidFill>
              </a:rPr>
              <a:t>Bizzarri et al. 2018, </a:t>
            </a:r>
            <a:r>
              <a:rPr lang="en-US" altLang="en-US" sz="900" i="1" dirty="0">
                <a:solidFill>
                  <a:srgbClr val="FFFFFF"/>
                </a:solidFill>
              </a:rPr>
              <a:t>Chem. Eur. J.</a:t>
            </a:r>
            <a:r>
              <a:rPr lang="en-US" altLang="en-US" sz="900" dirty="0">
                <a:solidFill>
                  <a:srgbClr val="FFFFFF"/>
                </a:solidFill>
              </a:rPr>
              <a:t>, 24, 8126 – 8132 </a:t>
            </a:r>
          </a:p>
        </p:txBody>
      </p:sp>
    </p:spTree>
    <p:extLst>
      <p:ext uri="{BB962C8B-B14F-4D97-AF65-F5344CB8AC3E}">
        <p14:creationId xmlns:p14="http://schemas.microsoft.com/office/powerpoint/2010/main" val="3559310209"/>
      </p:ext>
    </p:extLst>
  </p:cSld>
  <p:clrMapOvr>
    <a:masterClrMapping/>
  </p:clrMapOvr>
  <p:transition>
    <p:wipe dir="d"/>
  </p:transition>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420</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Times</vt:lpstr>
      <vt:lpstr>Wingdings</vt:lpstr>
      <vt:lpstr>1_Blank</vt:lpstr>
      <vt:lpstr>Prebiotic Chemistry in Chemical Gardens Jessica Weber &amp; Laurie Barge, 3227</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name of person submitting highlight</dc:title>
  <dc:creator>Buratti, Bonnie J (3220)</dc:creator>
  <cp:lastModifiedBy>Barge, Laurie</cp:lastModifiedBy>
  <cp:revision>20</cp:revision>
  <dcterms:created xsi:type="dcterms:W3CDTF">2019-05-13T04:20:12Z</dcterms:created>
  <dcterms:modified xsi:type="dcterms:W3CDTF">2022-04-07T16:26:44Z</dcterms:modified>
</cp:coreProperties>
</file>