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1pPr>
    <a:lvl2pPr marL="0" marR="0" indent="4572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2pPr>
    <a:lvl3pPr marL="0" marR="0" indent="9144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3pPr>
    <a:lvl4pPr marL="0" marR="0" indent="13716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4pPr>
    <a:lvl5pPr marL="0" marR="0" indent="18288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5pPr>
    <a:lvl6pPr marL="0" marR="0" indent="22860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6pPr>
    <a:lvl7pPr marL="0" marR="0" indent="27432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7pPr>
    <a:lvl8pPr marL="0" marR="0" indent="32004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8pPr>
    <a:lvl9pPr marL="0" marR="0" indent="36576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762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381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762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a:p>
        </p:txBody>
      </p:sp>
      <p:sp>
        <p:nvSpPr>
          <p:cNvPr id="20" name="Shape 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371600" latinLnBrk="0">
      <a:defRPr>
        <a:latin typeface="+mj-lt"/>
        <a:ea typeface="+mj-ea"/>
        <a:cs typeface="+mj-cs"/>
        <a:sym typeface="Calibri"/>
      </a:defRPr>
    </a:lvl1pPr>
    <a:lvl2pPr indent="228600" defTabSz="1371600" latinLnBrk="0">
      <a:defRPr>
        <a:latin typeface="+mj-lt"/>
        <a:ea typeface="+mj-ea"/>
        <a:cs typeface="+mj-cs"/>
        <a:sym typeface="Calibri"/>
      </a:defRPr>
    </a:lvl2pPr>
    <a:lvl3pPr indent="457200" defTabSz="1371600" latinLnBrk="0">
      <a:defRPr>
        <a:latin typeface="+mj-lt"/>
        <a:ea typeface="+mj-ea"/>
        <a:cs typeface="+mj-cs"/>
        <a:sym typeface="Calibri"/>
      </a:defRPr>
    </a:lvl3pPr>
    <a:lvl4pPr indent="685800" defTabSz="1371600" latinLnBrk="0">
      <a:defRPr>
        <a:latin typeface="+mj-lt"/>
        <a:ea typeface="+mj-ea"/>
        <a:cs typeface="+mj-cs"/>
        <a:sym typeface="Calibri"/>
      </a:defRPr>
    </a:lvl4pPr>
    <a:lvl5pPr indent="914400" defTabSz="1371600" latinLnBrk="0">
      <a:defRPr>
        <a:latin typeface="+mj-lt"/>
        <a:ea typeface="+mj-ea"/>
        <a:cs typeface="+mj-cs"/>
        <a:sym typeface="Calibri"/>
      </a:defRPr>
    </a:lvl5pPr>
    <a:lvl6pPr indent="1143000" defTabSz="1371600" latinLnBrk="0">
      <a:defRPr>
        <a:latin typeface="+mj-lt"/>
        <a:ea typeface="+mj-ea"/>
        <a:cs typeface="+mj-cs"/>
        <a:sym typeface="Calibri"/>
      </a:defRPr>
    </a:lvl6pPr>
    <a:lvl7pPr indent="1371600" defTabSz="1371600" latinLnBrk="0">
      <a:defRPr>
        <a:latin typeface="+mj-lt"/>
        <a:ea typeface="+mj-ea"/>
        <a:cs typeface="+mj-cs"/>
        <a:sym typeface="Calibri"/>
      </a:defRPr>
    </a:lvl7pPr>
    <a:lvl8pPr indent="1600200" defTabSz="1371600" latinLnBrk="0">
      <a:defRPr>
        <a:latin typeface="+mj-lt"/>
        <a:ea typeface="+mj-ea"/>
        <a:cs typeface="+mj-cs"/>
        <a:sym typeface="Calibri"/>
      </a:defRPr>
    </a:lvl8pPr>
    <a:lvl9pPr indent="1828800" defTabSz="1371600" latinLnBrk="0">
      <a:defRPr>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Shape 29"/>
          <p:cNvSpPr/>
          <p:nvPr>
            <p:ph type="sldImg"/>
          </p:nvPr>
        </p:nvSpPr>
        <p:spPr>
          <a:prstGeom prst="rect">
            <a:avLst/>
          </a:prstGeom>
        </p:spPr>
        <p:txBody>
          <a:bodyPr/>
          <a:lstStyle/>
          <a:p>
            <a:pPr/>
          </a:p>
        </p:txBody>
      </p:sp>
      <p:sp>
        <p:nvSpPr>
          <p:cNvPr id="30" name="Shape 30"/>
          <p:cNvSpPr/>
          <p:nvPr>
            <p:ph type="body" sz="quarter" idx="1"/>
          </p:nvPr>
        </p:nvSpPr>
        <p:spPr>
          <a:prstGeom prst="rect">
            <a:avLst/>
          </a:prstGeom>
        </p:spPr>
        <p:txBody>
          <a:bodyPr/>
          <a:lstStyle>
            <a:lvl1pPr defTabSz="914400">
              <a:defRPr sz="1200">
                <a:latin typeface="Times Roman"/>
                <a:ea typeface="Times Roman"/>
                <a:cs typeface="Times Roman"/>
                <a:sym typeface="Times Roman"/>
              </a:defRPr>
            </a:lvl1pPr>
          </a:lstStyle>
          <a:p>
            <a:pPr/>
            <a:r>
              <a:t>You may add comments here to clarify the work or the results.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Rectangle 5"/>
          <p:cNvSpPr/>
          <p:nvPr/>
        </p:nvSpPr>
        <p:spPr>
          <a:xfrm>
            <a:off x="0" y="0"/>
            <a:ext cx="18288000" cy="10287000"/>
          </a:xfrm>
          <a:prstGeom prst="rect">
            <a:avLst/>
          </a:prstGeom>
          <a:ln w="12700">
            <a:solidFill>
              <a:srgbClr val="000000"/>
            </a:solidFill>
            <a:miter/>
          </a:ln>
        </p:spPr>
        <p:txBody>
          <a:bodyPr lIns="68579" tIns="68579" rIns="68579" bIns="68579" anchor="ctr"/>
          <a:lstStyle/>
          <a:p>
            <a:pPr>
              <a:defRPr sz="3600"/>
            </a:pPr>
          </a:p>
        </p:txBody>
      </p:sp>
      <p:sp>
        <p:nvSpPr>
          <p:cNvPr id="3" name="Rectangle 6">
            <a:hlinkClick r:id="" invalidUrl="" action="ppaction://hlinkshowjump?jump=lastslide" tgtFrame="" tooltip="" history="1" highlightClick="0" endSnd="0"/>
          </p:cNvPr>
          <p:cNvSpPr/>
          <p:nvPr/>
        </p:nvSpPr>
        <p:spPr>
          <a:xfrm>
            <a:off x="17865726" y="0"/>
            <a:ext cx="422275" cy="381000"/>
          </a:xfrm>
          <a:prstGeom prst="rect">
            <a:avLst/>
          </a:prstGeom>
          <a:solidFill>
            <a:schemeClr val="accent1">
              <a:alpha val="0"/>
            </a:schemeClr>
          </a:solidFill>
          <a:ln w="12700">
            <a:miter lim="400000"/>
          </a:ln>
        </p:spPr>
        <p:txBody>
          <a:bodyPr lIns="68579" tIns="68579" rIns="68579" bIns="68579" anchor="ctr"/>
          <a:lstStyle/>
          <a:p>
            <a:pPr>
              <a:defRPr sz="3600"/>
            </a:pPr>
          </a:p>
        </p:txBody>
      </p:sp>
      <p:sp>
        <p:nvSpPr>
          <p:cNvPr id="4" name="Title Text"/>
          <p:cNvSpPr txBox="1"/>
          <p:nvPr>
            <p:ph type="title"/>
          </p:nvPr>
        </p:nvSpPr>
        <p:spPr>
          <a:xfrm>
            <a:off x="914400" y="138112"/>
            <a:ext cx="16459200" cy="2262189"/>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nchor="ctr"/>
          <a:lstStyle/>
          <a:p>
            <a:pPr/>
            <a:r>
              <a:t>Title Text</a:t>
            </a:r>
          </a:p>
        </p:txBody>
      </p:sp>
      <p:sp>
        <p:nvSpPr>
          <p:cNvPr id="5" name="Body Level One…"/>
          <p:cNvSpPr txBox="1"/>
          <p:nvPr>
            <p:ph type="body" idx="1"/>
          </p:nvPr>
        </p:nvSpPr>
        <p:spPr>
          <a:xfrm>
            <a:off x="914400" y="2400300"/>
            <a:ext cx="16459200" cy="7886700"/>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8839200" y="9260681"/>
            <a:ext cx="4267200" cy="547688"/>
          </a:xfrm>
          <a:prstGeom prst="rect">
            <a:avLst/>
          </a:prstGeom>
          <a:ln w="12700">
            <a:miter lim="400000"/>
          </a:ln>
        </p:spPr>
        <p:txBody>
          <a:bodyPr wrap="none" lIns="68579" tIns="68579" rIns="68579" bIns="68579" anchor="ctr">
            <a:spAutoFit/>
          </a:bodyPr>
          <a:lstStyle>
            <a:lvl1pPr algn="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1pPr>
      <a:lvl2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2pPr>
      <a:lvl3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3pPr>
      <a:lvl4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4pPr>
      <a:lvl5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5pPr>
      <a:lvl6pPr marL="0" marR="0" indent="4572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6pPr>
      <a:lvl7pPr marL="0" marR="0" indent="9144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7pPr>
      <a:lvl8pPr marL="0" marR="0" indent="13716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8pPr>
      <a:lvl9pPr marL="0" marR="0" indent="18288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9pPr>
    </p:titleStyle>
    <p:bodyStyle>
      <a:lvl1pPr marL="423862" marR="0" indent="-423862" algn="l" defTabSz="1371600" rtl="0" latinLnBrk="0">
        <a:lnSpc>
          <a:spcPct val="85000"/>
        </a:lnSpc>
        <a:spcBef>
          <a:spcPts val="700"/>
        </a:spcBef>
        <a:spcAft>
          <a:spcPts val="0"/>
        </a:spcAft>
        <a:buClrTx/>
        <a:buSzTx/>
        <a:buFontTx/>
        <a:buNone/>
        <a:tabLst/>
        <a:defRPr b="0" baseline="0" cap="none" i="0" spc="0" strike="noStrike" sz="3000" u="none">
          <a:solidFill>
            <a:srgbClr val="000000"/>
          </a:solidFill>
          <a:uFillTx/>
          <a:latin typeface="Arial"/>
          <a:ea typeface="Arial"/>
          <a:cs typeface="Arial"/>
          <a:sym typeface="Arial"/>
        </a:defRPr>
      </a:lvl1pPr>
      <a:lvl2pPr marL="756444" marR="0" indent="-359569"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2pPr>
      <a:lvl3pPr marL="1000918" marR="0" indent="-250031"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3pPr>
      <a:lvl4pPr marL="1367632"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4pPr>
      <a:lvl5pPr marL="1705768" marR="0" indent="-335756"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5pPr>
      <a:lvl6pPr marL="21629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6pPr>
      <a:lvl7pPr marL="26201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7pPr>
      <a:lvl8pPr marL="30773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8pPr>
      <a:lvl9pPr marL="35345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9pPr>
    </p:bodyStyle>
    <p:otherStyle>
      <a:lvl1pPr marL="0" marR="0" indent="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1pPr>
      <a:lvl2pPr marL="0" marR="0" indent="4572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2pPr>
      <a:lvl3pPr marL="0" marR="0" indent="914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3pPr>
      <a:lvl4pPr marL="0" marR="0" indent="1371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4pPr>
      <a:lvl5pPr marL="0" marR="0" indent="18288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5pPr>
      <a:lvl6pPr marL="0" marR="0" indent="22860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6pPr>
      <a:lvl7pPr marL="0" marR="0" indent="27432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7pPr>
      <a:lvl8pPr marL="0" marR="0" indent="3200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8pPr>
      <a:lvl9pPr marL="0" marR="0" indent="3657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image" Target="../media/image1.tif"/><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22" name="Rectangle 4"/>
          <p:cNvSpPr txBox="1"/>
          <p:nvPr>
            <p:ph type="title" idx="4294967295"/>
          </p:nvPr>
        </p:nvSpPr>
        <p:spPr>
          <a:xfrm>
            <a:off x="6572249" y="231284"/>
            <a:ext cx="10648605" cy="909639"/>
          </a:xfrm>
          <a:prstGeom prst="rect">
            <a:avLst/>
          </a:prstGeom>
        </p:spPr>
        <p:txBody>
          <a:bodyPr>
            <a:normAutofit fontScale="100000" lnSpcReduction="0"/>
          </a:bodyPr>
          <a:lstStyle/>
          <a:p>
            <a:pPr algn="ctr" defTabSz="1316736">
              <a:defRPr sz="3455"/>
            </a:pPr>
            <a:r>
              <a:t>Mineral-Driven Reaction of Metabolic Cofactors</a:t>
            </a:r>
            <a:br/>
            <a:r>
              <a:rPr sz="2496"/>
              <a:t>Jessica M Weber</a:t>
            </a:r>
          </a:p>
        </p:txBody>
      </p:sp>
      <p:sp>
        <p:nvSpPr>
          <p:cNvPr id="23" name="Text Box 7"/>
          <p:cNvSpPr txBox="1"/>
          <p:nvPr/>
        </p:nvSpPr>
        <p:spPr>
          <a:xfrm>
            <a:off x="9349097" y="1424110"/>
            <a:ext cx="8415759" cy="7604949"/>
          </a:xfrm>
          <a:prstGeom prst="rect">
            <a:avLst/>
          </a:prstGeom>
          <a:solidFill>
            <a:srgbClr val="B3B3B3">
              <a:alpha val="88000"/>
            </a:srgbClr>
          </a:solidFill>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spcBef>
                <a:spcPts val="1400"/>
              </a:spcBef>
              <a:defRPr b="1" sz="2400">
                <a:solidFill>
                  <a:srgbClr val="FFFF00"/>
                </a:solidFill>
              </a:defRPr>
            </a:pPr>
            <a:r>
              <a:t>Background: </a:t>
            </a:r>
            <a:r>
              <a:rPr b="0">
                <a:solidFill>
                  <a:schemeClr val="accent3">
                    <a:lumOff val="44000"/>
                  </a:schemeClr>
                </a:solidFill>
              </a:rPr>
              <a:t>The origin of metabolism is not well understood but the first proto-metabolic reactions took place in a geological environment. It has been proposed that minerals could have served as the first “enzymes” before the evolution of proteins; and maybe this is why enzymes today contain FeS clusters. Here, we explored whether NAD</a:t>
            </a:r>
            <a:r>
              <a:rPr b="0" baseline="30666">
                <a:solidFill>
                  <a:schemeClr val="accent3">
                    <a:lumOff val="44000"/>
                  </a:schemeClr>
                </a:solidFill>
              </a:rPr>
              <a:t>+</a:t>
            </a:r>
            <a:r>
              <a:rPr b="0">
                <a:solidFill>
                  <a:schemeClr val="accent3">
                    <a:lumOff val="44000"/>
                  </a:schemeClr>
                </a:solidFill>
              </a:rPr>
              <a:t> </a:t>
            </a:r>
            <a:r>
              <a:rPr b="0">
                <a:solidFill>
                  <a:schemeClr val="accent3">
                    <a:lumOff val="44000"/>
                  </a:schemeClr>
                </a:solidFill>
                <a:latin typeface="Wingdings"/>
                <a:ea typeface="Wingdings"/>
                <a:cs typeface="Wingdings"/>
                <a:sym typeface="Wingdings"/>
              </a:rPr>
              <a:t> </a:t>
            </a:r>
            <a:r>
              <a:rPr b="0">
                <a:solidFill>
                  <a:schemeClr val="accent3">
                    <a:lumOff val="44000"/>
                  </a:schemeClr>
                </a:solidFill>
              </a:rPr>
              <a:t>NADH (a ubiquitous reaction driven by an enzyme in biology) could have been originally mediated by simple iron minerals under early Earth conditions.</a:t>
            </a:r>
            <a:endParaRPr>
              <a:solidFill>
                <a:schemeClr val="accent3">
                  <a:lumOff val="44000"/>
                </a:schemeClr>
              </a:solidFill>
            </a:endParaRPr>
          </a:p>
          <a:p>
            <a:pPr>
              <a:spcBef>
                <a:spcPts val="1400"/>
              </a:spcBef>
              <a:defRPr b="1" sz="2400">
                <a:solidFill>
                  <a:srgbClr val="FFFF00"/>
                </a:solidFill>
              </a:defRPr>
            </a:pPr>
            <a:r>
              <a:t>Data &amp; Results</a:t>
            </a:r>
            <a:r>
              <a:rPr>
                <a:solidFill>
                  <a:schemeClr val="accent3">
                    <a:lumOff val="44000"/>
                  </a:schemeClr>
                </a:solidFill>
              </a:rPr>
              <a:t>:</a:t>
            </a:r>
            <a:r>
              <a:rPr b="0">
                <a:solidFill>
                  <a:schemeClr val="accent3">
                    <a:lumOff val="44000"/>
                  </a:schemeClr>
                </a:solidFill>
              </a:rPr>
              <a:t> We were able to react the cofactor, NAD</a:t>
            </a:r>
            <a:r>
              <a:rPr b="0" baseline="30666">
                <a:solidFill>
                  <a:schemeClr val="accent3">
                    <a:lumOff val="44000"/>
                  </a:schemeClr>
                </a:solidFill>
              </a:rPr>
              <a:t>+</a:t>
            </a:r>
            <a:r>
              <a:rPr b="0">
                <a:solidFill>
                  <a:schemeClr val="accent3">
                    <a:lumOff val="44000"/>
                  </a:schemeClr>
                </a:solidFill>
              </a:rPr>
              <a:t>, with FeS minerals under early Earth conditions to produce a redox reaction (to NADH). The reaction did not occur without mineral present; therefore, the mineral was acting as the “proto redox enzyme”. </a:t>
            </a:r>
            <a:endParaRPr>
              <a:solidFill>
                <a:schemeClr val="accent3">
                  <a:lumOff val="44000"/>
                </a:schemeClr>
              </a:solidFill>
            </a:endParaRPr>
          </a:p>
          <a:p>
            <a:pPr>
              <a:spcBef>
                <a:spcPts val="1400"/>
              </a:spcBef>
              <a:defRPr b="1" sz="2400">
                <a:solidFill>
                  <a:srgbClr val="FFFF00"/>
                </a:solidFill>
              </a:defRPr>
            </a:pPr>
            <a:r>
              <a:t>Significance: </a:t>
            </a:r>
            <a:r>
              <a:rPr b="0">
                <a:solidFill>
                  <a:schemeClr val="accent3">
                    <a:lumOff val="44000"/>
                  </a:schemeClr>
                </a:solidFill>
              </a:rPr>
              <a:t>Since this important metabolic reaction could be mediated by minerals as opposed to enzymes, this is a complex organic reaction that might be possible in planetary environments. This not only addresses possible processes for the origins of life on Earth but also for other worlds that may have mineral/organic interactions.</a:t>
            </a:r>
          </a:p>
        </p:txBody>
      </p:sp>
      <p:sp>
        <p:nvSpPr>
          <p:cNvPr id="24" name="Text Box 8"/>
          <p:cNvSpPr txBox="1"/>
          <p:nvPr/>
        </p:nvSpPr>
        <p:spPr>
          <a:xfrm>
            <a:off x="372292" y="8215092"/>
            <a:ext cx="8252362" cy="2078003"/>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defRPr sz="1400">
                <a:solidFill>
                  <a:schemeClr val="accent3">
                    <a:lumOff val="44000"/>
                  </a:schemeClr>
                </a:solidFill>
              </a:defRPr>
            </a:pPr>
            <a:r>
              <a:t>Weber, J. M., Henderson, B. L.; LaRowe, D. E., Goldman, A. G., Perl, S. M., Billings, K., Barge, L. M.* "Iron-sulfur minerals drive NAD</a:t>
            </a:r>
            <a:r>
              <a:rPr baseline="30571"/>
              <a:t>+ </a:t>
            </a:r>
            <a:r>
              <a:t>reduction under prebiotic Earth conditions</a:t>
            </a:r>
            <a:r>
              <a:rPr i="1"/>
              <a:t>.” Astrobiology </a:t>
            </a:r>
            <a:r>
              <a:rPr b="1"/>
              <a:t>2022, </a:t>
            </a:r>
            <a:r>
              <a:rPr i="1"/>
              <a:t>22, </a:t>
            </a:r>
            <a:r>
              <a:t>25-34.</a:t>
            </a:r>
            <a:endParaRPr sz="3600"/>
          </a:p>
          <a:p>
            <a:pPr>
              <a:defRPr b="1" sz="1400">
                <a:solidFill>
                  <a:schemeClr val="accent3">
                    <a:lumOff val="44000"/>
                  </a:schemeClr>
                </a:solidFill>
              </a:defRPr>
            </a:pPr>
          </a:p>
          <a:p>
            <a:pPr>
              <a:defRPr b="1" sz="1400">
                <a:solidFill>
                  <a:schemeClr val="accent3">
                    <a:lumOff val="44000"/>
                  </a:schemeClr>
                </a:solidFill>
              </a:defRPr>
            </a:pPr>
            <a:r>
              <a:t>This work was supported by an award to Dr. Laurie Barge under the </a:t>
            </a:r>
            <a:r>
              <a:rPr b="0"/>
              <a:t>NASA/NSF Ideas Lab for the Origins of Life, ‘‘Becoming Biotic: Recapitulating Ancient Cofactor-Mediated Metabolic Pathways on the Early Earth.’’ </a:t>
            </a:r>
            <a:endParaRPr sz="3600"/>
          </a:p>
        </p:txBody>
      </p:sp>
      <p:sp>
        <p:nvSpPr>
          <p:cNvPr id="25" name="Text Box 8"/>
          <p:cNvSpPr txBox="1"/>
          <p:nvPr/>
        </p:nvSpPr>
        <p:spPr>
          <a:xfrm>
            <a:off x="1827312" y="6705019"/>
            <a:ext cx="6013669" cy="1005151"/>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defRPr b="1" sz="2000">
                <a:solidFill>
                  <a:schemeClr val="accent3">
                    <a:lumOff val="44000"/>
                  </a:schemeClr>
                </a:solidFill>
              </a:defRPr>
            </a:pPr>
            <a:r>
              <a:t>Figure showing general reaction scheme of reducing cofactor NAD</a:t>
            </a:r>
            <a:r>
              <a:rPr baseline="30599"/>
              <a:t>+</a:t>
            </a:r>
            <a:r>
              <a:t> with images of mineral reaction and reaction sample.</a:t>
            </a:r>
          </a:p>
        </p:txBody>
      </p:sp>
      <p:pic>
        <p:nvPicPr>
          <p:cNvPr id="26" name="Picture 10" descr="Picture 10"/>
          <p:cNvPicPr>
            <a:picLocks noChangeAspect="1"/>
          </p:cNvPicPr>
          <p:nvPr/>
        </p:nvPicPr>
        <p:blipFill>
          <a:blip r:embed="rId4">
            <a:extLst/>
          </a:blip>
          <a:stretch>
            <a:fillRect/>
          </a:stretch>
        </p:blipFill>
        <p:spPr>
          <a:xfrm>
            <a:off x="0" y="231284"/>
            <a:ext cx="5543550" cy="1047751"/>
          </a:xfrm>
          <a:prstGeom prst="rect">
            <a:avLst/>
          </a:prstGeom>
          <a:ln w="12700">
            <a:miter lim="400000"/>
          </a:ln>
        </p:spPr>
      </p:pic>
      <p:sp>
        <p:nvSpPr>
          <p:cNvPr id="27" name="Rectangle 8"/>
          <p:cNvSpPr txBox="1"/>
          <p:nvPr/>
        </p:nvSpPr>
        <p:spPr>
          <a:xfrm>
            <a:off x="10096501" y="9722535"/>
            <a:ext cx="8025397" cy="359113"/>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lvl1pPr>
              <a:defRPr sz="1600">
                <a:solidFill>
                  <a:schemeClr val="accent3">
                    <a:lumOff val="44000"/>
                  </a:schemeClr>
                </a:solidFill>
              </a:defRPr>
            </a:lvl1pPr>
          </a:lstStyle>
          <a:p>
            <a:pPr/>
            <a:r>
              <a:t>© 2022 California Institute of Technology. Government sponsorship acknowledged.</a:t>
            </a:r>
          </a:p>
        </p:txBody>
      </p:sp>
      <p:pic>
        <p:nvPicPr>
          <p:cNvPr id="28" name="Picture 2" descr="Picture 2"/>
          <p:cNvPicPr>
            <a:picLocks noChangeAspect="1"/>
          </p:cNvPicPr>
          <p:nvPr/>
        </p:nvPicPr>
        <p:blipFill>
          <a:blip r:embed="rId5">
            <a:extLst/>
          </a:blip>
          <a:stretch>
            <a:fillRect/>
          </a:stretch>
        </p:blipFill>
        <p:spPr>
          <a:xfrm>
            <a:off x="223207" y="1806962"/>
            <a:ext cx="8715697" cy="4759946"/>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Calibri"/>
        <a:ea typeface="Calibri"/>
        <a:cs typeface="Calibri"/>
      </a:majorFont>
      <a:minorFont>
        <a:latin typeface="Helvetica"/>
        <a:ea typeface="Helvetica"/>
        <a:cs typeface="Helvetica"/>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4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chemeClr val="accent1"/>
          </a:solidFill>
          <a:prstDash val="solid"/>
          <a:round/>
        </a:ln>
        <a:effectLst>
          <a:outerShdw sx="100000" sy="100000" kx="0" ky="0" algn="b" rotWithShape="0" blurRad="50800" dist="254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Calibri"/>
        <a:ea typeface="Calibri"/>
        <a:cs typeface="Calibri"/>
      </a:majorFont>
      <a:minorFont>
        <a:latin typeface="Helvetica"/>
        <a:ea typeface="Helvetica"/>
        <a:cs typeface="Helvetica"/>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4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chemeClr val="accent1"/>
          </a:solidFill>
          <a:prstDash val="solid"/>
          <a:round/>
        </a:ln>
        <a:effectLst>
          <a:outerShdw sx="100000" sy="100000" kx="0" ky="0" algn="b" rotWithShape="0" blurRad="50800" dist="254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