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950"/>
    <p:restoredTop sz="96875"/>
  </p:normalViewPr>
  <p:slideViewPr>
    <p:cSldViewPr>
      <p:cViewPr varScale="1">
        <p:scale>
          <a:sx n="157" d="100"/>
          <a:sy n="157" d="100"/>
        </p:scale>
        <p:origin x="19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1088/1538-3873/ab7ee7"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1088/1538-3873/ab7ee7"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514600" y="152400"/>
            <a:ext cx="6521450" cy="606425"/>
          </a:xfrm>
        </p:spPr>
        <p:txBody>
          <a:bodyPr/>
          <a:lstStyle/>
          <a:p>
            <a:pPr eaLnBrk="1" hangingPunct="1"/>
            <a:r>
              <a:rPr lang="en-US" altLang="en-US" sz="2200" dirty="0">
                <a:solidFill>
                  <a:schemeClr val="tx1"/>
                </a:solidFill>
                <a:ea typeface="ＭＳ Ｐゴシック" pitchFamily="-106" charset="-128"/>
              </a:rPr>
              <a:t>Citizen Science with Transiting Exoplanets</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Robert </a:t>
            </a:r>
            <a:r>
              <a:rPr lang="en-US" altLang="en-US" sz="1800" dirty="0" err="1">
                <a:solidFill>
                  <a:schemeClr val="tx1"/>
                </a:solidFill>
                <a:ea typeface="ＭＳ Ｐゴシック" pitchFamily="-106" charset="-128"/>
              </a:rPr>
              <a:t>Zellem</a:t>
            </a:r>
            <a:r>
              <a:rPr lang="en-US" altLang="en-US" sz="1800" dirty="0">
                <a:solidFill>
                  <a:schemeClr val="tx1"/>
                </a:solidFill>
                <a:ea typeface="ＭＳ Ｐゴシック" pitchFamily="-106" charset="-128"/>
              </a:rPr>
              <a:t> et al.</a:t>
            </a:r>
          </a:p>
        </p:txBody>
      </p:sp>
      <p:sp>
        <p:nvSpPr>
          <p:cNvPr id="3075" name="Text Box 7"/>
          <p:cNvSpPr txBox="1">
            <a:spLocks noChangeArrowheads="1"/>
          </p:cNvSpPr>
          <p:nvPr/>
        </p:nvSpPr>
        <p:spPr bwMode="auto">
          <a:xfrm>
            <a:off x="4419600" y="1378580"/>
            <a:ext cx="4616450" cy="479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What types of atmospheres do exoplanets have?  How can we observe them most efficiently?</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Many transiting exoplanets could have their atmospheres characterized by upcoming space-based telescopes, but only if the times of their future transits are known.  Small ground-based telescopes – even those operated by amateurs – are able to efficiently pin down the transit times of many potential targets.</a:t>
            </a: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Observing time on space-based telescopes –    in particular the future flagship mission, JWST – will be at a premium.  By pinning down transit times beforehand, a community-wide effort by citizen scientists can greatly enhance the science return of these missions.</a:t>
            </a:r>
          </a:p>
        </p:txBody>
      </p:sp>
      <p:sp>
        <p:nvSpPr>
          <p:cNvPr id="3076" name="Text Box 8"/>
          <p:cNvSpPr txBox="1">
            <a:spLocks noChangeArrowheads="1"/>
          </p:cNvSpPr>
          <p:nvPr/>
        </p:nvSpPr>
        <p:spPr bwMode="auto">
          <a:xfrm>
            <a:off x="144771" y="5943600"/>
            <a:ext cx="371953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rPr>
              <a:t>Zellem</a:t>
            </a:r>
            <a:r>
              <a:rPr lang="en-US" altLang="en-US" sz="900" b="1" dirty="0">
                <a:solidFill>
                  <a:srgbClr val="003399"/>
                </a:solidFill>
              </a:rPr>
              <a:t>, Pearson, Blaser, et al. (2020), PASP 132:054401</a:t>
            </a:r>
          </a:p>
          <a:p>
            <a:r>
              <a:rPr lang="en-US" sz="900" b="1" dirty="0">
                <a:hlinkClick r:id="rId4"/>
              </a:rPr>
              <a:t>https://doi.org/10.1088/1538-3873/ab7ee7</a:t>
            </a:r>
            <a:endParaRPr lang="en-US" sz="900" b="1" dirty="0"/>
          </a:p>
          <a:p>
            <a:endParaRPr lang="en-US" altLang="en-US" sz="800" b="1" dirty="0">
              <a:solidFill>
                <a:srgbClr val="003399"/>
              </a:solidFill>
            </a:endParaRPr>
          </a:p>
          <a:p>
            <a:r>
              <a:rPr lang="en-US" sz="900" b="1" dirty="0">
                <a:solidFill>
                  <a:srgbClr val="003399"/>
                </a:solidFill>
              </a:rPr>
              <a:t>This work was supported by JPL internal funding.</a:t>
            </a:r>
          </a:p>
          <a:p>
            <a:r>
              <a:rPr lang="en-US" altLang="en-US" sz="900" b="1" dirty="0">
                <a:solidFill>
                  <a:srgbClr val="003399"/>
                </a:solidFill>
              </a:rPr>
              <a:t>Use of data from NASA’s Exoplanet Archive is acknowledged.</a:t>
            </a:r>
          </a:p>
        </p:txBody>
      </p:sp>
      <p:sp>
        <p:nvSpPr>
          <p:cNvPr id="7" name="Text Box 8"/>
          <p:cNvSpPr txBox="1">
            <a:spLocks noChangeArrowheads="1"/>
          </p:cNvSpPr>
          <p:nvPr/>
        </p:nvSpPr>
        <p:spPr bwMode="auto">
          <a:xfrm>
            <a:off x="144771" y="4291997"/>
            <a:ext cx="425293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Thousands of exoplanets have been detected  as they transit across the face of their parent stars, but the timing of future transits becomes increasingly uncertain.  Follow-up observations to characterize the planets’ atmospheres may miss the transit entirely.</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45"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914400" y="3992826"/>
            <a:ext cx="2622834" cy="230832"/>
          </a:xfrm>
          <a:prstGeom prst="rect">
            <a:avLst/>
          </a:prstGeom>
          <a:noFill/>
        </p:spPr>
        <p:txBody>
          <a:bodyPr wrap="none" rtlCol="0">
            <a:spAutoFit/>
          </a:bodyPr>
          <a:lstStyle/>
          <a:p>
            <a:r>
              <a:rPr lang="en-US" sz="900" dirty="0"/>
              <a:t>Reproduced with permission from PASP, © IOP</a:t>
            </a:r>
          </a:p>
        </p:txBody>
      </p:sp>
      <p:pic>
        <p:nvPicPr>
          <p:cNvPr id="4" name="Picture 3">
            <a:extLst>
              <a:ext uri="{FF2B5EF4-FFF2-40B4-BE49-F238E27FC236}">
                <a16:creationId xmlns:a16="http://schemas.microsoft.com/office/drawing/2014/main" id="{7FD6097F-F527-7D46-A4AB-7DDBF9D326A3}"/>
              </a:ext>
            </a:extLst>
          </p:cNvPr>
          <p:cNvPicPr>
            <a:picLocks noChangeAspect="1"/>
          </p:cNvPicPr>
          <p:nvPr/>
        </p:nvPicPr>
        <p:blipFill>
          <a:blip r:embed="rId7"/>
          <a:stretch>
            <a:fillRect/>
          </a:stretch>
        </p:blipFill>
        <p:spPr>
          <a:xfrm>
            <a:off x="144771" y="1056100"/>
            <a:ext cx="4122429" cy="2924348"/>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29"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5"/>
            <a:ext cx="7772400" cy="4493538"/>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Robert </a:t>
            </a:r>
            <a:r>
              <a:rPr lang="en-US" sz="1100" dirty="0" err="1">
                <a:latin typeface="Arial Unicode MS"/>
                <a:cs typeface="Arial Unicode MS"/>
              </a:rPr>
              <a:t>Zellem</a:t>
            </a:r>
            <a:endParaRPr lang="en-US" sz="1100" dirty="0">
              <a:latin typeface="Arial Unicode MS"/>
              <a:cs typeface="Arial Unicode MS"/>
            </a:endParaRPr>
          </a:p>
          <a:p>
            <a:r>
              <a:rPr lang="en-US" sz="1100" dirty="0">
                <a:latin typeface="Arial Unicode MS"/>
                <a:cs typeface="Arial Unicode MS"/>
              </a:rPr>
              <a:t>    Research Scientist and Technologist</a:t>
            </a:r>
          </a:p>
          <a:p>
            <a:r>
              <a:rPr lang="en-US" sz="1100" dirty="0">
                <a:latin typeface="Arial Unicode MS"/>
                <a:cs typeface="Arial Unicode MS"/>
              </a:rPr>
              <a:t>    169-237, Jet Propulsion Laboratory, Pasadena, CA 91109</a:t>
            </a:r>
          </a:p>
          <a:p>
            <a:r>
              <a:rPr lang="en-US" sz="1100" dirty="0">
                <a:latin typeface="Arial Unicode MS"/>
                <a:cs typeface="Arial Unicode MS"/>
              </a:rPr>
              <a:t>    </a:t>
            </a:r>
            <a:r>
              <a:rPr lang="en-US" sz="1100" dirty="0" err="1">
                <a:latin typeface="Arial Unicode MS"/>
                <a:cs typeface="Arial Unicode MS"/>
              </a:rPr>
              <a:t>Robert.T.Zellem@jpl.nasa.gov</a:t>
            </a:r>
            <a:endParaRPr lang="en-US" sz="1100" dirty="0">
              <a:latin typeface="Arial Unicode MS"/>
              <a:cs typeface="Arial Unicode MS"/>
            </a:endParaRPr>
          </a:p>
          <a:p>
            <a:r>
              <a:rPr lang="en-US" sz="1100" dirty="0">
                <a:latin typeface="Arial Unicode MS"/>
                <a:cs typeface="Arial Unicode MS"/>
              </a:rPr>
              <a:t>    https://</a:t>
            </a:r>
            <a:r>
              <a:rPr lang="en-US" sz="1100" dirty="0" err="1">
                <a:latin typeface="Arial Unicode MS"/>
                <a:cs typeface="Arial Unicode MS"/>
              </a:rPr>
              <a:t>orcid.org</a:t>
            </a:r>
            <a:r>
              <a:rPr lang="en-US" sz="1100" dirty="0">
                <a:latin typeface="Arial Unicode MS"/>
                <a:cs typeface="Arial Unicode MS"/>
              </a:rPr>
              <a:t>/0000-0001-7547-0398</a:t>
            </a:r>
          </a:p>
          <a:p>
            <a:endParaRPr lang="en-US" sz="1100" b="1" dirty="0">
              <a:latin typeface="Arial"/>
              <a:cs typeface="Arial"/>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“Utilizing Small Telescopes Operated by Citizen Scientists for Transiting Exoplanet Follow-up”</a:t>
            </a:r>
          </a:p>
          <a:p>
            <a:r>
              <a:rPr lang="en-US" altLang="en-US" sz="1100" b="1" dirty="0">
                <a:solidFill>
                  <a:srgbClr val="003399"/>
                </a:solidFill>
              </a:rPr>
              <a:t>    </a:t>
            </a:r>
            <a:r>
              <a:rPr lang="en-US" altLang="en-US" sz="1100" b="1" dirty="0" err="1">
                <a:solidFill>
                  <a:srgbClr val="003399"/>
                </a:solidFill>
              </a:rPr>
              <a:t>Zellem</a:t>
            </a:r>
            <a:r>
              <a:rPr lang="en-US" altLang="en-US" sz="1100" b="1" dirty="0">
                <a:solidFill>
                  <a:srgbClr val="003399"/>
                </a:solidFill>
              </a:rPr>
              <a:t>, R., Pearson, K., Blaser, E., et al. (2020), PASP 132:054401</a:t>
            </a:r>
          </a:p>
          <a:p>
            <a:r>
              <a:rPr lang="en-US" sz="1100" b="1" dirty="0"/>
              <a:t>    </a:t>
            </a:r>
            <a:r>
              <a:rPr lang="en-US" sz="1100" b="1" dirty="0">
                <a:hlinkClick r:id="rId6"/>
              </a:rPr>
              <a:t>https://doi.org/10.1088/1538-3873/ab7ee7</a:t>
            </a:r>
            <a:endParaRPr lang="en-US" altLang="en-US" sz="1100" b="1" dirty="0">
              <a:solidFill>
                <a:srgbClr val="003399"/>
              </a:solidFill>
            </a:endParaRPr>
          </a:p>
          <a:p>
            <a:endParaRPr lang="en-US" sz="1100" dirty="0">
              <a:latin typeface="Arial Unicode MS"/>
              <a:cs typeface="Arial Unicode MS"/>
            </a:endParaRPr>
          </a:p>
          <a:p>
            <a:r>
              <a:rPr lang="en-US" sz="1100" b="1" dirty="0">
                <a:latin typeface="Arial"/>
                <a:cs typeface="Arial"/>
              </a:rPr>
              <a:t>Data Sources:</a:t>
            </a:r>
            <a:r>
              <a:rPr lang="en-US" sz="1100" dirty="0">
                <a:latin typeface="Arial"/>
                <a:cs typeface="Arial"/>
              </a:rPr>
              <a:t>  </a:t>
            </a:r>
          </a:p>
          <a:p>
            <a:r>
              <a:rPr lang="en-US" sz="1100" dirty="0">
                <a:latin typeface="Arial Unicode MS"/>
                <a:cs typeface="Arial Unicode MS"/>
              </a:rPr>
              <a:t>    NASA Exoplanet Archive </a:t>
            </a:r>
          </a:p>
          <a:p>
            <a:endParaRPr lang="en-US" sz="1100" dirty="0">
              <a:latin typeface="Arial Unicode MS"/>
              <a:cs typeface="Arial Unicode MS"/>
            </a:endParaRPr>
          </a:p>
          <a:p>
            <a:r>
              <a:rPr lang="en-US" sz="1100" b="1" dirty="0">
                <a:latin typeface="Arial"/>
                <a:cs typeface="Arial"/>
              </a:rPr>
              <a:t>Technical Description of Figure:</a:t>
            </a:r>
          </a:p>
          <a:p>
            <a:r>
              <a:rPr lang="en-US" altLang="en-US" sz="1100" dirty="0"/>
              <a:t>    A planned observing window (pink shading) is centered on the predicted time for a future planet transit (red dashed line).</a:t>
            </a:r>
          </a:p>
          <a:p>
            <a:r>
              <a:rPr lang="en-US" altLang="en-US" sz="1100" dirty="0"/>
              <a:t>The time of this transit, however, has some uncertainty.  As time passes, our knowledge of the planet’s orbit becomes increasingly out of date, and the actual transit time occurs earlier (black lines).  Follow-up observations to characterize the planet’s atmosphere may miss part of the event or might even miss the transit entirely</a:t>
            </a:r>
            <a:r>
              <a:rPr lang="en-US" altLang="en-US" sz="1100" b="1" dirty="0">
                <a:solidFill>
                  <a:srgbClr val="003399"/>
                </a:solidFill>
              </a:rPr>
              <a:t>.</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The results have immediate application to several upcoming space-based missions.  For JWST (NASA’s upcoming flagship mission) and ARIEL (an ESA mission with NASA contribution), thousands of days of telescope time can be saved.    By enabling more efficient observing plans on these premium telescopes, a citizen science observing program will allow many more exoplanet atmospheres to be characterized, particularly those on longer-period orbits.</a:t>
            </a:r>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18327</TotalTime>
  <Words>539</Words>
  <Application>Microsoft Macintosh PowerPoint</Application>
  <PresentationFormat>On-screen Show (4:3)</PresentationFormat>
  <Paragraphs>43</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Citizen Science with Transiting Exoplanets Robert Zellem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375</cp:revision>
  <cp:lastPrinted>2019-10-24T18:42:05Z</cp:lastPrinted>
  <dcterms:created xsi:type="dcterms:W3CDTF">2008-11-10T22:26:59Z</dcterms:created>
  <dcterms:modified xsi:type="dcterms:W3CDTF">2020-05-18T21:12:08Z</dcterms:modified>
</cp:coreProperties>
</file>