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4226" r:id="rId1"/>
  </p:sldMasterIdLst>
  <p:notesMasterIdLst>
    <p:notesMasterId r:id="rId3"/>
  </p:notesMasterIdLst>
  <p:handoutMasterIdLst>
    <p:handoutMasterId r:id="rId4"/>
  </p:handoutMasterIdLst>
  <p:sldIdLst>
    <p:sldId id="821" r:id="rId2"/>
  </p:sldIdLst>
  <p:sldSz cx="12192000" cy="6858000"/>
  <p:notesSz cx="7010400" cy="9296400"/>
  <p:defaultTextStyle>
    <a:defPPr>
      <a:defRPr lang="en-US"/>
    </a:defPPr>
    <a:lvl1pPr algn="l" rtl="0" fontAlgn="base">
      <a:spcBef>
        <a:spcPct val="0"/>
      </a:spcBef>
      <a:spcAft>
        <a:spcPct val="0"/>
      </a:spcAft>
      <a:defRPr sz="20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0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0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0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0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0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0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0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0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419" userDrawn="1">
          <p15:clr>
            <a:srgbClr val="A4A3A4"/>
          </p15:clr>
        </p15:guide>
        <p15:guide id="2" pos="660" userDrawn="1">
          <p15:clr>
            <a:srgbClr val="A4A3A4"/>
          </p15:clr>
        </p15:guide>
        <p15:guide id="3" orient="horz" pos="2803" userDrawn="1">
          <p15:clr>
            <a:srgbClr val="A4A3A4"/>
          </p15:clr>
        </p15:guide>
        <p15:guide id="4" orient="horz" pos="2794" userDrawn="1">
          <p15:clr>
            <a:srgbClr val="A4A3A4"/>
          </p15:clr>
        </p15:guide>
        <p15:guide id="5" pos="7365"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2" clrIdx="3"/>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6B55"/>
    <a:srgbClr val="6C6D6F"/>
    <a:srgbClr val="213F68"/>
    <a:srgbClr val="9EB180"/>
    <a:srgbClr val="B8F0DB"/>
    <a:srgbClr val="F4FC7F"/>
    <a:srgbClr val="CE6569"/>
    <a:srgbClr val="779EBD"/>
    <a:srgbClr val="650100"/>
    <a:srgbClr val="18C4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87" autoAdjust="0"/>
    <p:restoredTop sz="96070" autoAdjust="0"/>
  </p:normalViewPr>
  <p:slideViewPr>
    <p:cSldViewPr snapToGrid="0">
      <p:cViewPr varScale="1">
        <p:scale>
          <a:sx n="131" d="100"/>
          <a:sy n="131" d="100"/>
        </p:scale>
        <p:origin x="480" y="184"/>
      </p:cViewPr>
      <p:guideLst>
        <p:guide orient="horz" pos="419"/>
        <p:guide pos="660"/>
        <p:guide orient="horz" pos="2803"/>
        <p:guide orient="horz" pos="2794"/>
        <p:guide pos="7365"/>
      </p:guideLst>
    </p:cSldViewPr>
  </p:slideViewPr>
  <p:outlineViewPr>
    <p:cViewPr>
      <p:scale>
        <a:sx n="33" d="100"/>
        <a:sy n="33" d="100"/>
      </p:scale>
      <p:origin x="0" y="0"/>
    </p:cViewPr>
    <p:sldLst>
      <p:sld r:id="rId1" collapse="1"/>
    </p:sldLst>
  </p:outlin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120" d="100"/>
          <a:sy n="120" d="100"/>
        </p:scale>
        <p:origin x="-4344"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378" name="Rectangle 2"/>
          <p:cNvSpPr>
            <a:spLocks noGrp="1" noChangeArrowheads="1"/>
          </p:cNvSpPr>
          <p:nvPr>
            <p:ph type="hdr" sz="quarter"/>
          </p:nvPr>
        </p:nvSpPr>
        <p:spPr bwMode="auto">
          <a:xfrm>
            <a:off x="0" y="0"/>
            <a:ext cx="3037208" cy="464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1">
                <a:latin typeface="Arial" charset="0"/>
                <a:ea typeface="+mn-ea"/>
                <a:cs typeface="+mn-cs"/>
              </a:defRPr>
            </a:lvl1pPr>
          </a:lstStyle>
          <a:p>
            <a:pPr>
              <a:defRPr/>
            </a:pPr>
            <a:endParaRPr lang="en-US" dirty="0"/>
          </a:p>
        </p:txBody>
      </p:sp>
      <p:sp>
        <p:nvSpPr>
          <p:cNvPr id="357379" name="Rectangle 3"/>
          <p:cNvSpPr>
            <a:spLocks noGrp="1" noChangeArrowheads="1"/>
          </p:cNvSpPr>
          <p:nvPr>
            <p:ph type="dt" sz="quarter" idx="1"/>
          </p:nvPr>
        </p:nvSpPr>
        <p:spPr bwMode="auto">
          <a:xfrm>
            <a:off x="3973197" y="0"/>
            <a:ext cx="3037207" cy="464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1">
                <a:latin typeface="Arial" charset="0"/>
                <a:ea typeface="+mn-ea"/>
                <a:cs typeface="+mn-cs"/>
              </a:defRPr>
            </a:lvl1pPr>
          </a:lstStyle>
          <a:p>
            <a:pPr>
              <a:defRPr/>
            </a:pPr>
            <a:endParaRPr lang="en-US" dirty="0"/>
          </a:p>
        </p:txBody>
      </p:sp>
      <p:sp>
        <p:nvSpPr>
          <p:cNvPr id="357380" name="Rectangle 4"/>
          <p:cNvSpPr>
            <a:spLocks noGrp="1" noChangeArrowheads="1"/>
          </p:cNvSpPr>
          <p:nvPr>
            <p:ph type="ftr" sz="quarter" idx="2"/>
          </p:nvPr>
        </p:nvSpPr>
        <p:spPr bwMode="auto">
          <a:xfrm>
            <a:off x="0" y="8832071"/>
            <a:ext cx="3037208" cy="4643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b="1">
                <a:latin typeface="Arial" charset="0"/>
                <a:ea typeface="+mn-ea"/>
                <a:cs typeface="+mn-cs"/>
              </a:defRPr>
            </a:lvl1pPr>
          </a:lstStyle>
          <a:p>
            <a:pPr>
              <a:defRPr/>
            </a:pPr>
            <a:endParaRPr lang="en-US" dirty="0"/>
          </a:p>
        </p:txBody>
      </p:sp>
      <p:sp>
        <p:nvSpPr>
          <p:cNvPr id="357381" name="Rectangle 5"/>
          <p:cNvSpPr>
            <a:spLocks noGrp="1" noChangeArrowheads="1"/>
          </p:cNvSpPr>
          <p:nvPr>
            <p:ph type="sldNum" sz="quarter" idx="3"/>
          </p:nvPr>
        </p:nvSpPr>
        <p:spPr bwMode="auto">
          <a:xfrm>
            <a:off x="3973197" y="8832071"/>
            <a:ext cx="3037207" cy="4643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1">
                <a:ea typeface="ＭＳ Ｐゴシック" charset="-128"/>
              </a:defRPr>
            </a:lvl1pPr>
          </a:lstStyle>
          <a:p>
            <a:pPr>
              <a:defRPr/>
            </a:pPr>
            <a:fld id="{BCF209AB-327B-4EF9-B160-FF9A8A6DF056}" type="slidenum">
              <a:rPr lang="en-US"/>
              <a:pPr>
                <a:defRPr/>
              </a:pPr>
              <a:t>‹#›</a:t>
            </a:fld>
            <a:endParaRPr lang="en-US" dirty="0"/>
          </a:p>
        </p:txBody>
      </p:sp>
    </p:spTree>
    <p:extLst>
      <p:ext uri="{BB962C8B-B14F-4D97-AF65-F5344CB8AC3E}">
        <p14:creationId xmlns:p14="http://schemas.microsoft.com/office/powerpoint/2010/main" val="9159782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7208" cy="464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charset="0"/>
                <a:ea typeface="+mn-ea"/>
                <a:cs typeface="+mn-cs"/>
              </a:defRPr>
            </a:lvl1pPr>
          </a:lstStyle>
          <a:p>
            <a:pPr>
              <a:defRPr/>
            </a:pPr>
            <a:endParaRPr lang="en-US" dirty="0"/>
          </a:p>
        </p:txBody>
      </p:sp>
      <p:sp>
        <p:nvSpPr>
          <p:cNvPr id="17411" name="Rectangle 3"/>
          <p:cNvSpPr>
            <a:spLocks noGrp="1" noChangeArrowheads="1"/>
          </p:cNvSpPr>
          <p:nvPr>
            <p:ph type="dt" idx="1"/>
          </p:nvPr>
        </p:nvSpPr>
        <p:spPr bwMode="auto">
          <a:xfrm>
            <a:off x="3973197" y="0"/>
            <a:ext cx="3037207" cy="464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charset="0"/>
                <a:ea typeface="+mn-ea"/>
                <a:cs typeface="+mn-cs"/>
              </a:defRPr>
            </a:lvl1pPr>
          </a:lstStyle>
          <a:p>
            <a:pPr>
              <a:defRPr/>
            </a:pPr>
            <a:endParaRPr lang="en-US" dirty="0"/>
          </a:p>
        </p:txBody>
      </p:sp>
      <p:sp>
        <p:nvSpPr>
          <p:cNvPr id="93188" name="Rectangle 4"/>
          <p:cNvSpPr>
            <a:spLocks noGrp="1" noRot="1" noChangeAspect="1" noChangeArrowheads="1" noTextEdit="1"/>
          </p:cNvSpPr>
          <p:nvPr>
            <p:ph type="sldImg" idx="2"/>
          </p:nvPr>
        </p:nvSpPr>
        <p:spPr bwMode="auto">
          <a:xfrm>
            <a:off x="406400" y="696913"/>
            <a:ext cx="6199188" cy="3487737"/>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34404" y="4416839"/>
            <a:ext cx="5141592" cy="418225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p:cNvSpPr>
            <a:spLocks noGrp="1" noChangeArrowheads="1"/>
          </p:cNvSpPr>
          <p:nvPr>
            <p:ph type="ftr" sz="quarter" idx="4"/>
          </p:nvPr>
        </p:nvSpPr>
        <p:spPr bwMode="auto">
          <a:xfrm>
            <a:off x="0" y="8832071"/>
            <a:ext cx="3037208" cy="4643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charset="0"/>
                <a:ea typeface="+mn-ea"/>
                <a:cs typeface="+mn-cs"/>
              </a:defRPr>
            </a:lvl1pPr>
          </a:lstStyle>
          <a:p>
            <a:pPr>
              <a:defRPr/>
            </a:pPr>
            <a:endParaRPr lang="en-US" dirty="0"/>
          </a:p>
        </p:txBody>
      </p:sp>
      <p:sp>
        <p:nvSpPr>
          <p:cNvPr id="17415" name="Rectangle 7"/>
          <p:cNvSpPr>
            <a:spLocks noGrp="1" noChangeArrowheads="1"/>
          </p:cNvSpPr>
          <p:nvPr>
            <p:ph type="sldNum" sz="quarter" idx="5"/>
          </p:nvPr>
        </p:nvSpPr>
        <p:spPr bwMode="auto">
          <a:xfrm>
            <a:off x="3973197" y="8832071"/>
            <a:ext cx="3037207" cy="4643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charset="0"/>
                <a:ea typeface="ＭＳ Ｐゴシック" charset="-128"/>
              </a:defRPr>
            </a:lvl1pPr>
          </a:lstStyle>
          <a:p>
            <a:pPr>
              <a:defRPr/>
            </a:pPr>
            <a:fld id="{7C39EE72-446C-4E89-9D84-E30D697F6F64}" type="slidenum">
              <a:rPr lang="en-US"/>
              <a:pPr>
                <a:defRPr/>
              </a:pPr>
              <a:t>‹#›</a:t>
            </a:fld>
            <a:endParaRPr lang="en-US" dirty="0"/>
          </a:p>
        </p:txBody>
      </p:sp>
    </p:spTree>
    <p:extLst>
      <p:ext uri="{BB962C8B-B14F-4D97-AF65-F5344CB8AC3E}">
        <p14:creationId xmlns:p14="http://schemas.microsoft.com/office/powerpoint/2010/main" val="20112707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65" charset="0"/>
        <a:ea typeface="ヒラギノ角ゴ Pro W3" pitchFamily="-109" charset="-128"/>
        <a:cs typeface="ヒラギノ角ゴ Pro W3" pitchFamily="-109" charset="-128"/>
      </a:defRPr>
    </a:lvl1pPr>
    <a:lvl2pPr marL="457200" algn="l" rtl="0" eaLnBrk="0" fontAlgn="base" hangingPunct="0">
      <a:spcBef>
        <a:spcPct val="30000"/>
      </a:spcBef>
      <a:spcAft>
        <a:spcPct val="0"/>
      </a:spcAft>
      <a:defRPr sz="1200" kern="1200">
        <a:solidFill>
          <a:schemeClr val="tx1"/>
        </a:solidFill>
        <a:latin typeface="Times" pitchFamily="-65" charset="0"/>
        <a:ea typeface="ヒラギノ角ゴ Pro W3"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charset="-128"/>
        <a:cs typeface="ＭＳ Ｐゴシック" charset="-128"/>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9188" cy="3487737"/>
          </a:xfrm>
        </p:spPr>
      </p:sp>
      <p:sp>
        <p:nvSpPr>
          <p:cNvPr id="3" name="Notes Placeholder 2"/>
          <p:cNvSpPr>
            <a:spLocks noGrp="1"/>
          </p:cNvSpPr>
          <p:nvPr>
            <p:ph type="body" idx="1"/>
          </p:nvPr>
        </p:nvSpPr>
        <p:spPr/>
        <p:txBody>
          <a:bodyPr/>
          <a:lstStyle/>
          <a:p>
            <a:endParaRPr lang="en-US" sz="1000" strike="noStrike" dirty="0"/>
          </a:p>
        </p:txBody>
      </p:sp>
      <p:sp>
        <p:nvSpPr>
          <p:cNvPr id="4" name="Slide Number Placeholder 3"/>
          <p:cNvSpPr>
            <a:spLocks noGrp="1"/>
          </p:cNvSpPr>
          <p:nvPr>
            <p:ph type="sldNum" sz="quarter" idx="5"/>
          </p:nvPr>
        </p:nvSpPr>
        <p:spPr/>
        <p:txBody>
          <a:bodyPr/>
          <a:lstStyle/>
          <a:p>
            <a:pPr>
              <a:defRPr/>
            </a:pPr>
            <a:fld id="{7C39EE72-446C-4E89-9D84-E30D697F6F64}" type="slidenum">
              <a:rPr lang="en-US" smtClean="0"/>
              <a:pPr>
                <a:defRPr/>
              </a:pPr>
              <a:t>1</a:t>
            </a:fld>
            <a:endParaRPr lang="en-US" dirty="0"/>
          </a:p>
        </p:txBody>
      </p:sp>
    </p:spTree>
    <p:extLst>
      <p:ext uri="{BB962C8B-B14F-4D97-AF65-F5344CB8AC3E}">
        <p14:creationId xmlns:p14="http://schemas.microsoft.com/office/powerpoint/2010/main" val="472666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4pPr>
              <a:defRPr b="0"/>
            </a:lvl4pPr>
            <a:lvl5pPr>
              <a:defRPr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11"/>
          </p:nvPr>
        </p:nvSpPr>
        <p:spPr>
          <a:xfrm>
            <a:off x="9347200" y="6510556"/>
            <a:ext cx="2844800" cy="400110"/>
          </a:xfrm>
        </p:spPr>
        <p:txBody>
          <a:bodyPr/>
          <a:lstStyle>
            <a:lvl1pPr>
              <a:defRPr sz="1000">
                <a:solidFill>
                  <a:srgbClr val="FFFFFF"/>
                </a:solidFill>
              </a:defRPr>
            </a:lvl1pPr>
          </a:lstStyle>
          <a:p>
            <a:fld id="{902711E2-22B5-4A11-9C15-C67BBBC45D28}" type="slidenum">
              <a:rPr lang="en-US" smtClean="0"/>
              <a:pPr/>
              <a:t>‹#›</a:t>
            </a:fld>
            <a:endParaRPr lang="en-US" dirty="0"/>
          </a:p>
          <a:p>
            <a:endParaRPr lang="en-US" dirty="0"/>
          </a:p>
        </p:txBody>
      </p:sp>
      <p:sp>
        <p:nvSpPr>
          <p:cNvPr id="6" name="Date Placeholder 3"/>
          <p:cNvSpPr>
            <a:spLocks noGrp="1"/>
          </p:cNvSpPr>
          <p:nvPr>
            <p:ph type="dt" sz="half" idx="10"/>
          </p:nvPr>
        </p:nvSpPr>
        <p:spPr>
          <a:xfrm>
            <a:off x="0" y="6492882"/>
            <a:ext cx="2844800" cy="365125"/>
          </a:xfrm>
          <a:prstGeom prst="rect">
            <a:avLst/>
          </a:prstGeom>
        </p:spPr>
        <p:txBody>
          <a:bodyPr anchor="b" anchorCtr="0"/>
          <a:lstStyle>
            <a:lvl1pPr>
              <a:defRPr>
                <a:solidFill>
                  <a:srgbClr val="FFFFFF"/>
                </a:solidFill>
              </a:defRPr>
            </a:lvl1pPr>
          </a:lstStyle>
          <a:p>
            <a:endParaRPr lang="en-US" dirty="0"/>
          </a:p>
        </p:txBody>
      </p:sp>
    </p:spTree>
    <p:extLst>
      <p:ext uri="{BB962C8B-B14F-4D97-AF65-F5344CB8AC3E}">
        <p14:creationId xmlns:p14="http://schemas.microsoft.com/office/powerpoint/2010/main" val="575413457"/>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Internal NASA 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748980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tandard slide">
    <p:spTree>
      <p:nvGrpSpPr>
        <p:cNvPr id="1" name=""/>
        <p:cNvGrpSpPr/>
        <p:nvPr/>
      </p:nvGrpSpPr>
      <p:grpSpPr>
        <a:xfrm>
          <a:off x="0" y="0"/>
          <a:ext cx="0" cy="0"/>
          <a:chOff x="0" y="0"/>
          <a:chExt cx="0" cy="0"/>
        </a:xfrm>
      </p:grpSpPr>
      <p:sp>
        <p:nvSpPr>
          <p:cNvPr id="8" name="Date Placeholder 3"/>
          <p:cNvSpPr>
            <a:spLocks noGrp="1"/>
          </p:cNvSpPr>
          <p:nvPr>
            <p:ph type="dt" sz="half" idx="2"/>
          </p:nvPr>
        </p:nvSpPr>
        <p:spPr>
          <a:xfrm>
            <a:off x="1339182" y="6483350"/>
            <a:ext cx="1050300" cy="365125"/>
          </a:xfrm>
          <a:prstGeom prst="rect">
            <a:avLst/>
          </a:prstGeom>
        </p:spPr>
        <p:txBody>
          <a:bodyPr/>
          <a:lstStyle>
            <a:lvl1pPr>
              <a:defRPr sz="1000"/>
            </a:lvl1pPr>
          </a:lstStyle>
          <a:p>
            <a:r>
              <a:rPr lang="en-US" dirty="0">
                <a:solidFill>
                  <a:srgbClr val="000000"/>
                </a:solidFill>
              </a:rPr>
              <a:t>9/16/14</a:t>
            </a:r>
          </a:p>
        </p:txBody>
      </p:sp>
      <p:sp>
        <p:nvSpPr>
          <p:cNvPr id="9" name="Footer Placeholder 4"/>
          <p:cNvSpPr>
            <a:spLocks noGrp="1"/>
          </p:cNvSpPr>
          <p:nvPr>
            <p:ph type="ftr" sz="quarter" idx="3"/>
          </p:nvPr>
        </p:nvSpPr>
        <p:spPr>
          <a:xfrm>
            <a:off x="3036713" y="6483350"/>
            <a:ext cx="6118577" cy="365125"/>
          </a:xfrm>
          <a:prstGeom prst="rect">
            <a:avLst/>
          </a:prstGeom>
        </p:spPr>
        <p:txBody>
          <a:bodyPr/>
          <a:lstStyle>
            <a:lvl1pPr algn="ctr">
              <a:defRPr sz="1000"/>
            </a:lvl1pPr>
          </a:lstStyle>
          <a:p>
            <a:pPr fontAlgn="base">
              <a:spcBef>
                <a:spcPct val="0"/>
              </a:spcBef>
              <a:spcAft>
                <a:spcPct val="0"/>
              </a:spcAft>
            </a:pPr>
            <a:r>
              <a:rPr lang="en-US" b="1" dirty="0">
                <a:solidFill>
                  <a:srgbClr val="000000"/>
                </a:solidFill>
              </a:rPr>
              <a:t>The technical data in this document is controlled under the U.S. Export Regulations; release to foreign persons may require an export authorization.   </a:t>
            </a:r>
          </a:p>
        </p:txBody>
      </p:sp>
      <p:sp>
        <p:nvSpPr>
          <p:cNvPr id="10" name="Slide Number Placeholder 5"/>
          <p:cNvSpPr>
            <a:spLocks noGrp="1"/>
          </p:cNvSpPr>
          <p:nvPr>
            <p:ph type="sldNum" sz="quarter" idx="4"/>
          </p:nvPr>
        </p:nvSpPr>
        <p:spPr>
          <a:xfrm>
            <a:off x="10072467" y="6483350"/>
            <a:ext cx="1509932" cy="246221"/>
          </a:xfrm>
          <a:prstGeom prst="rect">
            <a:avLst/>
          </a:prstGeom>
        </p:spPr>
        <p:txBody>
          <a:bodyPr/>
          <a:lstStyle>
            <a:lvl1pPr algn="r">
              <a:defRPr sz="1000"/>
            </a:lvl1pPr>
          </a:lstStyle>
          <a:p>
            <a:fld id="{752ABD36-0AAD-3448-9164-3F611EC6570F}" type="slidenum">
              <a:rPr lang="en-US" smtClean="0">
                <a:solidFill>
                  <a:srgbClr val="000000"/>
                </a:solidFill>
              </a:rPr>
              <a:pPr/>
              <a:t>‹#›</a:t>
            </a:fld>
            <a:endParaRPr lang="en-US" dirty="0">
              <a:solidFill>
                <a:srgbClr val="000000"/>
              </a:solidFill>
            </a:endParaRPr>
          </a:p>
        </p:txBody>
      </p:sp>
      <p:sp>
        <p:nvSpPr>
          <p:cNvPr id="13" name="Text Placeholder 2"/>
          <p:cNvSpPr>
            <a:spLocks noGrp="1"/>
          </p:cNvSpPr>
          <p:nvPr>
            <p:ph idx="1"/>
          </p:nvPr>
        </p:nvSpPr>
        <p:spPr>
          <a:xfrm>
            <a:off x="1335851" y="1297172"/>
            <a:ext cx="10246548" cy="494414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167007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194572" y="1329073"/>
            <a:ext cx="5384800" cy="493350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782572" y="1329073"/>
            <a:ext cx="5384800" cy="493350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Date Placeholder 3"/>
          <p:cNvSpPr>
            <a:spLocks noGrp="1"/>
          </p:cNvSpPr>
          <p:nvPr>
            <p:ph type="dt" sz="half" idx="10"/>
          </p:nvPr>
        </p:nvSpPr>
        <p:spPr>
          <a:xfrm>
            <a:off x="1339183" y="6483356"/>
            <a:ext cx="1182004" cy="365125"/>
          </a:xfrm>
          <a:prstGeom prst="rect">
            <a:avLst/>
          </a:prstGeom>
        </p:spPr>
        <p:txBody>
          <a:bodyPr/>
          <a:lstStyle>
            <a:lvl1pPr>
              <a:defRPr sz="1000"/>
            </a:lvl1pPr>
          </a:lstStyle>
          <a:p>
            <a:endParaRPr lang="en-US" dirty="0">
              <a:solidFill>
                <a:srgbClr val="000000"/>
              </a:solidFill>
            </a:endParaRPr>
          </a:p>
        </p:txBody>
      </p:sp>
      <p:sp>
        <p:nvSpPr>
          <p:cNvPr id="13" name="Slide Number Placeholder 5"/>
          <p:cNvSpPr>
            <a:spLocks noGrp="1"/>
          </p:cNvSpPr>
          <p:nvPr>
            <p:ph type="sldNum" sz="quarter" idx="4"/>
          </p:nvPr>
        </p:nvSpPr>
        <p:spPr>
          <a:xfrm>
            <a:off x="10072467" y="6483356"/>
            <a:ext cx="1509932" cy="246221"/>
          </a:xfrm>
          <a:prstGeom prst="rect">
            <a:avLst/>
          </a:prstGeom>
        </p:spPr>
        <p:txBody>
          <a:bodyPr/>
          <a:lstStyle>
            <a:lvl1pPr algn="r">
              <a:defRPr sz="1000"/>
            </a:lvl1pPr>
          </a:lstStyle>
          <a:p>
            <a:fld id="{752ABD36-0AAD-3448-9164-3F611EC6570F}"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384540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228600" y="6523038"/>
            <a:ext cx="6527800" cy="258762"/>
          </a:xfrm>
          <a:prstGeom prst="rect">
            <a:avLst/>
          </a:prstGeom>
        </p:spPr>
        <p:txBody>
          <a:bodyPr/>
          <a:lstStyle>
            <a:lvl1pPr>
              <a:defRPr/>
            </a:lvl1pPr>
          </a:lstStyle>
          <a:p>
            <a:endParaRPr lang="en-US" altLang="en-US" dirty="0"/>
          </a:p>
        </p:txBody>
      </p:sp>
      <p:sp>
        <p:nvSpPr>
          <p:cNvPr id="3" name="Slide Number Placeholder 2"/>
          <p:cNvSpPr>
            <a:spLocks noGrp="1"/>
          </p:cNvSpPr>
          <p:nvPr>
            <p:ph type="sldNum" sz="quarter" idx="11"/>
          </p:nvPr>
        </p:nvSpPr>
        <p:spPr>
          <a:xfrm>
            <a:off x="11475962" y="6596064"/>
            <a:ext cx="677940" cy="246221"/>
          </a:xfrm>
          <a:prstGeom prst="rect">
            <a:avLst/>
          </a:prstGeom>
        </p:spPr>
        <p:txBody>
          <a:bodyPr/>
          <a:lstStyle>
            <a:lvl1pPr>
              <a:defRPr/>
            </a:lvl1pPr>
          </a:lstStyle>
          <a:p>
            <a:fld id="{8A9DB952-D2FF-471F-897E-1437345C8095}" type="slidenum">
              <a:rPr lang="en-US" altLang="en-US"/>
              <a:pPr/>
              <a:t>‹#›</a:t>
            </a:fld>
            <a:endParaRPr lang="en-US" altLang="en-US" sz="1000" dirty="0">
              <a:latin typeface="Times New Roman" panose="02020603050405020304" pitchFamily="18" charset="0"/>
            </a:endParaRPr>
          </a:p>
        </p:txBody>
      </p:sp>
      <p:sp>
        <p:nvSpPr>
          <p:cNvPr id="4" name="Date Placeholder 3"/>
          <p:cNvSpPr>
            <a:spLocks noGrp="1"/>
          </p:cNvSpPr>
          <p:nvPr>
            <p:ph type="dt" sz="half" idx="12"/>
          </p:nvPr>
        </p:nvSpPr>
        <p:spPr>
          <a:xfrm>
            <a:off x="9084733" y="6597650"/>
            <a:ext cx="1016000" cy="190500"/>
          </a:xfrm>
          <a:prstGeom prst="rect">
            <a:avLst/>
          </a:prstGeom>
        </p:spPr>
        <p:txBody>
          <a:bodyPr/>
          <a:lstStyle>
            <a:lvl1pPr>
              <a:defRPr/>
            </a:lvl1pPr>
          </a:lstStyle>
          <a:p>
            <a:endParaRPr lang="en-US" altLang="en-US" dirty="0"/>
          </a:p>
        </p:txBody>
      </p:sp>
    </p:spTree>
    <p:extLst>
      <p:ext uri="{BB962C8B-B14F-4D97-AF65-F5344CB8AC3E}">
        <p14:creationId xmlns:p14="http://schemas.microsoft.com/office/powerpoint/2010/main" val="1280955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Themes_BG.jpg"/>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2469" name="Rectangle 5"/>
          <p:cNvSpPr>
            <a:spLocks noGrp="1" noChangeArrowheads="1"/>
          </p:cNvSpPr>
          <p:nvPr>
            <p:ph type="sldNum" sz="quarter" idx="4"/>
          </p:nvPr>
        </p:nvSpPr>
        <p:spPr bwMode="auto">
          <a:xfrm>
            <a:off x="9347200" y="6510556"/>
            <a:ext cx="2844800" cy="2539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r">
              <a:defRPr sz="1000" b="0">
                <a:solidFill>
                  <a:srgbClr val="FFFFFF"/>
                </a:solidFill>
                <a:ea typeface="+mn-ea"/>
              </a:defRPr>
            </a:lvl1pPr>
          </a:lstStyle>
          <a:p>
            <a:fld id="{33D804BE-5198-2946-A7CF-1560F12F4DF1}" type="slidenum">
              <a:rPr lang="en-US" smtClean="0"/>
              <a:pPr/>
              <a:t>‹#›</a:t>
            </a:fld>
            <a:endParaRPr lang="en-US" dirty="0"/>
          </a:p>
        </p:txBody>
      </p:sp>
      <p:sp>
        <p:nvSpPr>
          <p:cNvPr id="62488" name="Rectangle 24"/>
          <p:cNvSpPr>
            <a:spLocks noGrp="1" noChangeArrowheads="1"/>
          </p:cNvSpPr>
          <p:nvPr>
            <p:ph type="body" idx="1"/>
          </p:nvPr>
        </p:nvSpPr>
        <p:spPr bwMode="auto">
          <a:xfrm>
            <a:off x="258236" y="1165225"/>
            <a:ext cx="11675533" cy="5259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Date Placeholder 3"/>
          <p:cNvSpPr>
            <a:spLocks noGrp="1"/>
          </p:cNvSpPr>
          <p:nvPr>
            <p:ph type="dt" sz="half" idx="2"/>
          </p:nvPr>
        </p:nvSpPr>
        <p:spPr>
          <a:xfrm>
            <a:off x="0" y="6492882"/>
            <a:ext cx="2844800" cy="365125"/>
          </a:xfrm>
          <a:prstGeom prst="rect">
            <a:avLst/>
          </a:prstGeom>
        </p:spPr>
        <p:txBody>
          <a:bodyPr anchor="b" anchorCtr="0"/>
          <a:lstStyle>
            <a:lvl1pPr>
              <a:defRPr sz="1000" b="0">
                <a:solidFill>
                  <a:srgbClr val="FFFFFF"/>
                </a:solidFill>
              </a:defRPr>
            </a:lvl1pPr>
          </a:lstStyle>
          <a:p>
            <a:fld id="{1A91A39F-11B5-9847-AA17-E654CBC879A1}" type="datetimeFigureOut">
              <a:rPr lang="en-US" smtClean="0"/>
              <a:pPr/>
              <a:t>5/11/20</a:t>
            </a:fld>
            <a:endParaRPr lang="en-US" dirty="0"/>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449674607"/>
      </p:ext>
    </p:extLst>
  </p:cSld>
  <p:clrMap bg1="dk1" tx1="lt1" bg2="dk2" tx2="lt2" accent1="accent1" accent2="accent2" accent3="accent3" accent4="accent4" accent5="accent5" accent6="accent6" hlink="hlink" folHlink="folHlink"/>
  <p:sldLayoutIdLst>
    <p:sldLayoutId id="2147484227" r:id="rId1"/>
    <p:sldLayoutId id="2147484229" r:id="rId2"/>
    <p:sldLayoutId id="2147484231" r:id="rId3"/>
    <p:sldLayoutId id="2147484232" r:id="rId4"/>
    <p:sldLayoutId id="2147484254" r:id="rId5"/>
  </p:sldLayoutIdLst>
  <p:transition/>
  <p:hf hdr="0" ftr="0" dt="0"/>
  <p:txStyles>
    <p:titleStyle>
      <a:lvl1pPr algn="r" rtl="0" fontAlgn="base">
        <a:spcBef>
          <a:spcPct val="0"/>
        </a:spcBef>
        <a:spcAft>
          <a:spcPct val="0"/>
        </a:spcAft>
        <a:defRPr sz="2400" b="1">
          <a:solidFill>
            <a:srgbClr val="FFFFFF"/>
          </a:solidFill>
          <a:latin typeface="Arial Narrow"/>
          <a:ea typeface="+mj-ea"/>
          <a:cs typeface="Arial Narrow"/>
        </a:defRPr>
      </a:lvl1pPr>
      <a:lvl2pPr algn="l" rtl="0" fontAlgn="base">
        <a:spcBef>
          <a:spcPct val="0"/>
        </a:spcBef>
        <a:spcAft>
          <a:spcPct val="0"/>
        </a:spcAft>
        <a:defRPr sz="2400" b="1">
          <a:solidFill>
            <a:schemeClr val="bg1"/>
          </a:solidFill>
          <a:latin typeface="Arial" charset="0"/>
          <a:ea typeface="ＭＳ Ｐゴシック" pitchFamily="34" charset="-128"/>
        </a:defRPr>
      </a:lvl2pPr>
      <a:lvl3pPr algn="l" rtl="0" fontAlgn="base">
        <a:spcBef>
          <a:spcPct val="0"/>
        </a:spcBef>
        <a:spcAft>
          <a:spcPct val="0"/>
        </a:spcAft>
        <a:defRPr sz="2400" b="1">
          <a:solidFill>
            <a:schemeClr val="bg1"/>
          </a:solidFill>
          <a:latin typeface="Arial" charset="0"/>
          <a:ea typeface="ＭＳ Ｐゴシック" pitchFamily="34" charset="-128"/>
        </a:defRPr>
      </a:lvl3pPr>
      <a:lvl4pPr algn="l" rtl="0" fontAlgn="base">
        <a:spcBef>
          <a:spcPct val="0"/>
        </a:spcBef>
        <a:spcAft>
          <a:spcPct val="0"/>
        </a:spcAft>
        <a:defRPr sz="2400" b="1">
          <a:solidFill>
            <a:schemeClr val="bg1"/>
          </a:solidFill>
          <a:latin typeface="Arial" charset="0"/>
          <a:ea typeface="ＭＳ Ｐゴシック" pitchFamily="34" charset="-128"/>
        </a:defRPr>
      </a:lvl4pPr>
      <a:lvl5pPr algn="l" rtl="0" fontAlgn="base">
        <a:spcBef>
          <a:spcPct val="0"/>
        </a:spcBef>
        <a:spcAft>
          <a:spcPct val="0"/>
        </a:spcAft>
        <a:defRPr sz="2400" b="1">
          <a:solidFill>
            <a:schemeClr val="bg1"/>
          </a:solidFill>
          <a:latin typeface="Arial" charset="0"/>
          <a:ea typeface="ＭＳ Ｐゴシック" pitchFamily="34" charset="-128"/>
        </a:defRPr>
      </a:lvl5pPr>
      <a:lvl6pPr marL="457200" algn="l" rtl="0" fontAlgn="base">
        <a:spcBef>
          <a:spcPct val="0"/>
        </a:spcBef>
        <a:spcAft>
          <a:spcPct val="0"/>
        </a:spcAft>
        <a:defRPr sz="2400" b="1">
          <a:solidFill>
            <a:schemeClr val="bg1"/>
          </a:solidFill>
          <a:latin typeface="Arial" charset="0"/>
          <a:ea typeface="ＭＳ Ｐゴシック" pitchFamily="34" charset="-128"/>
        </a:defRPr>
      </a:lvl6pPr>
      <a:lvl7pPr marL="914400" algn="l" rtl="0" fontAlgn="base">
        <a:spcBef>
          <a:spcPct val="0"/>
        </a:spcBef>
        <a:spcAft>
          <a:spcPct val="0"/>
        </a:spcAft>
        <a:defRPr sz="2400" b="1">
          <a:solidFill>
            <a:schemeClr val="bg1"/>
          </a:solidFill>
          <a:latin typeface="Arial" charset="0"/>
          <a:ea typeface="ＭＳ Ｐゴシック" pitchFamily="34" charset="-128"/>
        </a:defRPr>
      </a:lvl7pPr>
      <a:lvl8pPr marL="1371600" algn="l" rtl="0" fontAlgn="base">
        <a:spcBef>
          <a:spcPct val="0"/>
        </a:spcBef>
        <a:spcAft>
          <a:spcPct val="0"/>
        </a:spcAft>
        <a:defRPr sz="2400" b="1">
          <a:solidFill>
            <a:schemeClr val="bg1"/>
          </a:solidFill>
          <a:latin typeface="Arial" charset="0"/>
          <a:ea typeface="ＭＳ Ｐゴシック" pitchFamily="34" charset="-128"/>
        </a:defRPr>
      </a:lvl8pPr>
      <a:lvl9pPr marL="1828800" algn="l" rtl="0" fontAlgn="base">
        <a:spcBef>
          <a:spcPct val="0"/>
        </a:spcBef>
        <a:spcAft>
          <a:spcPct val="0"/>
        </a:spcAft>
        <a:defRPr sz="2400" b="1">
          <a:solidFill>
            <a:schemeClr val="bg1"/>
          </a:solidFill>
          <a:latin typeface="Arial" charset="0"/>
          <a:ea typeface="ＭＳ Ｐゴシック" pitchFamily="34" charset="-128"/>
        </a:defRPr>
      </a:lvl9pPr>
    </p:titleStyle>
    <p:bodyStyle>
      <a:lvl1pPr marL="174625" indent="-174625" algn="l" rtl="0" fontAlgn="base">
        <a:spcBef>
          <a:spcPct val="20000"/>
        </a:spcBef>
        <a:spcAft>
          <a:spcPct val="0"/>
        </a:spcAft>
        <a:buChar char="•"/>
        <a:defRPr sz="2000">
          <a:solidFill>
            <a:srgbClr val="FFFFFF"/>
          </a:solidFill>
          <a:latin typeface="+mn-lt"/>
          <a:ea typeface="+mn-ea"/>
          <a:cs typeface="+mn-cs"/>
        </a:defRPr>
      </a:lvl1pPr>
      <a:lvl2pPr marL="515938" indent="-233363" algn="l" rtl="0" fontAlgn="base">
        <a:spcBef>
          <a:spcPct val="20000"/>
        </a:spcBef>
        <a:spcAft>
          <a:spcPct val="0"/>
        </a:spcAft>
        <a:buChar char="–"/>
        <a:defRPr>
          <a:solidFill>
            <a:srgbClr val="FFFFFF"/>
          </a:solidFill>
          <a:latin typeface="+mn-lt"/>
          <a:ea typeface="+mn-ea"/>
        </a:defRPr>
      </a:lvl2pPr>
      <a:lvl3pPr marL="739775" indent="-166688" algn="l" rtl="0" fontAlgn="base">
        <a:spcBef>
          <a:spcPct val="20000"/>
        </a:spcBef>
        <a:spcAft>
          <a:spcPct val="0"/>
        </a:spcAft>
        <a:buChar char="•"/>
        <a:defRPr sz="1600">
          <a:solidFill>
            <a:srgbClr val="FFFFFF"/>
          </a:solidFill>
          <a:latin typeface="+mn-lt"/>
          <a:ea typeface="+mn-ea"/>
        </a:defRPr>
      </a:lvl3pPr>
      <a:lvl4pPr marL="1089025" indent="-233363" algn="l" rtl="0" fontAlgn="base">
        <a:spcBef>
          <a:spcPct val="20000"/>
        </a:spcBef>
        <a:spcAft>
          <a:spcPct val="0"/>
        </a:spcAft>
        <a:buChar char="–"/>
        <a:defRPr sz="1400">
          <a:solidFill>
            <a:srgbClr val="FFFFFF"/>
          </a:solidFill>
          <a:latin typeface="+mn-lt"/>
          <a:ea typeface="+mn-ea"/>
        </a:defRPr>
      </a:lvl4pPr>
      <a:lvl5pPr marL="1312863" indent="-166688" algn="l" rtl="0" fontAlgn="base">
        <a:spcBef>
          <a:spcPct val="20000"/>
        </a:spcBef>
        <a:spcAft>
          <a:spcPct val="0"/>
        </a:spcAft>
        <a:buChar char="»"/>
        <a:defRPr sz="1400">
          <a:solidFill>
            <a:srgbClr val="FFFFFF"/>
          </a:solidFill>
          <a:latin typeface="+mn-lt"/>
          <a:ea typeface="+mn-ea"/>
        </a:defRPr>
      </a:lvl5pPr>
      <a:lvl6pPr marL="2514600" indent="-228600" algn="l" rtl="0" fontAlgn="base">
        <a:spcBef>
          <a:spcPct val="20000"/>
        </a:spcBef>
        <a:spcAft>
          <a:spcPct val="0"/>
        </a:spcAft>
        <a:buChar char="»"/>
        <a:defRPr sz="1400">
          <a:solidFill>
            <a:schemeClr val="tx1"/>
          </a:solidFill>
          <a:latin typeface="+mn-lt"/>
          <a:ea typeface="+mn-ea"/>
        </a:defRPr>
      </a:lvl6pPr>
      <a:lvl7pPr marL="2971800" indent="-228600" algn="l" rtl="0" fontAlgn="base">
        <a:spcBef>
          <a:spcPct val="20000"/>
        </a:spcBef>
        <a:spcAft>
          <a:spcPct val="0"/>
        </a:spcAft>
        <a:buChar char="»"/>
        <a:defRPr sz="1400">
          <a:solidFill>
            <a:schemeClr val="tx1"/>
          </a:solidFill>
          <a:latin typeface="+mn-lt"/>
          <a:ea typeface="+mn-ea"/>
        </a:defRPr>
      </a:lvl7pPr>
      <a:lvl8pPr marL="3429000" indent="-228600" algn="l" rtl="0" fontAlgn="base">
        <a:spcBef>
          <a:spcPct val="20000"/>
        </a:spcBef>
        <a:spcAft>
          <a:spcPct val="0"/>
        </a:spcAft>
        <a:buChar char="»"/>
        <a:defRPr sz="1400">
          <a:solidFill>
            <a:schemeClr val="tx1"/>
          </a:solidFill>
          <a:latin typeface="+mn-lt"/>
          <a:ea typeface="+mn-ea"/>
        </a:defRPr>
      </a:lvl8pPr>
      <a:lvl9pPr marL="3886200" indent="-228600" algn="l" rtl="0" fontAlgn="base">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TextBox 11"/>
          <p:cNvSpPr txBox="1"/>
          <p:nvPr/>
        </p:nvSpPr>
        <p:spPr>
          <a:xfrm>
            <a:off x="4385197" y="153777"/>
            <a:ext cx="7605818" cy="972273"/>
          </a:xfrm>
          <a:prstGeom prst="rect">
            <a:avLst/>
          </a:prstGeom>
          <a:solidFill>
            <a:srgbClr val="213F68">
              <a:alpha val="0"/>
            </a:srgbClr>
          </a:solidFill>
        </p:spPr>
        <p:txBody>
          <a:bodyPr wrap="square" rtlCol="0" anchor="ctr">
            <a:noAutofit/>
          </a:bodyPr>
          <a:lstStyle/>
          <a:p>
            <a:pPr algn="ctr"/>
            <a:r>
              <a:rPr lang="en-US" sz="2200" b="1" dirty="0">
                <a:cs typeface="Arial" panose="020B0604020202020204" pitchFamily="34" charset="0"/>
              </a:rPr>
              <a:t>Mars Climate Sounder Observes Diurnal Variations of Dust during the 2018 Global Dust Storm</a:t>
            </a:r>
          </a:p>
          <a:p>
            <a:pPr algn="ctr"/>
            <a:r>
              <a:rPr lang="en-US" sz="1800" b="1" dirty="0">
                <a:cs typeface="Arial" panose="020B0604020202020204" pitchFamily="34" charset="0"/>
              </a:rPr>
              <a:t>Armin </a:t>
            </a:r>
            <a:r>
              <a:rPr lang="en-US" sz="1800" b="1" dirty="0" err="1">
                <a:cs typeface="Arial" panose="020B0604020202020204" pitchFamily="34" charset="0"/>
              </a:rPr>
              <a:t>Kleinböhl</a:t>
            </a:r>
            <a:endParaRPr lang="en-US" sz="1800" b="1" dirty="0">
              <a:cs typeface="Arial" panose="020B0604020202020204" pitchFamily="34" charset="0"/>
            </a:endParaRPr>
          </a:p>
        </p:txBody>
      </p:sp>
      <p:sp>
        <p:nvSpPr>
          <p:cNvPr id="10" name="TextBox 9">
            <a:extLst>
              <a:ext uri="{FF2B5EF4-FFF2-40B4-BE49-F238E27FC236}">
                <a16:creationId xmlns:a16="http://schemas.microsoft.com/office/drawing/2014/main" id="{FF151196-F435-F74A-B27B-A41A328C7454}"/>
              </a:ext>
            </a:extLst>
          </p:cNvPr>
          <p:cNvSpPr txBox="1"/>
          <p:nvPr/>
        </p:nvSpPr>
        <p:spPr>
          <a:xfrm>
            <a:off x="6211124" y="1342522"/>
            <a:ext cx="5713848" cy="4678204"/>
          </a:xfrm>
          <a:prstGeom prst="rect">
            <a:avLst/>
          </a:prstGeom>
          <a:noFill/>
        </p:spPr>
        <p:txBody>
          <a:bodyPr wrap="square" rtlCol="0">
            <a:spAutoFit/>
          </a:bodyPr>
          <a:lstStyle/>
          <a:p>
            <a:pPr>
              <a:spcAft>
                <a:spcPts val="600"/>
              </a:spcAft>
            </a:pPr>
            <a:r>
              <a:rPr lang="en-US" sz="1600" dirty="0">
                <a:cs typeface="Arial" panose="020B0604020202020204" pitchFamily="34" charset="0"/>
              </a:rPr>
              <a:t>Global Dust Storms (GDS) on Mars lift dust well into the middle atmosphere and have a profound effect on atmospheric temperatures and the overall circulation. Dust storm studies to date have focused on the interpretation of dayside measurements or diurnal averages.  </a:t>
            </a:r>
          </a:p>
          <a:p>
            <a:pPr>
              <a:spcAft>
                <a:spcPts val="600"/>
              </a:spcAft>
            </a:pPr>
            <a:r>
              <a:rPr lang="en-US" sz="1600" dirty="0">
                <a:cs typeface="Arial" panose="020B0604020202020204" pitchFamily="34" charset="0"/>
              </a:rPr>
              <a:t>The Mars Climate Sounder (MCS) observes strong diurnal variations in the vertical and latitudinal distribution of dust during the 2018 GDS. The dust reaches the highest altitudes and the southernmost latitudes in the late afternoon. The diurnal variations in the dust are largely driven by the enhanced diurnal tide during the GDS, which pushes a remnant of the southern polar vortex off the pole and forces it to circulate following the apparent motion of the sun (see Figure).</a:t>
            </a:r>
          </a:p>
          <a:p>
            <a:pPr>
              <a:spcAft>
                <a:spcPts val="600"/>
              </a:spcAft>
            </a:pPr>
            <a:r>
              <a:rPr lang="en-US" sz="1600" dirty="0">
                <a:cs typeface="Arial" panose="020B0604020202020204" pitchFamily="34" charset="0"/>
              </a:rPr>
              <a:t>On Earth, the winter polar vortex can be pushed off the pole by sudden stratospheric warmings but the disturbances due to the dust-enhanced tide observed here are more vigorous than what we know from Earth.</a:t>
            </a:r>
          </a:p>
        </p:txBody>
      </p:sp>
      <p:sp>
        <p:nvSpPr>
          <p:cNvPr id="27" name="TextBox 26">
            <a:extLst>
              <a:ext uri="{FF2B5EF4-FFF2-40B4-BE49-F238E27FC236}">
                <a16:creationId xmlns:a16="http://schemas.microsoft.com/office/drawing/2014/main" id="{E602DEE1-A9EC-204C-A554-9D8EF99811CC}"/>
              </a:ext>
            </a:extLst>
          </p:cNvPr>
          <p:cNvSpPr txBox="1"/>
          <p:nvPr/>
        </p:nvSpPr>
        <p:spPr>
          <a:xfrm>
            <a:off x="359442" y="4771240"/>
            <a:ext cx="5188341" cy="1323439"/>
          </a:xfrm>
          <a:prstGeom prst="rect">
            <a:avLst/>
          </a:prstGeom>
          <a:noFill/>
        </p:spPr>
        <p:txBody>
          <a:bodyPr wrap="square" rtlCol="0">
            <a:spAutoFit/>
          </a:bodyPr>
          <a:lstStyle/>
          <a:p>
            <a:pPr algn="just"/>
            <a:r>
              <a:rPr lang="en-US" sz="1000" dirty="0">
                <a:cs typeface="Arial" panose="020B0604020202020204" pitchFamily="34" charset="0"/>
              </a:rPr>
              <a:t>Polar views of atmospheric dust mass mixing ratios (base-10 logarithm, dashed lines) and the absolute value of potential vorticity (a measure of vortex intensity, shaded contours) in the south polar region of Mars during the Global Dust Storm of 2018 at ~30 km altitude and L</a:t>
            </a:r>
            <a:r>
              <a:rPr lang="en-US" sz="1000" baseline="-25000" dirty="0">
                <a:cs typeface="Arial" panose="020B0604020202020204" pitchFamily="34" charset="0"/>
              </a:rPr>
              <a:t>s</a:t>
            </a:r>
            <a:r>
              <a:rPr lang="en-US" sz="1000" dirty="0">
                <a:cs typeface="Arial" panose="020B0604020202020204" pitchFamily="34" charset="0"/>
              </a:rPr>
              <a:t>=210</a:t>
            </a:r>
            <a:r>
              <a:rPr lang="en-US" sz="1000" baseline="30000" dirty="0">
                <a:cs typeface="Arial" panose="020B0604020202020204" pitchFamily="34" charset="0"/>
              </a:rPr>
              <a:t>◦</a:t>
            </a:r>
            <a:r>
              <a:rPr lang="en-US" sz="1000" dirty="0">
                <a:cs typeface="Arial" panose="020B0604020202020204" pitchFamily="34" charset="0"/>
              </a:rPr>
              <a:t>. Shown is output from a Mars Global Climate Model at four local times covering a Martian day, in agreement with MCS dust observations. The solid black lines indicate the terminator. Regions with little dust correspond to areas of high potential vorticity. The diurnal tide enhanced by the GDS forces the nearly dust-free polar vortex off the pole and keeps it in the early morning hours as it circulates around the pole.</a:t>
            </a:r>
          </a:p>
        </p:txBody>
      </p:sp>
      <p:sp>
        <p:nvSpPr>
          <p:cNvPr id="13" name="TextBox 12">
            <a:extLst>
              <a:ext uri="{FF2B5EF4-FFF2-40B4-BE49-F238E27FC236}">
                <a16:creationId xmlns:a16="http://schemas.microsoft.com/office/drawing/2014/main" id="{0883F7E9-1C50-2A4B-A1EB-2282EC24FADC}"/>
              </a:ext>
            </a:extLst>
          </p:cNvPr>
          <p:cNvSpPr txBox="1"/>
          <p:nvPr/>
        </p:nvSpPr>
        <p:spPr>
          <a:xfrm>
            <a:off x="203056" y="6137530"/>
            <a:ext cx="6114617" cy="646331"/>
          </a:xfrm>
          <a:prstGeom prst="rect">
            <a:avLst/>
          </a:prstGeom>
          <a:noFill/>
        </p:spPr>
        <p:txBody>
          <a:bodyPr wrap="square" rtlCol="0">
            <a:spAutoFit/>
          </a:bodyPr>
          <a:lstStyle/>
          <a:p>
            <a:r>
              <a:rPr lang="en-US" sz="900" b="1" dirty="0" err="1">
                <a:cs typeface="Arial" panose="020B0604020202020204" pitchFamily="34" charset="0"/>
              </a:rPr>
              <a:t>Kleinböhl</a:t>
            </a:r>
            <a:r>
              <a:rPr lang="en-US" sz="900" b="1" dirty="0">
                <a:cs typeface="Arial" panose="020B0604020202020204" pitchFamily="34" charset="0"/>
              </a:rPr>
              <a:t>, A., et al., Diurnal variations of dust during the 2018 Global Dust Storm observed by the Mars Climate Sounder, </a:t>
            </a:r>
            <a:r>
              <a:rPr lang="en-US" sz="900" b="1" i="1" dirty="0">
                <a:cs typeface="Arial" panose="020B0604020202020204" pitchFamily="34" charset="0"/>
              </a:rPr>
              <a:t>J. </a:t>
            </a:r>
            <a:r>
              <a:rPr lang="en-US" sz="900" b="1" i="1" dirty="0" err="1">
                <a:cs typeface="Arial" panose="020B0604020202020204" pitchFamily="34" charset="0"/>
              </a:rPr>
              <a:t>Geophys</a:t>
            </a:r>
            <a:r>
              <a:rPr lang="en-US" sz="900" b="1" i="1" dirty="0">
                <a:cs typeface="Arial" panose="020B0604020202020204" pitchFamily="34" charset="0"/>
              </a:rPr>
              <a:t>. Res., 125, </a:t>
            </a:r>
            <a:r>
              <a:rPr lang="en-US" sz="900" b="1" dirty="0">
                <a:cs typeface="Arial" panose="020B0604020202020204" pitchFamily="34" charset="0"/>
              </a:rPr>
              <a:t>e2019JE006115, doi:10.1029/2019JE006115, 2020. </a:t>
            </a:r>
          </a:p>
          <a:p>
            <a:endParaRPr lang="en-US" sz="900" b="1" dirty="0">
              <a:cs typeface="Arial" panose="020B0604020202020204" pitchFamily="34" charset="0"/>
            </a:endParaRPr>
          </a:p>
          <a:p>
            <a:r>
              <a:rPr lang="en-US" sz="900" b="1" dirty="0">
                <a:cs typeface="Arial" panose="020B0604020202020204" pitchFamily="34" charset="0"/>
              </a:rPr>
              <a:t>This work was supported by the NASA Mars Data Analysis Program (NNN13D465T, M. Schulte).</a:t>
            </a:r>
          </a:p>
        </p:txBody>
      </p:sp>
      <p:grpSp>
        <p:nvGrpSpPr>
          <p:cNvPr id="11" name="Group 10">
            <a:extLst>
              <a:ext uri="{FF2B5EF4-FFF2-40B4-BE49-F238E27FC236}">
                <a16:creationId xmlns:a16="http://schemas.microsoft.com/office/drawing/2014/main" id="{A5718D48-8B07-0140-9AF3-39BAAC3520E0}"/>
              </a:ext>
            </a:extLst>
          </p:cNvPr>
          <p:cNvGrpSpPr/>
          <p:nvPr/>
        </p:nvGrpSpPr>
        <p:grpSpPr>
          <a:xfrm>
            <a:off x="682684" y="853415"/>
            <a:ext cx="4541855" cy="3897468"/>
            <a:chOff x="3662778" y="717455"/>
            <a:chExt cx="5481222" cy="4757195"/>
          </a:xfrm>
        </p:grpSpPr>
        <p:grpSp>
          <p:nvGrpSpPr>
            <p:cNvPr id="8" name="Group 7">
              <a:extLst>
                <a:ext uri="{FF2B5EF4-FFF2-40B4-BE49-F238E27FC236}">
                  <a16:creationId xmlns:a16="http://schemas.microsoft.com/office/drawing/2014/main" id="{7BBFDEBA-2199-274B-A05A-F8E1BA7B3290}"/>
                </a:ext>
              </a:extLst>
            </p:cNvPr>
            <p:cNvGrpSpPr/>
            <p:nvPr/>
          </p:nvGrpSpPr>
          <p:grpSpPr>
            <a:xfrm>
              <a:off x="3662778" y="717455"/>
              <a:ext cx="5481222" cy="4757195"/>
              <a:chOff x="3662778" y="717455"/>
              <a:chExt cx="5481222" cy="4757195"/>
            </a:xfrm>
          </p:grpSpPr>
          <p:grpSp>
            <p:nvGrpSpPr>
              <p:cNvPr id="4" name="Group 3">
                <a:extLst>
                  <a:ext uri="{FF2B5EF4-FFF2-40B4-BE49-F238E27FC236}">
                    <a16:creationId xmlns:a16="http://schemas.microsoft.com/office/drawing/2014/main" id="{70D392EB-CE48-DB4E-957D-DE98846148C1}"/>
                  </a:ext>
                </a:extLst>
              </p:cNvPr>
              <p:cNvGrpSpPr/>
              <p:nvPr/>
            </p:nvGrpSpPr>
            <p:grpSpPr>
              <a:xfrm>
                <a:off x="3662778" y="717455"/>
                <a:ext cx="5481222" cy="4757195"/>
                <a:chOff x="3662778" y="717455"/>
                <a:chExt cx="5481222" cy="4757195"/>
              </a:xfrm>
            </p:grpSpPr>
            <p:pic>
              <p:nvPicPr>
                <p:cNvPr id="3" name="Picture 2">
                  <a:extLst>
                    <a:ext uri="{FF2B5EF4-FFF2-40B4-BE49-F238E27FC236}">
                      <a16:creationId xmlns:a16="http://schemas.microsoft.com/office/drawing/2014/main" id="{40CDD4EF-1703-4B45-B2E8-AE775FFB685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662778" y="717455"/>
                  <a:ext cx="5481222" cy="4757195"/>
                </a:xfrm>
                <a:prstGeom prst="rect">
                  <a:avLst/>
                </a:prstGeom>
              </p:spPr>
            </p:pic>
            <p:sp>
              <p:nvSpPr>
                <p:cNvPr id="9" name="Right Arrow 8">
                  <a:extLst>
                    <a:ext uri="{FF2B5EF4-FFF2-40B4-BE49-F238E27FC236}">
                      <a16:creationId xmlns:a16="http://schemas.microsoft.com/office/drawing/2014/main" id="{07D40A30-A547-9A4A-9E33-1F2AC703EDF4}"/>
                    </a:ext>
                  </a:extLst>
                </p:cNvPr>
                <p:cNvSpPr/>
                <p:nvPr/>
              </p:nvSpPr>
              <p:spPr>
                <a:xfrm>
                  <a:off x="5976595" y="3987538"/>
                  <a:ext cx="395925" cy="405353"/>
                </a:xfrm>
                <a:prstGeom prst="rightArrow">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a:extLst>
                    <a:ext uri="{FF2B5EF4-FFF2-40B4-BE49-F238E27FC236}">
                      <a16:creationId xmlns:a16="http://schemas.microsoft.com/office/drawing/2014/main" id="{3910354E-4329-E745-8814-92141529AC8F}"/>
                    </a:ext>
                  </a:extLst>
                </p:cNvPr>
                <p:cNvSpPr/>
                <p:nvPr/>
              </p:nvSpPr>
              <p:spPr>
                <a:xfrm rot="16200000">
                  <a:off x="7071675" y="2921656"/>
                  <a:ext cx="395925" cy="405353"/>
                </a:xfrm>
                <a:prstGeom prst="rightArrow">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a:extLst>
                    <a:ext uri="{FF2B5EF4-FFF2-40B4-BE49-F238E27FC236}">
                      <a16:creationId xmlns:a16="http://schemas.microsoft.com/office/drawing/2014/main" id="{DBB146D8-BFB9-5C41-9591-E0902D63CE4F}"/>
                    </a:ext>
                  </a:extLst>
                </p:cNvPr>
                <p:cNvSpPr/>
                <p:nvPr/>
              </p:nvSpPr>
              <p:spPr>
                <a:xfrm rot="10800000">
                  <a:off x="5976594" y="1853022"/>
                  <a:ext cx="395925" cy="405353"/>
                </a:xfrm>
                <a:prstGeom prst="rightArrow">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a:extLst>
                    <a:ext uri="{FF2B5EF4-FFF2-40B4-BE49-F238E27FC236}">
                      <a16:creationId xmlns:a16="http://schemas.microsoft.com/office/drawing/2014/main" id="{E96F9028-94DB-2048-AD2B-83C3A157B935}"/>
                    </a:ext>
                  </a:extLst>
                </p:cNvPr>
                <p:cNvSpPr/>
                <p:nvPr/>
              </p:nvSpPr>
              <p:spPr>
                <a:xfrm rot="5400000">
                  <a:off x="4896208" y="2921656"/>
                  <a:ext cx="395925" cy="405353"/>
                </a:xfrm>
                <a:prstGeom prst="rightArrow">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007C7607-EE5D-1047-876C-7F9EA3DABD38}"/>
                    </a:ext>
                  </a:extLst>
                </p:cNvPr>
                <p:cNvSpPr/>
                <p:nvPr/>
              </p:nvSpPr>
              <p:spPr>
                <a:xfrm>
                  <a:off x="8599559" y="1123142"/>
                  <a:ext cx="61842" cy="188993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77FC54C-8E39-2F44-88B9-6E854B41ACD5}"/>
                    </a:ext>
                  </a:extLst>
                </p:cNvPr>
                <p:cNvSpPr/>
                <p:nvPr/>
              </p:nvSpPr>
              <p:spPr>
                <a:xfrm>
                  <a:off x="8599559" y="3212292"/>
                  <a:ext cx="61842" cy="207408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Freeform 5">
                <a:extLst>
                  <a:ext uri="{FF2B5EF4-FFF2-40B4-BE49-F238E27FC236}">
                    <a16:creationId xmlns:a16="http://schemas.microsoft.com/office/drawing/2014/main" id="{C5EB3C81-498E-3D47-97DE-2706EB46EB24}"/>
                  </a:ext>
                </a:extLst>
              </p:cNvPr>
              <p:cNvSpPr/>
              <p:nvPr/>
            </p:nvSpPr>
            <p:spPr>
              <a:xfrm>
                <a:off x="4048125" y="2200276"/>
                <a:ext cx="2079625" cy="69850"/>
              </a:xfrm>
              <a:custGeom>
                <a:avLst/>
                <a:gdLst>
                  <a:gd name="connsiteX0" fmla="*/ 2079625 w 2079625"/>
                  <a:gd name="connsiteY0" fmla="*/ 0 h 396879"/>
                  <a:gd name="connsiteX1" fmla="*/ 1041400 w 2079625"/>
                  <a:gd name="connsiteY1" fmla="*/ 396875 h 396879"/>
                  <a:gd name="connsiteX2" fmla="*/ 0 w 2079625"/>
                  <a:gd name="connsiteY2" fmla="*/ 6350 h 396879"/>
                </a:gdLst>
                <a:ahLst/>
                <a:cxnLst>
                  <a:cxn ang="0">
                    <a:pos x="connsiteX0" y="connsiteY0"/>
                  </a:cxn>
                  <a:cxn ang="0">
                    <a:pos x="connsiteX1" y="connsiteY1"/>
                  </a:cxn>
                  <a:cxn ang="0">
                    <a:pos x="connsiteX2" y="connsiteY2"/>
                  </a:cxn>
                </a:cxnLst>
                <a:rect l="l" t="t" r="r" b="b"/>
                <a:pathLst>
                  <a:path w="2079625" h="396879">
                    <a:moveTo>
                      <a:pt x="2079625" y="0"/>
                    </a:moveTo>
                    <a:cubicBezTo>
                      <a:pt x="1733814" y="197908"/>
                      <a:pt x="1388004" y="395817"/>
                      <a:pt x="1041400" y="396875"/>
                    </a:cubicBezTo>
                    <a:cubicBezTo>
                      <a:pt x="694796" y="397933"/>
                      <a:pt x="347398" y="202141"/>
                      <a:pt x="0" y="6350"/>
                    </a:cubicBezTo>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17">
                <a:extLst>
                  <a:ext uri="{FF2B5EF4-FFF2-40B4-BE49-F238E27FC236}">
                    <a16:creationId xmlns:a16="http://schemas.microsoft.com/office/drawing/2014/main" id="{3C94960E-CB0D-FC4D-97B5-5FB63DDA1DA1}"/>
                  </a:ext>
                </a:extLst>
              </p:cNvPr>
              <p:cNvSpPr/>
              <p:nvPr/>
            </p:nvSpPr>
            <p:spPr>
              <a:xfrm rot="16200000">
                <a:off x="4243454" y="4155288"/>
                <a:ext cx="2079625" cy="69850"/>
              </a:xfrm>
              <a:custGeom>
                <a:avLst/>
                <a:gdLst>
                  <a:gd name="connsiteX0" fmla="*/ 2079625 w 2079625"/>
                  <a:gd name="connsiteY0" fmla="*/ 0 h 396879"/>
                  <a:gd name="connsiteX1" fmla="*/ 1041400 w 2079625"/>
                  <a:gd name="connsiteY1" fmla="*/ 396875 h 396879"/>
                  <a:gd name="connsiteX2" fmla="*/ 0 w 2079625"/>
                  <a:gd name="connsiteY2" fmla="*/ 6350 h 396879"/>
                </a:gdLst>
                <a:ahLst/>
                <a:cxnLst>
                  <a:cxn ang="0">
                    <a:pos x="connsiteX0" y="connsiteY0"/>
                  </a:cxn>
                  <a:cxn ang="0">
                    <a:pos x="connsiteX1" y="connsiteY1"/>
                  </a:cxn>
                  <a:cxn ang="0">
                    <a:pos x="connsiteX2" y="connsiteY2"/>
                  </a:cxn>
                </a:cxnLst>
                <a:rect l="l" t="t" r="r" b="b"/>
                <a:pathLst>
                  <a:path w="2079625" h="396879">
                    <a:moveTo>
                      <a:pt x="2079625" y="0"/>
                    </a:moveTo>
                    <a:cubicBezTo>
                      <a:pt x="1733814" y="197908"/>
                      <a:pt x="1388004" y="395817"/>
                      <a:pt x="1041400" y="396875"/>
                    </a:cubicBezTo>
                    <a:cubicBezTo>
                      <a:pt x="694796" y="397933"/>
                      <a:pt x="347398" y="202141"/>
                      <a:pt x="0" y="6350"/>
                    </a:cubicBezTo>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18">
                <a:extLst>
                  <a:ext uri="{FF2B5EF4-FFF2-40B4-BE49-F238E27FC236}">
                    <a16:creationId xmlns:a16="http://schemas.microsoft.com/office/drawing/2014/main" id="{0DF43FD1-781E-2249-B8BF-AE8BAFA346BF}"/>
                  </a:ext>
                </a:extLst>
              </p:cNvPr>
              <p:cNvSpPr/>
              <p:nvPr/>
            </p:nvSpPr>
            <p:spPr>
              <a:xfrm rot="10800000">
                <a:off x="6229824" y="3962306"/>
                <a:ext cx="2079625" cy="69850"/>
              </a:xfrm>
              <a:custGeom>
                <a:avLst/>
                <a:gdLst>
                  <a:gd name="connsiteX0" fmla="*/ 2079625 w 2079625"/>
                  <a:gd name="connsiteY0" fmla="*/ 0 h 396879"/>
                  <a:gd name="connsiteX1" fmla="*/ 1041400 w 2079625"/>
                  <a:gd name="connsiteY1" fmla="*/ 396875 h 396879"/>
                  <a:gd name="connsiteX2" fmla="*/ 0 w 2079625"/>
                  <a:gd name="connsiteY2" fmla="*/ 6350 h 396879"/>
                </a:gdLst>
                <a:ahLst/>
                <a:cxnLst>
                  <a:cxn ang="0">
                    <a:pos x="connsiteX0" y="connsiteY0"/>
                  </a:cxn>
                  <a:cxn ang="0">
                    <a:pos x="connsiteX1" y="connsiteY1"/>
                  </a:cxn>
                  <a:cxn ang="0">
                    <a:pos x="connsiteX2" y="connsiteY2"/>
                  </a:cxn>
                </a:cxnLst>
                <a:rect l="l" t="t" r="r" b="b"/>
                <a:pathLst>
                  <a:path w="2079625" h="396879">
                    <a:moveTo>
                      <a:pt x="2079625" y="0"/>
                    </a:moveTo>
                    <a:cubicBezTo>
                      <a:pt x="1733814" y="197908"/>
                      <a:pt x="1388004" y="395817"/>
                      <a:pt x="1041400" y="396875"/>
                    </a:cubicBezTo>
                    <a:cubicBezTo>
                      <a:pt x="694796" y="397933"/>
                      <a:pt x="347398" y="202141"/>
                      <a:pt x="0" y="6350"/>
                    </a:cubicBezTo>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19">
                <a:extLst>
                  <a:ext uri="{FF2B5EF4-FFF2-40B4-BE49-F238E27FC236}">
                    <a16:creationId xmlns:a16="http://schemas.microsoft.com/office/drawing/2014/main" id="{4286326E-05DE-994B-8417-AF6B9B3C69B8}"/>
                  </a:ext>
                </a:extLst>
              </p:cNvPr>
              <p:cNvSpPr/>
              <p:nvPr/>
            </p:nvSpPr>
            <p:spPr>
              <a:xfrm rot="5400000">
                <a:off x="6031534" y="2021118"/>
                <a:ext cx="2079625" cy="69850"/>
              </a:xfrm>
              <a:custGeom>
                <a:avLst/>
                <a:gdLst>
                  <a:gd name="connsiteX0" fmla="*/ 2079625 w 2079625"/>
                  <a:gd name="connsiteY0" fmla="*/ 0 h 396879"/>
                  <a:gd name="connsiteX1" fmla="*/ 1041400 w 2079625"/>
                  <a:gd name="connsiteY1" fmla="*/ 396875 h 396879"/>
                  <a:gd name="connsiteX2" fmla="*/ 0 w 2079625"/>
                  <a:gd name="connsiteY2" fmla="*/ 6350 h 396879"/>
                </a:gdLst>
                <a:ahLst/>
                <a:cxnLst>
                  <a:cxn ang="0">
                    <a:pos x="connsiteX0" y="connsiteY0"/>
                  </a:cxn>
                  <a:cxn ang="0">
                    <a:pos x="connsiteX1" y="connsiteY1"/>
                  </a:cxn>
                  <a:cxn ang="0">
                    <a:pos x="connsiteX2" y="connsiteY2"/>
                  </a:cxn>
                </a:cxnLst>
                <a:rect l="l" t="t" r="r" b="b"/>
                <a:pathLst>
                  <a:path w="2079625" h="396879">
                    <a:moveTo>
                      <a:pt x="2079625" y="0"/>
                    </a:moveTo>
                    <a:cubicBezTo>
                      <a:pt x="1733814" y="197908"/>
                      <a:pt x="1388004" y="395817"/>
                      <a:pt x="1041400" y="396875"/>
                    </a:cubicBezTo>
                    <a:cubicBezTo>
                      <a:pt x="694796" y="397933"/>
                      <a:pt x="347398" y="202141"/>
                      <a:pt x="0" y="6350"/>
                    </a:cubicBezTo>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9C0A60B9-3AC7-9D4F-B99F-F87966D5AFA7}"/>
                  </a:ext>
                </a:extLst>
              </p:cNvPr>
              <p:cNvSpPr txBox="1"/>
              <p:nvPr/>
            </p:nvSpPr>
            <p:spPr>
              <a:xfrm>
                <a:off x="5568294" y="1873695"/>
                <a:ext cx="482824" cy="525465"/>
              </a:xfrm>
              <a:prstGeom prst="rect">
                <a:avLst/>
              </a:prstGeom>
              <a:noFill/>
            </p:spPr>
            <p:txBody>
              <a:bodyPr wrap="none" rtlCol="0">
                <a:spAutoFit/>
              </a:bodyPr>
              <a:lstStyle/>
              <a:p>
                <a:pPr>
                  <a:lnSpc>
                    <a:spcPct val="150000"/>
                  </a:lnSpc>
                </a:pPr>
                <a:r>
                  <a:rPr lang="en-US" sz="1000" dirty="0">
                    <a:solidFill>
                      <a:schemeClr val="bg1"/>
                    </a:solidFill>
                  </a:rPr>
                  <a:t>Day</a:t>
                </a:r>
              </a:p>
              <a:p>
                <a:pPr>
                  <a:lnSpc>
                    <a:spcPct val="150000"/>
                  </a:lnSpc>
                </a:pPr>
                <a:r>
                  <a:rPr lang="en-US" sz="1000" dirty="0">
                    <a:solidFill>
                      <a:schemeClr val="bg1"/>
                    </a:solidFill>
                  </a:rPr>
                  <a:t>Night</a:t>
                </a:r>
              </a:p>
            </p:txBody>
          </p:sp>
          <p:sp>
            <p:nvSpPr>
              <p:cNvPr id="21" name="TextBox 20">
                <a:extLst>
                  <a:ext uri="{FF2B5EF4-FFF2-40B4-BE49-F238E27FC236}">
                    <a16:creationId xmlns:a16="http://schemas.microsoft.com/office/drawing/2014/main" id="{3D61FB39-C0E1-ED4C-9D11-2DD9A1C23379}"/>
                  </a:ext>
                </a:extLst>
              </p:cNvPr>
              <p:cNvSpPr txBox="1"/>
              <p:nvPr/>
            </p:nvSpPr>
            <p:spPr>
              <a:xfrm>
                <a:off x="6206595" y="3650184"/>
                <a:ext cx="582684" cy="641375"/>
              </a:xfrm>
              <a:prstGeom prst="rect">
                <a:avLst/>
              </a:prstGeom>
              <a:noFill/>
            </p:spPr>
            <p:txBody>
              <a:bodyPr wrap="none" rtlCol="0">
                <a:spAutoFit/>
              </a:bodyPr>
              <a:lstStyle/>
              <a:p>
                <a:pPr algn="r">
                  <a:lnSpc>
                    <a:spcPct val="150000"/>
                  </a:lnSpc>
                </a:pPr>
                <a:r>
                  <a:rPr lang="en-US" sz="1000" dirty="0">
                    <a:solidFill>
                      <a:schemeClr val="bg1"/>
                    </a:solidFill>
                  </a:rPr>
                  <a:t>Night</a:t>
                </a:r>
              </a:p>
              <a:p>
                <a:pPr algn="r">
                  <a:lnSpc>
                    <a:spcPct val="150000"/>
                  </a:lnSpc>
                </a:pPr>
                <a:r>
                  <a:rPr lang="en-US" sz="1000" dirty="0">
                    <a:solidFill>
                      <a:schemeClr val="bg1"/>
                    </a:solidFill>
                  </a:rPr>
                  <a:t>Day</a:t>
                </a:r>
              </a:p>
            </p:txBody>
          </p:sp>
          <p:sp>
            <p:nvSpPr>
              <p:cNvPr id="22" name="TextBox 21">
                <a:extLst>
                  <a:ext uri="{FF2B5EF4-FFF2-40B4-BE49-F238E27FC236}">
                    <a16:creationId xmlns:a16="http://schemas.microsoft.com/office/drawing/2014/main" id="{DB9F24AB-FABF-D84B-AC7A-E628F6093011}"/>
                  </a:ext>
                </a:extLst>
              </p:cNvPr>
              <p:cNvSpPr txBox="1"/>
              <p:nvPr/>
            </p:nvSpPr>
            <p:spPr>
              <a:xfrm>
                <a:off x="4825592" y="4886448"/>
                <a:ext cx="942509" cy="359624"/>
              </a:xfrm>
              <a:prstGeom prst="rect">
                <a:avLst/>
              </a:prstGeom>
              <a:noFill/>
            </p:spPr>
            <p:txBody>
              <a:bodyPr wrap="none" rtlCol="0">
                <a:spAutoFit/>
              </a:bodyPr>
              <a:lstStyle/>
              <a:p>
                <a:pPr algn="ctr">
                  <a:lnSpc>
                    <a:spcPct val="150000"/>
                  </a:lnSpc>
                </a:pPr>
                <a:r>
                  <a:rPr lang="en-US" sz="1000" dirty="0">
                    <a:solidFill>
                      <a:schemeClr val="bg1"/>
                    </a:solidFill>
                  </a:rPr>
                  <a:t>Day  Night</a:t>
                </a:r>
              </a:p>
            </p:txBody>
          </p:sp>
          <p:sp>
            <p:nvSpPr>
              <p:cNvPr id="23" name="TextBox 22">
                <a:extLst>
                  <a:ext uri="{FF2B5EF4-FFF2-40B4-BE49-F238E27FC236}">
                    <a16:creationId xmlns:a16="http://schemas.microsoft.com/office/drawing/2014/main" id="{70E7BEFE-E77D-D34D-8B8C-0B7C45552C39}"/>
                  </a:ext>
                </a:extLst>
              </p:cNvPr>
              <p:cNvSpPr txBox="1"/>
              <p:nvPr/>
            </p:nvSpPr>
            <p:spPr>
              <a:xfrm>
                <a:off x="6572716" y="952367"/>
                <a:ext cx="942509" cy="359624"/>
              </a:xfrm>
              <a:prstGeom prst="rect">
                <a:avLst/>
              </a:prstGeom>
              <a:noFill/>
            </p:spPr>
            <p:txBody>
              <a:bodyPr wrap="none" rtlCol="0">
                <a:spAutoFit/>
              </a:bodyPr>
              <a:lstStyle/>
              <a:p>
                <a:pPr algn="ctr">
                  <a:lnSpc>
                    <a:spcPct val="150000"/>
                  </a:lnSpc>
                </a:pPr>
                <a:r>
                  <a:rPr lang="en-US" sz="1000" dirty="0">
                    <a:solidFill>
                      <a:schemeClr val="bg1"/>
                    </a:solidFill>
                  </a:rPr>
                  <a:t>Night  Day</a:t>
                </a:r>
              </a:p>
            </p:txBody>
          </p:sp>
        </p:grpSp>
        <p:sp>
          <p:nvSpPr>
            <p:cNvPr id="5" name="TextBox 4">
              <a:extLst>
                <a:ext uri="{FF2B5EF4-FFF2-40B4-BE49-F238E27FC236}">
                  <a16:creationId xmlns:a16="http://schemas.microsoft.com/office/drawing/2014/main" id="{CE9A1220-E757-7940-9FB3-EEE24F53B573}"/>
                </a:ext>
              </a:extLst>
            </p:cNvPr>
            <p:cNvSpPr txBox="1"/>
            <p:nvPr/>
          </p:nvSpPr>
          <p:spPr>
            <a:xfrm>
              <a:off x="7949933" y="717455"/>
              <a:ext cx="1157689" cy="246221"/>
            </a:xfrm>
            <a:prstGeom prst="rect">
              <a:avLst/>
            </a:prstGeom>
            <a:solidFill>
              <a:schemeClr val="tx1"/>
            </a:solidFill>
          </p:spPr>
          <p:txBody>
            <a:bodyPr wrap="none" rtlCol="0">
              <a:spAutoFit/>
            </a:bodyPr>
            <a:lstStyle/>
            <a:p>
              <a:pPr algn="ctr"/>
              <a:r>
                <a:rPr lang="en-US" sz="1000" dirty="0">
                  <a:solidFill>
                    <a:schemeClr val="bg1"/>
                  </a:solidFill>
                  <a:latin typeface="Times New Roman" panose="02020603050405020304" pitchFamily="18" charset="0"/>
                  <a:cs typeface="Times New Roman" panose="02020603050405020304" pitchFamily="18" charset="0"/>
                </a:rPr>
                <a:t>[10</a:t>
              </a:r>
              <a:r>
                <a:rPr lang="en-US" sz="1000" baseline="30000" dirty="0">
                  <a:solidFill>
                    <a:schemeClr val="bg1"/>
                  </a:solidFill>
                  <a:latin typeface="Times New Roman" panose="02020603050405020304" pitchFamily="18" charset="0"/>
                  <a:cs typeface="Times New Roman" panose="02020603050405020304" pitchFamily="18" charset="0"/>
                </a:rPr>
                <a:t>-4</a:t>
              </a:r>
              <a:r>
                <a:rPr lang="en-US" sz="1000" dirty="0">
                  <a:solidFill>
                    <a:schemeClr val="bg1"/>
                  </a:solidFill>
                  <a:latin typeface="Times New Roman" panose="02020603050405020304" pitchFamily="18" charset="0"/>
                  <a:cs typeface="Times New Roman" panose="02020603050405020304" pitchFamily="18" charset="0"/>
                </a:rPr>
                <a:t> K m</a:t>
              </a:r>
              <a:r>
                <a:rPr lang="en-US" sz="1000" baseline="30000" dirty="0">
                  <a:solidFill>
                    <a:schemeClr val="bg1"/>
                  </a:solidFill>
                  <a:latin typeface="Times New Roman" panose="02020603050405020304" pitchFamily="18" charset="0"/>
                  <a:cs typeface="Times New Roman" panose="02020603050405020304" pitchFamily="18" charset="0"/>
                </a:rPr>
                <a:t>2</a:t>
              </a:r>
              <a:r>
                <a:rPr lang="en-US" sz="1000" dirty="0">
                  <a:solidFill>
                    <a:schemeClr val="bg1"/>
                  </a:solidFill>
                  <a:latin typeface="Times New Roman" panose="02020603050405020304" pitchFamily="18" charset="0"/>
                  <a:cs typeface="Times New Roman" panose="02020603050405020304" pitchFamily="18" charset="0"/>
                </a:rPr>
                <a:t> s</a:t>
              </a:r>
              <a:r>
                <a:rPr lang="en-US" sz="1000" baseline="30000" dirty="0">
                  <a:solidFill>
                    <a:schemeClr val="bg1"/>
                  </a:solidFill>
                  <a:latin typeface="Times New Roman" panose="02020603050405020304" pitchFamily="18" charset="0"/>
                  <a:cs typeface="Times New Roman" panose="02020603050405020304" pitchFamily="18" charset="0"/>
                </a:rPr>
                <a:t>-1</a:t>
              </a:r>
              <a:r>
                <a:rPr lang="en-US" sz="1000" dirty="0">
                  <a:solidFill>
                    <a:schemeClr val="bg1"/>
                  </a:solidFill>
                  <a:latin typeface="Times New Roman" panose="02020603050405020304" pitchFamily="18" charset="0"/>
                  <a:cs typeface="Times New Roman" panose="02020603050405020304" pitchFamily="18" charset="0"/>
                </a:rPr>
                <a:t> kg</a:t>
              </a:r>
              <a:r>
                <a:rPr lang="en-US" sz="1000" baseline="30000" dirty="0">
                  <a:solidFill>
                    <a:schemeClr val="bg1"/>
                  </a:solidFill>
                  <a:latin typeface="Times New Roman" panose="02020603050405020304" pitchFamily="18" charset="0"/>
                  <a:cs typeface="Times New Roman" panose="02020603050405020304" pitchFamily="18" charset="0"/>
                </a:rPr>
                <a:t>-1</a:t>
              </a:r>
              <a:r>
                <a:rPr lang="en-US" sz="1000" dirty="0">
                  <a:solidFill>
                    <a:schemeClr val="bg1"/>
                  </a:solidFill>
                  <a:latin typeface="Times New Roman" panose="02020603050405020304" pitchFamily="18" charset="0"/>
                  <a:cs typeface="Times New Roman" panose="02020603050405020304" pitchFamily="18" charset="0"/>
                </a:rPr>
                <a:t>]</a:t>
              </a:r>
              <a:endParaRPr lang="en-US" sz="1000" baseline="30000" dirty="0">
                <a:solidFill>
                  <a:schemeClr val="bg1"/>
                </a:solidFill>
                <a:latin typeface="Times New Roman" panose="02020603050405020304" pitchFamily="18" charset="0"/>
                <a:cs typeface="Times New Roman" panose="02020603050405020304" pitchFamily="18" charset="0"/>
              </a:endParaRPr>
            </a:p>
          </p:txBody>
        </p:sp>
      </p:grpSp>
      <p:pic>
        <p:nvPicPr>
          <p:cNvPr id="25" name="Picture 24">
            <a:extLst>
              <a:ext uri="{FF2B5EF4-FFF2-40B4-BE49-F238E27FC236}">
                <a16:creationId xmlns:a16="http://schemas.microsoft.com/office/drawing/2014/main" id="{747EB09D-6851-8F4B-B6D2-E134C233E72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27136" y="122728"/>
            <a:ext cx="3240389" cy="612445"/>
          </a:xfrm>
          <a:prstGeom prst="rect">
            <a:avLst/>
          </a:prstGeom>
        </p:spPr>
      </p:pic>
      <p:sp>
        <p:nvSpPr>
          <p:cNvPr id="24" name="Rectangle 23">
            <a:extLst>
              <a:ext uri="{FF2B5EF4-FFF2-40B4-BE49-F238E27FC236}">
                <a16:creationId xmlns:a16="http://schemas.microsoft.com/office/drawing/2014/main" id="{F551A997-65A6-3D49-B3E3-F1E3F9FD007E}"/>
              </a:ext>
            </a:extLst>
          </p:cNvPr>
          <p:cNvSpPr/>
          <p:nvPr/>
        </p:nvSpPr>
        <p:spPr>
          <a:xfrm>
            <a:off x="6096000" y="6484445"/>
            <a:ext cx="6096000" cy="276999"/>
          </a:xfrm>
          <a:prstGeom prst="rect">
            <a:avLst/>
          </a:prstGeom>
        </p:spPr>
        <p:txBody>
          <a:bodyPr>
            <a:spAutoFit/>
          </a:bodyPr>
          <a:lstStyle/>
          <a:p>
            <a:r>
              <a:rPr lang="en-US" sz="1200" dirty="0"/>
              <a:t>© 2020 California Institute of Technology. Government sponsorship acknowledged.</a:t>
            </a:r>
          </a:p>
        </p:txBody>
      </p:sp>
    </p:spTree>
    <p:extLst>
      <p:ext uri="{BB962C8B-B14F-4D97-AF65-F5344CB8AC3E}">
        <p14:creationId xmlns:p14="http://schemas.microsoft.com/office/powerpoint/2010/main" val="610716016"/>
      </p:ext>
    </p:extLst>
  </p:cSld>
  <p:clrMapOvr>
    <a:masterClrMapping/>
  </p:clrMapOvr>
</p:sld>
</file>

<file path=ppt/theme/theme1.xml><?xml version="1.0" encoding="utf-8"?>
<a:theme xmlns:a="http://schemas.openxmlformats.org/drawingml/2006/main" name="D&amp;NF">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wFrontie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Frontier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wFrontier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wFrontier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wFrontier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wFrontier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wFrontier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wFrontier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wFrontier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wFrontier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wFrontier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wFrontier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401</Words>
  <Application>Microsoft Macintosh PowerPoint</Application>
  <PresentationFormat>Widescreen</PresentationFormat>
  <Paragraphs>18</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ヒラギノ角ゴ Pro W3</vt:lpstr>
      <vt:lpstr>Arial</vt:lpstr>
      <vt:lpstr>Arial Narrow</vt:lpstr>
      <vt:lpstr>Times</vt:lpstr>
      <vt:lpstr>Times New Roman</vt:lpstr>
      <vt:lpstr>D&amp;NF</vt:lpstr>
      <vt:lpstr>PowerPoint Presentation</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Mission Directorate</dc:title>
  <dc:subject>NAS Committee on Large Strategic NASA Science Missions</dc:subject>
  <dc:creator/>
  <cp:keywords>SMD, missions, large, strategic</cp:keywords>
  <dc:description/>
  <cp:lastModifiedBy/>
  <cp:revision>1</cp:revision>
  <cp:lastPrinted>2020-05-08T00:09:52Z</cp:lastPrinted>
  <dcterms:created xsi:type="dcterms:W3CDTF">2012-02-28T14:53:04Z</dcterms:created>
  <dcterms:modified xsi:type="dcterms:W3CDTF">2020-05-11T18:07:17Z</dcterms:modified>
  <cp:category>presentations-AA</cp:category>
</cp:coreProperties>
</file>